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5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58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6AFD00-0B9E-41EC-9BA1-2B89C09DB13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CED3A7-600B-4F7A-9024-295EAEC873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AFD00-0B9E-41EC-9BA1-2B89C09DB13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ED3A7-600B-4F7A-9024-295EAEC873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AFD00-0B9E-41EC-9BA1-2B89C09DB13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ED3A7-600B-4F7A-9024-295EAEC873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AFD00-0B9E-41EC-9BA1-2B89C09DB13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ED3A7-600B-4F7A-9024-295EAEC873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AFD00-0B9E-41EC-9BA1-2B89C09DB13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ED3A7-600B-4F7A-9024-295EAEC873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AFD00-0B9E-41EC-9BA1-2B89C09DB13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ED3A7-600B-4F7A-9024-295EAEC873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AFD00-0B9E-41EC-9BA1-2B89C09DB13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ED3A7-600B-4F7A-9024-295EAEC873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AFD00-0B9E-41EC-9BA1-2B89C09DB13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ED3A7-600B-4F7A-9024-295EAEC8739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AFD00-0B9E-41EC-9BA1-2B89C09DB13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ED3A7-600B-4F7A-9024-295EAEC873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6AFD00-0B9E-41EC-9BA1-2B89C09DB13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ED3A7-600B-4F7A-9024-295EAEC873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6AFD00-0B9E-41EC-9BA1-2B89C09DB13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CED3A7-600B-4F7A-9024-295EAEC8739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6AFD00-0B9E-41EC-9BA1-2B89C09DB13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CED3A7-600B-4F7A-9024-295EAEC873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Theories of Population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Human Geography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2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Growth</a:t>
            </a:r>
          </a:p>
          <a:p>
            <a:pPr lvl="1"/>
            <a:r>
              <a:rPr lang="en-US" dirty="0" smtClean="0"/>
              <a:t>Post-industrial economy completes demographic transition</a:t>
            </a:r>
          </a:p>
          <a:p>
            <a:pPr lvl="1"/>
            <a:r>
              <a:rPr lang="en-US" dirty="0" smtClean="0"/>
              <a:t>Birth rate keeps falling; women are working outside the home</a:t>
            </a:r>
          </a:p>
          <a:p>
            <a:pPr lvl="1"/>
            <a:r>
              <a:rPr lang="en-US" dirty="0" smtClean="0"/>
              <a:t>Higher education levels encourage women to delay marriage and children. </a:t>
            </a:r>
          </a:p>
          <a:p>
            <a:pPr lvl="1"/>
            <a:r>
              <a:rPr lang="en-US" dirty="0" smtClean="0"/>
              <a:t>Steady death rates, population grows slowly or decreases.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DTT Stage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occurred in UK and much of Europe</a:t>
            </a:r>
          </a:p>
          <a:p>
            <a:r>
              <a:rPr lang="en-US" dirty="0" smtClean="0"/>
              <a:t>Many demographers predict most countries will stop growing at some time in 21</a:t>
            </a:r>
            <a:r>
              <a:rPr lang="en-US" baseline="30000" dirty="0" smtClean="0"/>
              <a:t>st</a:t>
            </a:r>
            <a:r>
              <a:rPr lang="en-US" dirty="0" smtClean="0"/>
              <a:t> century and reach stationary population level (SLP)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Demographic Transition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6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030" y="1600200"/>
            <a:ext cx="6966858" cy="4876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Demographic Transition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Population Distribution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58674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on each Continent are population centers?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9" y="1143000"/>
            <a:ext cx="8878561" cy="4528066"/>
          </a:xfrm>
        </p:spPr>
      </p:pic>
    </p:spTree>
    <p:extLst>
      <p:ext uri="{BB962C8B-B14F-4D97-AF65-F5344CB8AC3E}">
        <p14:creationId xmlns:p14="http://schemas.microsoft.com/office/powerpoint/2010/main" val="221336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first to note that the world’s population was increasing faster than the food supply needed to sustain it.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Believed population growth could be stopped by birth control or abstinence; though highly unlikely.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Instead, believed population growth would be checked by famine, accompanied by disease and wars fought on earth.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Thomas Malthus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550230"/>
            <a:ext cx="1859742" cy="199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44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28800"/>
            <a:ext cx="6220694" cy="418205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Malthus Basic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Wrote 11 migration laws, based on his study of internal </a:t>
            </a:r>
            <a:r>
              <a:rPr lang="en-US" i="1" dirty="0" smtClean="0"/>
              <a:t>migration</a:t>
            </a:r>
            <a:r>
              <a:rPr lang="en-US" dirty="0" smtClean="0"/>
              <a:t> including:</a:t>
            </a:r>
          </a:p>
          <a:p>
            <a:r>
              <a:rPr lang="en-US" b="1" dirty="0" smtClean="0"/>
              <a:t>Distance decay</a:t>
            </a:r>
            <a:r>
              <a:rPr lang="en-US" dirty="0" smtClean="0"/>
              <a:t>: the decline of an activity with increasing distance from its point of origin.</a:t>
            </a:r>
          </a:p>
          <a:p>
            <a:r>
              <a:rPr lang="en-US" b="1" dirty="0" smtClean="0"/>
              <a:t>Step migration</a:t>
            </a:r>
            <a:r>
              <a:rPr lang="en-US" dirty="0" smtClean="0"/>
              <a:t>: long term migration done in stages EX: rural to town, town to city</a:t>
            </a:r>
          </a:p>
          <a:p>
            <a:r>
              <a:rPr lang="en-US" b="1" dirty="0" smtClean="0"/>
              <a:t>Intervening opportunity</a:t>
            </a:r>
            <a:r>
              <a:rPr lang="en-US" dirty="0" smtClean="0"/>
              <a:t>: many who set out to move a long distance find opportunities to settle before their original destination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Ernst </a:t>
            </a:r>
            <a:r>
              <a:rPr lang="en-US" dirty="0" err="1" smtClean="0"/>
              <a:t>Ravenstein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0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that variations in fertility and mortality rates, and natural increase rates vary considerably</a:t>
            </a:r>
          </a:p>
          <a:p>
            <a:r>
              <a:rPr lang="en-US" dirty="0" smtClean="0"/>
              <a:t>These variations follow and overall global pattern. </a:t>
            </a:r>
          </a:p>
          <a:p>
            <a:r>
              <a:rPr lang="en-US" dirty="0" smtClean="0"/>
              <a:t>All countries go through 4 stages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Demographic Transition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9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Growth</a:t>
            </a:r>
          </a:p>
          <a:p>
            <a:pPr lvl="1"/>
            <a:r>
              <a:rPr lang="en-US" dirty="0" smtClean="0"/>
              <a:t>Preindustrial, agrarian societies</a:t>
            </a:r>
          </a:p>
          <a:p>
            <a:pPr lvl="1"/>
            <a:r>
              <a:rPr lang="en-US" dirty="0" smtClean="0"/>
              <a:t>High birth rates to work farms, little access to birth control</a:t>
            </a:r>
          </a:p>
          <a:p>
            <a:pPr lvl="1"/>
            <a:r>
              <a:rPr lang="en-US" dirty="0" smtClean="0"/>
              <a:t>Death rates are high due to low standards of living</a:t>
            </a:r>
          </a:p>
          <a:p>
            <a:pPr lvl="1"/>
            <a:r>
              <a:rPr lang="en-US" dirty="0" smtClean="0"/>
              <a:t>Characterized population until mid-18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DTT Stage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69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Growth</a:t>
            </a:r>
          </a:p>
          <a:p>
            <a:pPr lvl="1"/>
            <a:r>
              <a:rPr lang="en-US" dirty="0" smtClean="0"/>
              <a:t>Industrialization </a:t>
            </a:r>
            <a:r>
              <a:rPr lang="en-US" dirty="0" err="1" smtClean="0"/>
              <a:t>bouth</a:t>
            </a:r>
            <a:r>
              <a:rPr lang="en-US" dirty="0" smtClean="0"/>
              <a:t> about </a:t>
            </a:r>
            <a:r>
              <a:rPr lang="en-US" dirty="0" err="1" smtClean="0"/>
              <a:t>demgraphic</a:t>
            </a:r>
            <a:r>
              <a:rPr lang="en-US" dirty="0" smtClean="0"/>
              <a:t> transition.</a:t>
            </a:r>
          </a:p>
          <a:p>
            <a:pPr lvl="1"/>
            <a:r>
              <a:rPr lang="en-US" dirty="0" smtClean="0"/>
              <a:t>Greater food supplies and medicine; birth rates stayed high, natural increase explodes. </a:t>
            </a:r>
          </a:p>
          <a:p>
            <a:pPr lvl="1"/>
            <a:r>
              <a:rPr lang="en-US" dirty="0" smtClean="0"/>
              <a:t>Mortality revolution – Death rates dropped significantly in Europe.</a:t>
            </a:r>
          </a:p>
          <a:p>
            <a:pPr lvl="1"/>
            <a:r>
              <a:rPr lang="en-US" dirty="0" smtClean="0"/>
              <a:t>Many of the world’s poorest countries are in this stage today.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DTT Stage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Moderate Growth</a:t>
            </a:r>
          </a:p>
          <a:p>
            <a:pPr lvl="1"/>
            <a:r>
              <a:rPr lang="en-US" dirty="0" smtClean="0"/>
              <a:t>Mature industrial economy</a:t>
            </a:r>
          </a:p>
          <a:p>
            <a:pPr lvl="1"/>
            <a:r>
              <a:rPr lang="en-US" dirty="0" smtClean="0"/>
              <a:t>Birth rate drops, curbs population</a:t>
            </a:r>
          </a:p>
          <a:p>
            <a:pPr lvl="1"/>
            <a:r>
              <a:rPr lang="en-US" dirty="0" smtClean="0"/>
              <a:t>In Europe, rapid urbanization created more jobs in cities</a:t>
            </a:r>
          </a:p>
          <a:p>
            <a:pPr lvl="1"/>
            <a:r>
              <a:rPr lang="en-US" dirty="0" smtClean="0"/>
              <a:t>Fertility rates fall because more children survive to adulthood</a:t>
            </a:r>
          </a:p>
          <a:p>
            <a:pPr lvl="1"/>
            <a:r>
              <a:rPr lang="en-US" dirty="0" smtClean="0"/>
              <a:t>Children become economic </a:t>
            </a:r>
            <a:r>
              <a:rPr lang="en-US" dirty="0" err="1" smtClean="0"/>
              <a:t>liabilites</a:t>
            </a:r>
            <a:r>
              <a:rPr lang="en-US" dirty="0" smtClean="0"/>
              <a:t> rather than assets.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DTT Stage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</TotalTime>
  <Words>384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Lucida Sans Unicode</vt:lpstr>
      <vt:lpstr>Times New Roman</vt:lpstr>
      <vt:lpstr>Verdana</vt:lpstr>
      <vt:lpstr>Wingdings 2</vt:lpstr>
      <vt:lpstr>Wingdings 3</vt:lpstr>
      <vt:lpstr>Concourse</vt:lpstr>
      <vt:lpstr>Theories of Population Growth</vt:lpstr>
      <vt:lpstr>Population Distribution</vt:lpstr>
      <vt:lpstr>Thomas Malthus</vt:lpstr>
      <vt:lpstr>Malthus Basic Theory</vt:lpstr>
      <vt:lpstr>Ernst Ravenstein</vt:lpstr>
      <vt:lpstr>Demographic Transition Theory</vt:lpstr>
      <vt:lpstr>DTT Stage 1</vt:lpstr>
      <vt:lpstr>DTT Stage 2</vt:lpstr>
      <vt:lpstr>DTT Stage 3</vt:lpstr>
      <vt:lpstr>DTT Stage 4</vt:lpstr>
      <vt:lpstr>Demographic Transition Theory</vt:lpstr>
      <vt:lpstr>Demographic Transition Theory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Population Growth</dc:title>
  <dc:creator>Omar J. Garcia</dc:creator>
  <cp:lastModifiedBy>Jennifer L. Adams</cp:lastModifiedBy>
  <cp:revision>8</cp:revision>
  <dcterms:created xsi:type="dcterms:W3CDTF">2014-11-04T17:41:42Z</dcterms:created>
  <dcterms:modified xsi:type="dcterms:W3CDTF">2014-11-14T19:09:35Z</dcterms:modified>
</cp:coreProperties>
</file>