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3DC6A-3DB4-4831-B6B2-DDB9153D411D}" type="datetimeFigureOut">
              <a:rPr lang="en-US" smtClean="0"/>
              <a:t>5/2/2013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E8834-4F33-4E91-980A-E7103C04D571}" type="slidenum">
              <a:rPr lang="en-US" smtClean="0"/>
              <a:t>‹#›</a:t>
            </a:fld>
            <a:endParaRPr lang="en-US"/>
          </a:p>
        </p:txBody>
      </p:sp>
    </p:spTree>
    <p:extLst>
      <p:ext uri="{BB962C8B-B14F-4D97-AF65-F5344CB8AC3E}">
        <p14:creationId xmlns:p14="http://schemas.microsoft.com/office/powerpoint/2010/main" val="1765731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a:t>
            </a:fld>
            <a:endParaRPr lang="en-US" dirty="0"/>
          </a:p>
        </p:txBody>
      </p:sp>
    </p:spTree>
    <p:extLst>
      <p:ext uri="{BB962C8B-B14F-4D97-AF65-F5344CB8AC3E}">
        <p14:creationId xmlns:p14="http://schemas.microsoft.com/office/powerpoint/2010/main" val="1709987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11</a:t>
            </a:fld>
            <a:endParaRPr lang="en-US" dirty="0"/>
          </a:p>
        </p:txBody>
      </p:sp>
    </p:spTree>
    <p:extLst>
      <p:ext uri="{BB962C8B-B14F-4D97-AF65-F5344CB8AC3E}">
        <p14:creationId xmlns:p14="http://schemas.microsoft.com/office/powerpoint/2010/main" val="3986540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12</a:t>
            </a:fld>
            <a:endParaRPr lang="en-US" dirty="0"/>
          </a:p>
        </p:txBody>
      </p:sp>
    </p:spTree>
    <p:extLst>
      <p:ext uri="{BB962C8B-B14F-4D97-AF65-F5344CB8AC3E}">
        <p14:creationId xmlns:p14="http://schemas.microsoft.com/office/powerpoint/2010/main" val="191982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13</a:t>
            </a:fld>
            <a:endParaRPr lang="en-US" dirty="0"/>
          </a:p>
        </p:txBody>
      </p:sp>
    </p:spTree>
    <p:extLst>
      <p:ext uri="{BB962C8B-B14F-4D97-AF65-F5344CB8AC3E}">
        <p14:creationId xmlns:p14="http://schemas.microsoft.com/office/powerpoint/2010/main" val="1565890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Teacher Script </a:t>
            </a:r>
            <a:endParaRPr lang="en-US" dirty="0"/>
          </a:p>
          <a:p>
            <a:pPr lvl="0"/>
            <a:r>
              <a:rPr lang="en-US" dirty="0"/>
              <a:t>Students will take out prepared maps and student resource packet.</a:t>
            </a:r>
          </a:p>
          <a:p>
            <a:pPr lvl="0"/>
            <a:r>
              <a:rPr lang="en-US" dirty="0"/>
              <a:t>Have the students cut out the “Caution” symbols from the conflict section of their student resource packet and glue them onto the sites for the following conflicts:  Ireland, Bosnia, Israel, Rwanda, Sudan, South Africa, Chechnya, Uganda, and North Korea</a:t>
            </a:r>
          </a:p>
          <a:p>
            <a:pPr lvl="0"/>
            <a:r>
              <a:rPr lang="en-US" dirty="0"/>
              <a:t>Have the students discuss the reasons behind conflicts that occur: political, ethnic, economic, and religious.  Then, have students determine which kind of conflict applies to each example and fill in the box for each.  Some conflicts have multiple causes (i.e. religious and ethnic)</a:t>
            </a:r>
          </a:p>
          <a:p>
            <a:pPr lvl="0"/>
            <a:r>
              <a:rPr lang="en-US" dirty="0"/>
              <a:t>Now have the students cut out and glue the visual aids onto the conflict box that best fits (two pictures per conflict).  </a:t>
            </a:r>
          </a:p>
          <a:p>
            <a:pPr lvl="0"/>
            <a:r>
              <a:rPr lang="en-US" dirty="0"/>
              <a:t>Cut out each chart and glue them on the back of the map.</a:t>
            </a:r>
          </a:p>
          <a:p>
            <a:pPr lvl="0"/>
            <a:r>
              <a:rPr lang="en-US" dirty="0"/>
              <a:t>Exit slip-How is conflict seen through the eyes of differing cultures?</a:t>
            </a:r>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15</a:t>
            </a:fld>
            <a:endParaRPr lang="en-US" dirty="0"/>
          </a:p>
        </p:txBody>
      </p:sp>
    </p:spTree>
    <p:extLst>
      <p:ext uri="{BB962C8B-B14F-4D97-AF65-F5344CB8AC3E}">
        <p14:creationId xmlns:p14="http://schemas.microsoft.com/office/powerpoint/2010/main" val="2101014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16</a:t>
            </a:fld>
            <a:endParaRPr lang="en-US" dirty="0"/>
          </a:p>
        </p:txBody>
      </p:sp>
    </p:spTree>
    <p:extLst>
      <p:ext uri="{BB962C8B-B14F-4D97-AF65-F5344CB8AC3E}">
        <p14:creationId xmlns:p14="http://schemas.microsoft.com/office/powerpoint/2010/main" val="3568185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17</a:t>
            </a:fld>
            <a:endParaRPr lang="en-US" dirty="0"/>
          </a:p>
        </p:txBody>
      </p:sp>
    </p:spTree>
    <p:extLst>
      <p:ext uri="{BB962C8B-B14F-4D97-AF65-F5344CB8AC3E}">
        <p14:creationId xmlns:p14="http://schemas.microsoft.com/office/powerpoint/2010/main" val="2925818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18</a:t>
            </a:fld>
            <a:endParaRPr lang="en-US" dirty="0"/>
          </a:p>
        </p:txBody>
      </p:sp>
    </p:spTree>
    <p:extLst>
      <p:ext uri="{BB962C8B-B14F-4D97-AF65-F5344CB8AC3E}">
        <p14:creationId xmlns:p14="http://schemas.microsoft.com/office/powerpoint/2010/main" val="1890811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19</a:t>
            </a:fld>
            <a:endParaRPr lang="en-US" dirty="0"/>
          </a:p>
        </p:txBody>
      </p:sp>
    </p:spTree>
    <p:extLst>
      <p:ext uri="{BB962C8B-B14F-4D97-AF65-F5344CB8AC3E}">
        <p14:creationId xmlns:p14="http://schemas.microsoft.com/office/powerpoint/2010/main" val="2783348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20</a:t>
            </a:fld>
            <a:endParaRPr lang="en-US" dirty="0"/>
          </a:p>
        </p:txBody>
      </p:sp>
    </p:spTree>
    <p:extLst>
      <p:ext uri="{BB962C8B-B14F-4D97-AF65-F5344CB8AC3E}">
        <p14:creationId xmlns:p14="http://schemas.microsoft.com/office/powerpoint/2010/main" val="378008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a:t>
            </a:fld>
            <a:endParaRPr lang="en-US" dirty="0"/>
          </a:p>
        </p:txBody>
      </p:sp>
    </p:spTree>
    <p:extLst>
      <p:ext uri="{BB962C8B-B14F-4D97-AF65-F5344CB8AC3E}">
        <p14:creationId xmlns:p14="http://schemas.microsoft.com/office/powerpoint/2010/main" val="364236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21</a:t>
            </a:fld>
            <a:endParaRPr lang="en-US" dirty="0"/>
          </a:p>
        </p:txBody>
      </p:sp>
    </p:spTree>
    <p:extLst>
      <p:ext uri="{BB962C8B-B14F-4D97-AF65-F5344CB8AC3E}">
        <p14:creationId xmlns:p14="http://schemas.microsoft.com/office/powerpoint/2010/main" val="1922072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Teacher Script:</a:t>
            </a:r>
            <a:endParaRPr lang="en-US" dirty="0"/>
          </a:p>
          <a:p>
            <a:pPr lvl="0"/>
            <a:r>
              <a:rPr lang="en-US" dirty="0"/>
              <a:t>Students will take out prepared maps and student resource packet.</a:t>
            </a:r>
          </a:p>
          <a:p>
            <a:pPr lvl="0"/>
            <a:r>
              <a:rPr lang="en-US" dirty="0"/>
              <a:t>Have students cut out the four pictures and glue them onto the economic activities chat next to the appropriate level.</a:t>
            </a:r>
          </a:p>
          <a:p>
            <a:pPr lvl="0"/>
            <a:r>
              <a:rPr lang="en-US" dirty="0"/>
              <a:t>Discuss with students in which level of development we are most likely to see each of these activities (Levels of development are Less Developed, Newly  Industrialized, and More Developed)</a:t>
            </a:r>
          </a:p>
          <a:p>
            <a:pPr lvl="0"/>
            <a:r>
              <a:rPr lang="en-US" dirty="0"/>
              <a:t>Students will cut out Economic activities chart and glue it to the back of their map</a:t>
            </a:r>
          </a:p>
          <a:p>
            <a:pPr lvl="0"/>
            <a:r>
              <a:rPr lang="en-US" dirty="0"/>
              <a:t>Have students brainstorm what they remember about forms of economy. Discuss as a class and have students write correct definitions and characteristics in the box with the name of the economic system</a:t>
            </a:r>
          </a:p>
          <a:p>
            <a:pPr lvl="0"/>
            <a:r>
              <a:rPr lang="en-US" dirty="0"/>
              <a:t>Brainstorm examples of each form of economy</a:t>
            </a:r>
          </a:p>
          <a:p>
            <a:pPr lvl="0"/>
            <a:r>
              <a:rPr lang="en-US" dirty="0"/>
              <a:t>Have students cut out Forms of Economy chart and glue on the back of their map</a:t>
            </a:r>
          </a:p>
          <a:p>
            <a:pPr lvl="0"/>
            <a:r>
              <a:rPr lang="en-US" dirty="0"/>
              <a:t>Use the Development Levels lists to color the top 10 countries green and the bottom 10 countries red</a:t>
            </a:r>
          </a:p>
          <a:p>
            <a:pPr lvl="0"/>
            <a:r>
              <a:rPr lang="en-US" b="1" dirty="0"/>
              <a:t>Review Released Test Question #14, 15, 16</a:t>
            </a:r>
            <a:endParaRPr lang="en-US" dirty="0"/>
          </a:p>
          <a:p>
            <a:pPr lvl="0"/>
            <a:r>
              <a:rPr lang="en-US" dirty="0"/>
              <a:t>Exit Slip:  How are less developed countries different from more developed?  What patterns do you see?</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23</a:t>
            </a:fld>
            <a:endParaRPr lang="en-US" dirty="0"/>
          </a:p>
        </p:txBody>
      </p:sp>
    </p:spTree>
    <p:extLst>
      <p:ext uri="{BB962C8B-B14F-4D97-AF65-F5344CB8AC3E}">
        <p14:creationId xmlns:p14="http://schemas.microsoft.com/office/powerpoint/2010/main" val="4108895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1976B-A24C-4933-A181-0A31A0FB7CC9}" type="slidenum">
              <a:rPr lang="en-US"/>
              <a:pPr/>
              <a:t>24</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t>http://www.web-books.com/eLibrary/NC/B0/B66/006MB66.html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27</a:t>
            </a:fld>
            <a:endParaRPr lang="en-US" dirty="0"/>
          </a:p>
        </p:txBody>
      </p:sp>
    </p:spTree>
    <p:extLst>
      <p:ext uri="{BB962C8B-B14F-4D97-AF65-F5344CB8AC3E}">
        <p14:creationId xmlns:p14="http://schemas.microsoft.com/office/powerpoint/2010/main" val="1564770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28</a:t>
            </a:fld>
            <a:endParaRPr lang="en-US" dirty="0"/>
          </a:p>
        </p:txBody>
      </p:sp>
    </p:spTree>
    <p:extLst>
      <p:ext uri="{BB962C8B-B14F-4D97-AF65-F5344CB8AC3E}">
        <p14:creationId xmlns:p14="http://schemas.microsoft.com/office/powerpoint/2010/main" val="4270982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29</a:t>
            </a:fld>
            <a:endParaRPr lang="en-US" dirty="0"/>
          </a:p>
        </p:txBody>
      </p:sp>
    </p:spTree>
    <p:extLst>
      <p:ext uri="{BB962C8B-B14F-4D97-AF65-F5344CB8AC3E}">
        <p14:creationId xmlns:p14="http://schemas.microsoft.com/office/powerpoint/2010/main" val="2887072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30</a:t>
            </a:fld>
            <a:endParaRPr lang="en-US" dirty="0"/>
          </a:p>
        </p:txBody>
      </p:sp>
    </p:spTree>
    <p:extLst>
      <p:ext uri="{BB962C8B-B14F-4D97-AF65-F5344CB8AC3E}">
        <p14:creationId xmlns:p14="http://schemas.microsoft.com/office/powerpoint/2010/main" val="1889033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31</a:t>
            </a:fld>
            <a:endParaRPr lang="en-US" dirty="0"/>
          </a:p>
        </p:txBody>
      </p:sp>
    </p:spTree>
    <p:extLst>
      <p:ext uri="{BB962C8B-B14F-4D97-AF65-F5344CB8AC3E}">
        <p14:creationId xmlns:p14="http://schemas.microsoft.com/office/powerpoint/2010/main" val="36961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32</a:t>
            </a:fld>
            <a:endParaRPr lang="en-US" dirty="0"/>
          </a:p>
        </p:txBody>
      </p:sp>
    </p:spTree>
    <p:extLst>
      <p:ext uri="{BB962C8B-B14F-4D97-AF65-F5344CB8AC3E}">
        <p14:creationId xmlns:p14="http://schemas.microsoft.com/office/powerpoint/2010/main" val="127255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a:t>
            </a:fld>
            <a:endParaRPr lang="en-US" dirty="0"/>
          </a:p>
        </p:txBody>
      </p:sp>
    </p:spTree>
    <p:extLst>
      <p:ext uri="{BB962C8B-B14F-4D97-AF65-F5344CB8AC3E}">
        <p14:creationId xmlns:p14="http://schemas.microsoft.com/office/powerpoint/2010/main" val="2268521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33</a:t>
            </a:fld>
            <a:endParaRPr lang="en-US" dirty="0"/>
          </a:p>
        </p:txBody>
      </p:sp>
    </p:spTree>
    <p:extLst>
      <p:ext uri="{BB962C8B-B14F-4D97-AF65-F5344CB8AC3E}">
        <p14:creationId xmlns:p14="http://schemas.microsoft.com/office/powerpoint/2010/main" val="2251697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34</a:t>
            </a:fld>
            <a:endParaRPr lang="en-US" dirty="0"/>
          </a:p>
        </p:txBody>
      </p:sp>
    </p:spTree>
    <p:extLst>
      <p:ext uri="{BB962C8B-B14F-4D97-AF65-F5344CB8AC3E}">
        <p14:creationId xmlns:p14="http://schemas.microsoft.com/office/powerpoint/2010/main" val="1507425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35</a:t>
            </a:fld>
            <a:endParaRPr lang="en-US" dirty="0"/>
          </a:p>
        </p:txBody>
      </p:sp>
    </p:spTree>
    <p:extLst>
      <p:ext uri="{BB962C8B-B14F-4D97-AF65-F5344CB8AC3E}">
        <p14:creationId xmlns:p14="http://schemas.microsoft.com/office/powerpoint/2010/main" val="1305481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36</a:t>
            </a:fld>
            <a:endParaRPr lang="en-US" dirty="0"/>
          </a:p>
        </p:txBody>
      </p:sp>
    </p:spTree>
    <p:extLst>
      <p:ext uri="{BB962C8B-B14F-4D97-AF65-F5344CB8AC3E}">
        <p14:creationId xmlns:p14="http://schemas.microsoft.com/office/powerpoint/2010/main" val="2029657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37</a:t>
            </a:fld>
            <a:endParaRPr lang="en-US" dirty="0"/>
          </a:p>
        </p:txBody>
      </p:sp>
    </p:spTree>
    <p:extLst>
      <p:ext uri="{BB962C8B-B14F-4D97-AF65-F5344CB8AC3E}">
        <p14:creationId xmlns:p14="http://schemas.microsoft.com/office/powerpoint/2010/main" val="1538847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Teacher Script</a:t>
            </a:r>
          </a:p>
          <a:p>
            <a:pPr lvl="0"/>
            <a:r>
              <a:rPr lang="en-US" dirty="0"/>
              <a:t>Students will take out prepared maps and student resource packet.</a:t>
            </a:r>
          </a:p>
          <a:p>
            <a:pPr lvl="0"/>
            <a:r>
              <a:rPr lang="en-US" dirty="0"/>
              <a:t>Students will cut out pictures and glue them on the forms of government chart</a:t>
            </a:r>
          </a:p>
          <a:p>
            <a:pPr lvl="0"/>
            <a:r>
              <a:rPr lang="en-US" dirty="0"/>
              <a:t>Lead discussion regarding characteristics of forms of government</a:t>
            </a:r>
          </a:p>
          <a:p>
            <a:pPr lvl="0"/>
            <a:r>
              <a:rPr lang="en-US" dirty="0"/>
              <a:t>Cut out chart and glue it on back of map</a:t>
            </a:r>
          </a:p>
          <a:p>
            <a:pPr lvl="0"/>
            <a:r>
              <a:rPr lang="en-US" dirty="0"/>
              <a:t>Students will brainstorm in groups the roles and responsibilities of supranational organizations.</a:t>
            </a:r>
          </a:p>
          <a:p>
            <a:pPr lvl="0"/>
            <a:r>
              <a:rPr lang="en-US" dirty="0"/>
              <a:t>Have students fill out chart and then glue it to the back of their map.</a:t>
            </a:r>
          </a:p>
          <a:p>
            <a:pPr lvl="0"/>
            <a:r>
              <a:rPr lang="en-US" b="1" dirty="0"/>
              <a:t>Review Released Test Question # 2, 3, 45</a:t>
            </a:r>
            <a:endParaRPr lang="en-US" dirty="0"/>
          </a:p>
          <a:p>
            <a:r>
              <a:rPr lang="en-US" b="1" dirty="0"/>
              <a:t> </a:t>
            </a:r>
            <a:endParaRPr lang="en-US" dirty="0"/>
          </a:p>
          <a:p>
            <a:r>
              <a:rPr lang="en-US" b="1" u="sng" dirty="0"/>
              <a:t/>
            </a:r>
            <a:br>
              <a:rPr lang="en-US" b="1" u="sng" dirty="0"/>
            </a:b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39</a:t>
            </a:fld>
            <a:endParaRPr lang="en-US" dirty="0"/>
          </a:p>
        </p:txBody>
      </p:sp>
    </p:spTree>
    <p:extLst>
      <p:ext uri="{BB962C8B-B14F-4D97-AF65-F5344CB8AC3E}">
        <p14:creationId xmlns:p14="http://schemas.microsoft.com/office/powerpoint/2010/main" val="4131154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40</a:t>
            </a:fld>
            <a:endParaRPr lang="en-US" dirty="0"/>
          </a:p>
        </p:txBody>
      </p:sp>
    </p:spTree>
    <p:extLst>
      <p:ext uri="{BB962C8B-B14F-4D97-AF65-F5344CB8AC3E}">
        <p14:creationId xmlns:p14="http://schemas.microsoft.com/office/powerpoint/2010/main" val="64910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41</a:t>
            </a:fld>
            <a:endParaRPr lang="en-US" dirty="0"/>
          </a:p>
        </p:txBody>
      </p:sp>
    </p:spTree>
    <p:extLst>
      <p:ext uri="{BB962C8B-B14F-4D97-AF65-F5344CB8AC3E}">
        <p14:creationId xmlns:p14="http://schemas.microsoft.com/office/powerpoint/2010/main" val="473691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42</a:t>
            </a:fld>
            <a:endParaRPr lang="en-US" dirty="0"/>
          </a:p>
        </p:txBody>
      </p:sp>
    </p:spTree>
    <p:extLst>
      <p:ext uri="{BB962C8B-B14F-4D97-AF65-F5344CB8AC3E}">
        <p14:creationId xmlns:p14="http://schemas.microsoft.com/office/powerpoint/2010/main" val="28608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4</a:t>
            </a:fld>
            <a:endParaRPr lang="en-US" dirty="0"/>
          </a:p>
        </p:txBody>
      </p:sp>
    </p:spTree>
    <p:extLst>
      <p:ext uri="{BB962C8B-B14F-4D97-AF65-F5344CB8AC3E}">
        <p14:creationId xmlns:p14="http://schemas.microsoft.com/office/powerpoint/2010/main" val="35964425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Place students in small groups</a:t>
            </a:r>
          </a:p>
          <a:p>
            <a:pPr lvl="0"/>
            <a:r>
              <a:rPr lang="en-US" dirty="0"/>
              <a:t>Assign each group a level of development</a:t>
            </a:r>
          </a:p>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43</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Place students in small groups</a:t>
            </a:r>
          </a:p>
          <a:p>
            <a:pPr lvl="0"/>
            <a:r>
              <a:rPr lang="en-US" dirty="0"/>
              <a:t>Assign each group a region of the world:  Latin America, North America, Africa, Middle East, Europe and Russia, East Asia, South Asia, Southeast Asia, Australia and Antarctica</a:t>
            </a:r>
          </a:p>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44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Place students in small groups</a:t>
            </a:r>
          </a:p>
          <a:p>
            <a:pPr lvl="0"/>
            <a:r>
              <a:rPr lang="en-US" dirty="0"/>
              <a:t>Assign a topic/concept to each group:  Imperialism, Nationalism, Pandemics, etc</a:t>
            </a:r>
          </a:p>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Teacher Script</a:t>
            </a:r>
            <a:endParaRPr lang="en-US" dirty="0"/>
          </a:p>
          <a:p>
            <a:pPr lvl="0"/>
            <a:r>
              <a:rPr lang="en-US" dirty="0"/>
              <a:t>Students will take out prepared maps and student resource packet.</a:t>
            </a:r>
          </a:p>
          <a:p>
            <a:pPr lvl="0"/>
            <a:r>
              <a:rPr lang="en-US" dirty="0"/>
              <a:t>Put the following maps on the projector.</a:t>
            </a:r>
            <a:endParaRPr lang="en-US" dirty="0" smtClean="0"/>
          </a:p>
          <a:p>
            <a:pPr lvl="0"/>
            <a:r>
              <a:rPr lang="en-US" dirty="0"/>
              <a:t>Students will locate the different culture hearths on their world map.  Students will draw a red heart these regions of their map.</a:t>
            </a:r>
            <a:endParaRPr lang="en-US" dirty="0" smtClean="0"/>
          </a:p>
          <a:p>
            <a:pPr lvl="0"/>
            <a:r>
              <a:rPr lang="en-US" dirty="0"/>
              <a:t>Teacher will discuss each hearth</a:t>
            </a:r>
            <a:endParaRPr lang="en-US" dirty="0" smtClean="0"/>
          </a:p>
          <a:p>
            <a:pPr lvl="0"/>
            <a:r>
              <a:rPr lang="en-US" dirty="0"/>
              <a:t>Students will complete the religion chart and glue it on the back of the map.</a:t>
            </a:r>
            <a:endParaRPr lang="en-US" dirty="0" smtClean="0"/>
          </a:p>
          <a:p>
            <a:pPr lvl="0"/>
            <a:r>
              <a:rPr lang="en-US" dirty="0"/>
              <a:t>Students will use the symbols they created to label the major world religions on the map.  Students will need to reference the Religion Map down below in this section.</a:t>
            </a:r>
            <a:endParaRPr lang="en-US" dirty="0" smtClean="0"/>
          </a:p>
          <a:p>
            <a:pPr lvl="0"/>
            <a:r>
              <a:rPr lang="en-US" dirty="0"/>
              <a:t>Students will label languages on the map using the provided key and referencing the third map in this section.  Students will cut out the Language Key from the student resources packet and glue it on the front of their map</a:t>
            </a:r>
            <a:endParaRPr lang="en-US" dirty="0" smtClean="0"/>
          </a:p>
          <a:p>
            <a:pPr lvl="0"/>
            <a:r>
              <a:rPr lang="en-US" b="1" dirty="0" smtClean="0"/>
              <a:t>Review Released Test Question #11, 12, 13</a:t>
            </a:r>
            <a:endParaRPr lang="en-US" dirty="0" smtClean="0"/>
          </a:p>
          <a:p>
            <a:pPr lvl="0"/>
            <a:r>
              <a:rPr lang="en-US" dirty="0"/>
              <a:t>Closure:  Cultural quiz available in culture section of student resource packet.</a:t>
            </a:r>
            <a:endParaRPr lang="en-US" dirty="0" smtClean="0"/>
          </a:p>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6</a:t>
            </a:fld>
            <a:endParaRPr lang="en-US" dirty="0"/>
          </a:p>
        </p:txBody>
      </p:sp>
    </p:spTree>
    <p:extLst>
      <p:ext uri="{BB962C8B-B14F-4D97-AF65-F5344CB8AC3E}">
        <p14:creationId xmlns:p14="http://schemas.microsoft.com/office/powerpoint/2010/main" val="424265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8</a:t>
            </a:fld>
            <a:endParaRPr lang="en-US" dirty="0"/>
          </a:p>
        </p:txBody>
      </p:sp>
    </p:spTree>
    <p:extLst>
      <p:ext uri="{BB962C8B-B14F-4D97-AF65-F5344CB8AC3E}">
        <p14:creationId xmlns:p14="http://schemas.microsoft.com/office/powerpoint/2010/main" val="364153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9</a:t>
            </a:fld>
            <a:endParaRPr lang="en-US" dirty="0"/>
          </a:p>
        </p:txBody>
      </p:sp>
    </p:spTree>
    <p:extLst>
      <p:ext uri="{BB962C8B-B14F-4D97-AF65-F5344CB8AC3E}">
        <p14:creationId xmlns:p14="http://schemas.microsoft.com/office/powerpoint/2010/main" val="335775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F328A-88DC-4308-AB31-3D7EF0615EBF}" type="slidenum">
              <a:rPr lang="en-US" smtClean="0"/>
              <a:pPr/>
              <a:t>10</a:t>
            </a:fld>
            <a:endParaRPr lang="en-US" dirty="0"/>
          </a:p>
        </p:txBody>
      </p:sp>
    </p:spTree>
    <p:extLst>
      <p:ext uri="{BB962C8B-B14F-4D97-AF65-F5344CB8AC3E}">
        <p14:creationId xmlns:p14="http://schemas.microsoft.com/office/powerpoint/2010/main" val="276509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87D30B-195F-4D47-BAD4-18F3D14EA785}"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04741-B0F1-41E5-B3A4-47EE15754933}" type="slidenum">
              <a:rPr lang="en-US" smtClean="0"/>
              <a:t>‹#›</a:t>
            </a:fld>
            <a:endParaRPr lang="en-US"/>
          </a:p>
        </p:txBody>
      </p:sp>
    </p:spTree>
    <p:extLst>
      <p:ext uri="{BB962C8B-B14F-4D97-AF65-F5344CB8AC3E}">
        <p14:creationId xmlns:p14="http://schemas.microsoft.com/office/powerpoint/2010/main" val="384362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7D30B-195F-4D47-BAD4-18F3D14EA785}"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04741-B0F1-41E5-B3A4-47EE15754933}" type="slidenum">
              <a:rPr lang="en-US" smtClean="0"/>
              <a:t>‹#›</a:t>
            </a:fld>
            <a:endParaRPr lang="en-US"/>
          </a:p>
        </p:txBody>
      </p:sp>
    </p:spTree>
    <p:extLst>
      <p:ext uri="{BB962C8B-B14F-4D97-AF65-F5344CB8AC3E}">
        <p14:creationId xmlns:p14="http://schemas.microsoft.com/office/powerpoint/2010/main" val="198922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7D30B-195F-4D47-BAD4-18F3D14EA785}"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04741-B0F1-41E5-B3A4-47EE15754933}" type="slidenum">
              <a:rPr lang="en-US" smtClean="0"/>
              <a:t>‹#›</a:t>
            </a:fld>
            <a:endParaRPr lang="en-US"/>
          </a:p>
        </p:txBody>
      </p:sp>
    </p:spTree>
    <p:extLst>
      <p:ext uri="{BB962C8B-B14F-4D97-AF65-F5344CB8AC3E}">
        <p14:creationId xmlns:p14="http://schemas.microsoft.com/office/powerpoint/2010/main" val="225445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7D30B-195F-4D47-BAD4-18F3D14EA785}"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04741-B0F1-41E5-B3A4-47EE15754933}" type="slidenum">
              <a:rPr lang="en-US" smtClean="0"/>
              <a:t>‹#›</a:t>
            </a:fld>
            <a:endParaRPr lang="en-US"/>
          </a:p>
        </p:txBody>
      </p:sp>
    </p:spTree>
    <p:extLst>
      <p:ext uri="{BB962C8B-B14F-4D97-AF65-F5344CB8AC3E}">
        <p14:creationId xmlns:p14="http://schemas.microsoft.com/office/powerpoint/2010/main" val="397690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7D30B-195F-4D47-BAD4-18F3D14EA785}"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04741-B0F1-41E5-B3A4-47EE15754933}" type="slidenum">
              <a:rPr lang="en-US" smtClean="0"/>
              <a:t>‹#›</a:t>
            </a:fld>
            <a:endParaRPr lang="en-US"/>
          </a:p>
        </p:txBody>
      </p:sp>
    </p:spTree>
    <p:extLst>
      <p:ext uri="{BB962C8B-B14F-4D97-AF65-F5344CB8AC3E}">
        <p14:creationId xmlns:p14="http://schemas.microsoft.com/office/powerpoint/2010/main" val="205333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87D30B-195F-4D47-BAD4-18F3D14EA785}"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04741-B0F1-41E5-B3A4-47EE15754933}" type="slidenum">
              <a:rPr lang="en-US" smtClean="0"/>
              <a:t>‹#›</a:t>
            </a:fld>
            <a:endParaRPr lang="en-US"/>
          </a:p>
        </p:txBody>
      </p:sp>
    </p:spTree>
    <p:extLst>
      <p:ext uri="{BB962C8B-B14F-4D97-AF65-F5344CB8AC3E}">
        <p14:creationId xmlns:p14="http://schemas.microsoft.com/office/powerpoint/2010/main" val="302864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7D30B-195F-4D47-BAD4-18F3D14EA785}" type="datetimeFigureOut">
              <a:rPr lang="en-US" smtClean="0"/>
              <a:t>5/2/2013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004741-B0F1-41E5-B3A4-47EE15754933}" type="slidenum">
              <a:rPr lang="en-US" smtClean="0"/>
              <a:t>‹#›</a:t>
            </a:fld>
            <a:endParaRPr lang="en-US"/>
          </a:p>
        </p:txBody>
      </p:sp>
    </p:spTree>
    <p:extLst>
      <p:ext uri="{BB962C8B-B14F-4D97-AF65-F5344CB8AC3E}">
        <p14:creationId xmlns:p14="http://schemas.microsoft.com/office/powerpoint/2010/main" val="112066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87D30B-195F-4D47-BAD4-18F3D14EA785}" type="datetimeFigureOut">
              <a:rPr lang="en-US" smtClean="0"/>
              <a:t>5/2/2013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004741-B0F1-41E5-B3A4-47EE15754933}" type="slidenum">
              <a:rPr lang="en-US" smtClean="0"/>
              <a:t>‹#›</a:t>
            </a:fld>
            <a:endParaRPr lang="en-US"/>
          </a:p>
        </p:txBody>
      </p:sp>
    </p:spTree>
    <p:extLst>
      <p:ext uri="{BB962C8B-B14F-4D97-AF65-F5344CB8AC3E}">
        <p14:creationId xmlns:p14="http://schemas.microsoft.com/office/powerpoint/2010/main" val="163297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7D30B-195F-4D47-BAD4-18F3D14EA785}" type="datetimeFigureOut">
              <a:rPr lang="en-US" smtClean="0"/>
              <a:t>5/2/2013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004741-B0F1-41E5-B3A4-47EE15754933}" type="slidenum">
              <a:rPr lang="en-US" smtClean="0"/>
              <a:t>‹#›</a:t>
            </a:fld>
            <a:endParaRPr lang="en-US"/>
          </a:p>
        </p:txBody>
      </p:sp>
    </p:spTree>
    <p:extLst>
      <p:ext uri="{BB962C8B-B14F-4D97-AF65-F5344CB8AC3E}">
        <p14:creationId xmlns:p14="http://schemas.microsoft.com/office/powerpoint/2010/main" val="71034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7D30B-195F-4D47-BAD4-18F3D14EA785}"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04741-B0F1-41E5-B3A4-47EE15754933}" type="slidenum">
              <a:rPr lang="en-US" smtClean="0"/>
              <a:t>‹#›</a:t>
            </a:fld>
            <a:endParaRPr lang="en-US"/>
          </a:p>
        </p:txBody>
      </p:sp>
    </p:spTree>
    <p:extLst>
      <p:ext uri="{BB962C8B-B14F-4D97-AF65-F5344CB8AC3E}">
        <p14:creationId xmlns:p14="http://schemas.microsoft.com/office/powerpoint/2010/main" val="394078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7D30B-195F-4D47-BAD4-18F3D14EA785}"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04741-B0F1-41E5-B3A4-47EE15754933}" type="slidenum">
              <a:rPr lang="en-US" smtClean="0"/>
              <a:t>‹#›</a:t>
            </a:fld>
            <a:endParaRPr lang="en-US"/>
          </a:p>
        </p:txBody>
      </p:sp>
    </p:spTree>
    <p:extLst>
      <p:ext uri="{BB962C8B-B14F-4D97-AF65-F5344CB8AC3E}">
        <p14:creationId xmlns:p14="http://schemas.microsoft.com/office/powerpoint/2010/main" val="92213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7D30B-195F-4D47-BAD4-18F3D14EA785}" type="datetimeFigureOut">
              <a:rPr lang="en-US" smtClean="0"/>
              <a:t>5/2/2013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04741-B0F1-41E5-B3A4-47EE15754933}" type="slidenum">
              <a:rPr lang="en-US" smtClean="0"/>
              <a:t>‹#›</a:t>
            </a:fld>
            <a:endParaRPr lang="en-US"/>
          </a:p>
        </p:txBody>
      </p:sp>
    </p:spTree>
    <p:extLst>
      <p:ext uri="{BB962C8B-B14F-4D97-AF65-F5344CB8AC3E}">
        <p14:creationId xmlns:p14="http://schemas.microsoft.com/office/powerpoint/2010/main" val="1823408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gif"/><Relationship Id="rId9" Type="http://schemas.openxmlformats.org/officeDocument/2006/relationships/image" Target="../media/image18.jpeg"/><Relationship Id="rId1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991600" cy="1219200"/>
          </a:xfrm>
        </p:spPr>
        <p:txBody>
          <a:bodyPr>
            <a:normAutofit fontScale="90000"/>
          </a:bodyPr>
          <a:lstStyle/>
          <a:p>
            <a:pPr algn="ctr" eaLnBrk="1" fontAlgn="auto" hangingPunct="1">
              <a:spcAft>
                <a:spcPts val="0"/>
              </a:spcAft>
              <a:defRPr/>
            </a:pPr>
            <a:r>
              <a:rPr dirty="0" smtClean="0"/>
              <a:t>Bell Ringer #</a:t>
            </a:r>
            <a:r>
              <a:rPr lang="en-US" dirty="0" smtClean="0"/>
              <a:t>5a</a:t>
            </a:r>
            <a:r>
              <a:rPr dirty="0" smtClean="0"/>
              <a:t/>
            </a:r>
            <a:br>
              <a:rPr dirty="0" smtClean="0"/>
            </a:br>
            <a:r>
              <a:rPr sz="3100" u="sng" dirty="0" smtClean="0"/>
              <a:t>Cultural Changes</a:t>
            </a:r>
            <a:endParaRPr sz="3100" u="sng" dirty="0"/>
          </a:p>
        </p:txBody>
      </p:sp>
      <p:sp>
        <p:nvSpPr>
          <p:cNvPr id="7" name="TextBox 6"/>
          <p:cNvSpPr txBox="1"/>
          <p:nvPr/>
        </p:nvSpPr>
        <p:spPr>
          <a:xfrm>
            <a:off x="6172200" y="1524000"/>
            <a:ext cx="2667000" cy="4955203"/>
          </a:xfrm>
          <a:prstGeom prst="rect">
            <a:avLst/>
          </a:prstGeom>
          <a:noFill/>
        </p:spPr>
        <p:txBody>
          <a:bodyPr>
            <a:spAutoFit/>
          </a:bodyPr>
          <a:lstStyle/>
          <a:p>
            <a:pPr fontAlgn="auto">
              <a:spcBef>
                <a:spcPts val="0"/>
              </a:spcBef>
              <a:spcAft>
                <a:spcPts val="0"/>
              </a:spcAft>
              <a:defRPr/>
            </a:pPr>
            <a:r>
              <a:rPr lang="en-US" sz="2800" dirty="0">
                <a:latin typeface="+mn-lt"/>
              </a:rPr>
              <a:t>Trade may result in changes in </a:t>
            </a:r>
            <a:r>
              <a:rPr lang="en-US" sz="2800" dirty="0" smtClean="0">
                <a:latin typeface="+mn-lt"/>
              </a:rPr>
              <a:t>a </a:t>
            </a:r>
            <a:r>
              <a:rPr lang="en-US" sz="2800" dirty="0">
                <a:latin typeface="+mn-lt"/>
              </a:rPr>
              <a:t>society’s…</a:t>
            </a:r>
          </a:p>
          <a:p>
            <a:pPr fontAlgn="auto">
              <a:spcBef>
                <a:spcPts val="0"/>
              </a:spcBef>
              <a:spcAft>
                <a:spcPts val="0"/>
              </a:spcAft>
              <a:defRPr/>
            </a:pPr>
            <a:endParaRPr lang="en-US" sz="2800" dirty="0">
              <a:latin typeface="+mn-lt"/>
            </a:endParaRPr>
          </a:p>
          <a:p>
            <a:pPr marL="457200" indent="-457200" fontAlgn="auto">
              <a:spcBef>
                <a:spcPts val="0"/>
              </a:spcBef>
              <a:spcAft>
                <a:spcPts val="0"/>
              </a:spcAft>
              <a:buFontTx/>
              <a:buAutoNum type="alphaUcPeriod"/>
              <a:defRPr/>
            </a:pPr>
            <a:r>
              <a:rPr lang="en-US" sz="2800" dirty="0">
                <a:latin typeface="+mn-lt"/>
              </a:rPr>
              <a:t>language.</a:t>
            </a:r>
          </a:p>
          <a:p>
            <a:pPr marL="457200" indent="-457200" fontAlgn="auto">
              <a:spcBef>
                <a:spcPts val="0"/>
              </a:spcBef>
              <a:spcAft>
                <a:spcPts val="0"/>
              </a:spcAft>
              <a:buFontTx/>
              <a:buAutoNum type="alphaUcPeriod"/>
              <a:defRPr/>
            </a:pPr>
            <a:r>
              <a:rPr lang="en-US" sz="2800" dirty="0">
                <a:latin typeface="+mn-lt"/>
              </a:rPr>
              <a:t>Customs.</a:t>
            </a:r>
          </a:p>
          <a:p>
            <a:pPr marL="457200" indent="-457200" fontAlgn="auto">
              <a:spcBef>
                <a:spcPts val="0"/>
              </a:spcBef>
              <a:spcAft>
                <a:spcPts val="0"/>
              </a:spcAft>
              <a:buFontTx/>
              <a:buAutoNum type="alphaUcPeriod"/>
              <a:defRPr/>
            </a:pPr>
            <a:r>
              <a:rPr lang="en-US" sz="2800" dirty="0">
                <a:latin typeface="+mn-lt"/>
              </a:rPr>
              <a:t>Religion.</a:t>
            </a:r>
          </a:p>
          <a:p>
            <a:pPr marL="457200" indent="-457200" fontAlgn="auto">
              <a:spcBef>
                <a:spcPts val="0"/>
              </a:spcBef>
              <a:spcAft>
                <a:spcPts val="0"/>
              </a:spcAft>
              <a:buFontTx/>
              <a:buAutoNum type="alphaUcPeriod"/>
              <a:defRPr/>
            </a:pPr>
            <a:r>
              <a:rPr lang="en-US" sz="2800" dirty="0">
                <a:latin typeface="+mn-lt"/>
              </a:rPr>
              <a:t>All of the above.</a:t>
            </a:r>
          </a:p>
          <a:p>
            <a:pPr marL="457200" indent="-457200" fontAlgn="auto">
              <a:spcBef>
                <a:spcPts val="0"/>
              </a:spcBef>
              <a:spcAft>
                <a:spcPts val="0"/>
              </a:spcAft>
              <a:defRPr/>
            </a:pPr>
            <a:endParaRPr lang="en-US" sz="2000" dirty="0">
              <a:latin typeface="+mn-lt"/>
            </a:endParaRPr>
          </a:p>
          <a:p>
            <a:pPr marL="514350" indent="-514350" fontAlgn="auto">
              <a:spcBef>
                <a:spcPts val="0"/>
              </a:spcBef>
              <a:spcAft>
                <a:spcPts val="0"/>
              </a:spcAft>
              <a:buFontTx/>
              <a:buAutoNum type="alphaUcPeriod"/>
              <a:defRPr/>
            </a:pPr>
            <a:endParaRPr lang="en-US" sz="2000" dirty="0">
              <a:latin typeface="+mn-lt"/>
            </a:endParaRPr>
          </a:p>
          <a:p>
            <a:pPr marL="457200" indent="-457200" fontAlgn="auto">
              <a:spcBef>
                <a:spcPts val="0"/>
              </a:spcBef>
              <a:spcAft>
                <a:spcPts val="0"/>
              </a:spcAft>
              <a:defRPr/>
            </a:pPr>
            <a:endParaRPr lang="en-US" sz="2400" dirty="0">
              <a:latin typeface="+mn-lt"/>
            </a:endParaRPr>
          </a:p>
        </p:txBody>
      </p:sp>
      <p:pic>
        <p:nvPicPr>
          <p:cNvPr id="40964" name="Picture 4" descr="scan003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58023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029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 dur="500"/>
                                        <p:tgtEl>
                                          <p:spTgt spid="7">
                                            <p:txEl>
                                              <p:pRg st="2" end="2"/>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7">
                                            <p:txEl>
                                              <p:pRg st="2" end="2"/>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1" dur="500"/>
                                        <p:tgtEl>
                                          <p:spTgt spid="7">
                                            <p:txEl>
                                              <p:pRg st="3" end="3"/>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7">
                                            <p:txEl>
                                              <p:pRg st="3" end="3"/>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5" dur="500"/>
                                        <p:tgtEl>
                                          <p:spTgt spid="7">
                                            <p:txEl>
                                              <p:pRg st="4" end="4"/>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a:bodyPr>
          <a:lstStyle/>
          <a:p>
            <a:r>
              <a:rPr lang="en-US" sz="2400" b="1" dirty="0" smtClean="0"/>
              <a:t>Is your map starting to look like this?</a:t>
            </a:r>
            <a:endParaRPr lang="en-US" sz="2400" b="1" dirty="0"/>
          </a:p>
        </p:txBody>
      </p:sp>
      <p:pic>
        <p:nvPicPr>
          <p:cNvPr id="4" name="Content Placeholder 3"/>
          <p:cNvPicPr>
            <a:picLocks noGrp="1"/>
          </p:cNvPicPr>
          <p:nvPr>
            <p:ph idx="1"/>
          </p:nvPr>
        </p:nvPicPr>
        <p:blipFill>
          <a:blip r:embed="rId3" cstate="print"/>
          <a:stretch>
            <a:fillRect/>
          </a:stretch>
        </p:blipFill>
        <p:spPr>
          <a:xfrm>
            <a:off x="0" y="990600"/>
            <a:ext cx="9144000" cy="5333999"/>
          </a:xfrm>
          <a:prstGeom prst="rect">
            <a:avLst/>
          </a:prstGeom>
        </p:spPr>
      </p:pic>
    </p:spTree>
    <p:extLst>
      <p:ext uri="{BB962C8B-B14F-4D97-AF65-F5344CB8AC3E}">
        <p14:creationId xmlns:p14="http://schemas.microsoft.com/office/powerpoint/2010/main" val="4257437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b="1" dirty="0" smtClean="0"/>
              <a:t>Culture Puzzles</a:t>
            </a:r>
          </a:p>
          <a:p>
            <a:pPr marL="0" indent="0" algn="ctr">
              <a:buNone/>
            </a:pPr>
            <a:endParaRPr lang="en-US" sz="6000" b="1" dirty="0" smtClean="0"/>
          </a:p>
          <a:p>
            <a:pPr marL="0" indent="0" algn="ctr">
              <a:buNone/>
            </a:pPr>
            <a:r>
              <a:rPr lang="en-US" sz="2400" b="1" dirty="0" smtClean="0"/>
              <a:t>Divide into pairs and compete against another group</a:t>
            </a:r>
            <a:endParaRPr lang="en-US" sz="2400" b="1" dirty="0"/>
          </a:p>
        </p:txBody>
      </p:sp>
      <p:sp>
        <p:nvSpPr>
          <p:cNvPr id="4" name="Octagon 3"/>
          <p:cNvSpPr/>
          <p:nvPr/>
        </p:nvSpPr>
        <p:spPr>
          <a:xfrm>
            <a:off x="8001000" y="5715000"/>
            <a:ext cx="914400" cy="914400"/>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Stop</a:t>
            </a:r>
            <a:endParaRPr lang="en-US" b="1" dirty="0">
              <a:solidFill>
                <a:schemeClr val="tx1"/>
              </a:solidFill>
            </a:endParaRPr>
          </a:p>
        </p:txBody>
      </p:sp>
    </p:spTree>
    <p:extLst>
      <p:ext uri="{BB962C8B-B14F-4D97-AF65-F5344CB8AC3E}">
        <p14:creationId xmlns:p14="http://schemas.microsoft.com/office/powerpoint/2010/main" val="960016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991600" cy="1219200"/>
          </a:xfrm>
        </p:spPr>
        <p:txBody>
          <a:bodyPr>
            <a:normAutofit fontScale="90000"/>
          </a:bodyPr>
          <a:lstStyle/>
          <a:p>
            <a:pPr algn="ctr" eaLnBrk="1" fontAlgn="auto" hangingPunct="1">
              <a:spcAft>
                <a:spcPts val="0"/>
              </a:spcAft>
              <a:defRPr/>
            </a:pPr>
            <a:r>
              <a:rPr dirty="0" smtClean="0"/>
              <a:t>Bell Ringer #</a:t>
            </a:r>
            <a:r>
              <a:rPr lang="en-US" dirty="0" smtClean="0"/>
              <a:t>6a</a:t>
            </a:r>
            <a:r>
              <a:rPr dirty="0" smtClean="0"/>
              <a:t/>
            </a:r>
            <a:br>
              <a:rPr dirty="0" smtClean="0"/>
            </a:br>
            <a:r>
              <a:rPr sz="3100" u="sng" dirty="0" smtClean="0"/>
              <a:t>Cultural Changes</a:t>
            </a:r>
            <a:endParaRPr sz="3100" u="sng" dirty="0"/>
          </a:p>
        </p:txBody>
      </p:sp>
      <p:sp>
        <p:nvSpPr>
          <p:cNvPr id="7" name="TextBox 6"/>
          <p:cNvSpPr txBox="1"/>
          <p:nvPr/>
        </p:nvSpPr>
        <p:spPr>
          <a:xfrm>
            <a:off x="304800" y="3962400"/>
            <a:ext cx="8610600" cy="3232150"/>
          </a:xfrm>
          <a:prstGeom prst="rect">
            <a:avLst/>
          </a:prstGeom>
          <a:noFill/>
        </p:spPr>
        <p:txBody>
          <a:bodyPr>
            <a:spAutoFit/>
          </a:bodyPr>
          <a:lstStyle/>
          <a:p>
            <a:pPr fontAlgn="auto">
              <a:spcBef>
                <a:spcPts val="0"/>
              </a:spcBef>
              <a:spcAft>
                <a:spcPts val="0"/>
              </a:spcAft>
              <a:defRPr/>
            </a:pPr>
            <a:r>
              <a:rPr lang="en-US" sz="2000" dirty="0">
                <a:latin typeface="+mn-lt"/>
              </a:rPr>
              <a:t>What conclusion can be drawn about the development of the alphabet?</a:t>
            </a:r>
          </a:p>
          <a:p>
            <a:pPr fontAlgn="auto">
              <a:spcBef>
                <a:spcPts val="0"/>
              </a:spcBef>
              <a:spcAft>
                <a:spcPts val="0"/>
              </a:spcAft>
              <a:defRPr/>
            </a:pPr>
            <a:endParaRPr lang="en-US" sz="2000" dirty="0">
              <a:latin typeface="+mn-lt"/>
            </a:endParaRPr>
          </a:p>
          <a:p>
            <a:pPr marL="457200" indent="-457200" fontAlgn="auto">
              <a:spcBef>
                <a:spcPts val="0"/>
              </a:spcBef>
              <a:spcAft>
                <a:spcPts val="0"/>
              </a:spcAft>
              <a:buFontTx/>
              <a:buAutoNum type="alphaUcPeriod"/>
              <a:defRPr/>
            </a:pPr>
            <a:r>
              <a:rPr lang="en-US" sz="2000" dirty="0">
                <a:latin typeface="+mn-lt"/>
              </a:rPr>
              <a:t>The Phoenician, Greek, and Latin alphabets were unrelated.</a:t>
            </a:r>
          </a:p>
          <a:p>
            <a:pPr marL="457200" indent="-457200" fontAlgn="auto">
              <a:spcBef>
                <a:spcPts val="0"/>
              </a:spcBef>
              <a:spcAft>
                <a:spcPts val="0"/>
              </a:spcAft>
              <a:buFontTx/>
              <a:buAutoNum type="alphaUcPeriod"/>
              <a:defRPr/>
            </a:pPr>
            <a:r>
              <a:rPr lang="en-US" sz="2000" dirty="0">
                <a:latin typeface="+mn-lt"/>
              </a:rPr>
              <a:t>The diffusion of ideas often has little impact on culture.</a:t>
            </a:r>
          </a:p>
          <a:p>
            <a:pPr marL="457200" indent="-457200" fontAlgn="auto">
              <a:spcBef>
                <a:spcPts val="0"/>
              </a:spcBef>
              <a:spcAft>
                <a:spcPts val="0"/>
              </a:spcAft>
              <a:buFontTx/>
              <a:buAutoNum type="alphaUcPeriod"/>
              <a:defRPr/>
            </a:pPr>
            <a:r>
              <a:rPr lang="en-US" sz="2000" dirty="0">
                <a:latin typeface="+mn-lt"/>
              </a:rPr>
              <a:t>The use of an alphabet spread from Phoenicia to Greece and later to Rome.</a:t>
            </a:r>
          </a:p>
          <a:p>
            <a:pPr marL="457200" indent="-457200" fontAlgn="auto">
              <a:spcBef>
                <a:spcPts val="0"/>
              </a:spcBef>
              <a:spcAft>
                <a:spcPts val="0"/>
              </a:spcAft>
              <a:buFontTx/>
              <a:buAutoNum type="alphaUcPeriod"/>
              <a:defRPr/>
            </a:pPr>
            <a:r>
              <a:rPr lang="en-US" sz="2000" dirty="0">
                <a:latin typeface="+mn-lt"/>
              </a:rPr>
              <a:t>A people’s culture often has a strong influence on its institutions.</a:t>
            </a:r>
          </a:p>
          <a:p>
            <a:pPr marL="457200" indent="-457200" fontAlgn="auto">
              <a:spcBef>
                <a:spcPts val="0"/>
              </a:spcBef>
              <a:spcAft>
                <a:spcPts val="0"/>
              </a:spcAft>
              <a:defRPr/>
            </a:pPr>
            <a:endParaRPr lang="en-US" sz="2000" dirty="0">
              <a:latin typeface="+mn-lt"/>
            </a:endParaRPr>
          </a:p>
          <a:p>
            <a:pPr marL="514350" indent="-514350" fontAlgn="auto">
              <a:spcBef>
                <a:spcPts val="0"/>
              </a:spcBef>
              <a:spcAft>
                <a:spcPts val="0"/>
              </a:spcAft>
              <a:buFontTx/>
              <a:buAutoNum type="alphaUcPeriod"/>
              <a:defRPr/>
            </a:pPr>
            <a:endParaRPr lang="en-US" sz="2000" dirty="0">
              <a:latin typeface="+mn-lt"/>
            </a:endParaRPr>
          </a:p>
          <a:p>
            <a:pPr marL="457200" indent="-457200" fontAlgn="auto">
              <a:spcBef>
                <a:spcPts val="0"/>
              </a:spcBef>
              <a:spcAft>
                <a:spcPts val="0"/>
              </a:spcAft>
              <a:defRPr/>
            </a:pPr>
            <a:endParaRPr lang="en-US" sz="2400" dirty="0">
              <a:latin typeface="+mn-lt"/>
            </a:endParaRPr>
          </a:p>
        </p:txBody>
      </p:sp>
      <p:pic>
        <p:nvPicPr>
          <p:cNvPr id="43012" name="Picture 4" descr="scan004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315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274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 dur="500"/>
                                        <p:tgtEl>
                                          <p:spTgt spid="7">
                                            <p:txEl>
                                              <p:pRg st="5" end="5"/>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7">
                                            <p:txEl>
                                              <p:pRg st="5" end="5"/>
                                            </p:txEl>
                                          </p:spTgt>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500"/>
                                        <p:tgtEl>
                                          <p:spTgt spid="7">
                                            <p:txEl>
                                              <p:pRg st="2" end="2"/>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7">
                                            <p:txEl>
                                              <p:pRg st="2" end="2"/>
                                            </p:txEl>
                                          </p:spTgt>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7" dur="500"/>
                                        <p:tgtEl>
                                          <p:spTgt spid="7">
                                            <p:txEl>
                                              <p:pRg st="3" end="3"/>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991600" cy="1219200"/>
          </a:xfrm>
        </p:spPr>
        <p:txBody>
          <a:bodyPr>
            <a:normAutofit fontScale="90000"/>
          </a:bodyPr>
          <a:lstStyle/>
          <a:p>
            <a:pPr algn="ctr" eaLnBrk="1" fontAlgn="auto" hangingPunct="1">
              <a:spcAft>
                <a:spcPts val="0"/>
              </a:spcAft>
              <a:defRPr/>
            </a:pPr>
            <a:r>
              <a:rPr dirty="0" smtClean="0"/>
              <a:t>Bell Ringer #</a:t>
            </a:r>
            <a:r>
              <a:rPr lang="en-US" dirty="0" smtClean="0"/>
              <a:t>6b</a:t>
            </a:r>
            <a:r>
              <a:rPr dirty="0" smtClean="0"/>
              <a:t/>
            </a:r>
            <a:br>
              <a:rPr dirty="0" smtClean="0"/>
            </a:br>
            <a:r>
              <a:rPr sz="3100" u="sng" dirty="0" smtClean="0"/>
              <a:t>Cultural Changes</a:t>
            </a:r>
            <a:endParaRPr sz="3100" u="sng" dirty="0"/>
          </a:p>
        </p:txBody>
      </p:sp>
      <p:sp>
        <p:nvSpPr>
          <p:cNvPr id="7" name="TextBox 6"/>
          <p:cNvSpPr txBox="1"/>
          <p:nvPr/>
        </p:nvSpPr>
        <p:spPr>
          <a:xfrm>
            <a:off x="228600" y="1752600"/>
            <a:ext cx="8610600" cy="4832350"/>
          </a:xfrm>
          <a:prstGeom prst="rect">
            <a:avLst/>
          </a:prstGeom>
          <a:noFill/>
        </p:spPr>
        <p:txBody>
          <a:bodyPr>
            <a:spAutoFit/>
          </a:bodyPr>
          <a:lstStyle/>
          <a:p>
            <a:pPr fontAlgn="auto">
              <a:spcBef>
                <a:spcPts val="0"/>
              </a:spcBef>
              <a:spcAft>
                <a:spcPts val="0"/>
              </a:spcAft>
              <a:defRPr/>
            </a:pPr>
            <a:r>
              <a:rPr lang="en-US" sz="2800" dirty="0">
                <a:latin typeface="+mn-lt"/>
              </a:rPr>
              <a:t>In Japan, baseball games usually begin with ballplayers bowing to the opposing team.  This practice shows the influence of both…</a:t>
            </a:r>
          </a:p>
          <a:p>
            <a:pPr fontAlgn="auto">
              <a:spcBef>
                <a:spcPts val="0"/>
              </a:spcBef>
              <a:spcAft>
                <a:spcPts val="0"/>
              </a:spcAft>
              <a:defRPr/>
            </a:pPr>
            <a:endParaRPr lang="en-US" sz="2800" dirty="0">
              <a:latin typeface="+mn-lt"/>
            </a:endParaRPr>
          </a:p>
          <a:p>
            <a:pPr marL="457200" indent="-457200" fontAlgn="auto">
              <a:spcBef>
                <a:spcPts val="0"/>
              </a:spcBef>
              <a:spcAft>
                <a:spcPts val="0"/>
              </a:spcAft>
              <a:buFontTx/>
              <a:buAutoNum type="alphaUcPeriod"/>
              <a:defRPr/>
            </a:pPr>
            <a:r>
              <a:rPr lang="en-US" sz="2800" dirty="0">
                <a:latin typeface="+mn-lt"/>
              </a:rPr>
              <a:t>spatial diffusion and tradition.</a:t>
            </a:r>
          </a:p>
          <a:p>
            <a:pPr marL="457200" indent="-457200" fontAlgn="auto">
              <a:spcBef>
                <a:spcPts val="0"/>
              </a:spcBef>
              <a:spcAft>
                <a:spcPts val="0"/>
              </a:spcAft>
              <a:buFontTx/>
              <a:buAutoNum type="alphaUcPeriod"/>
              <a:defRPr/>
            </a:pPr>
            <a:r>
              <a:rPr lang="en-US" sz="2800" dirty="0">
                <a:latin typeface="+mn-lt"/>
              </a:rPr>
              <a:t>interdependence and sacrifice.</a:t>
            </a:r>
          </a:p>
          <a:p>
            <a:pPr marL="457200" indent="-457200" fontAlgn="auto">
              <a:spcBef>
                <a:spcPts val="0"/>
              </a:spcBef>
              <a:spcAft>
                <a:spcPts val="0"/>
              </a:spcAft>
              <a:buFontTx/>
              <a:buAutoNum type="alphaUcPeriod"/>
              <a:defRPr/>
            </a:pPr>
            <a:r>
              <a:rPr lang="en-US" sz="2800" dirty="0">
                <a:latin typeface="+mn-lt"/>
              </a:rPr>
              <a:t>nationalism and ethnocentrism.</a:t>
            </a:r>
          </a:p>
          <a:p>
            <a:pPr marL="457200" indent="-457200" fontAlgn="auto">
              <a:spcBef>
                <a:spcPts val="0"/>
              </a:spcBef>
              <a:spcAft>
                <a:spcPts val="0"/>
              </a:spcAft>
              <a:buFontTx/>
              <a:buAutoNum type="alphaUcPeriod"/>
              <a:defRPr/>
            </a:pPr>
            <a:r>
              <a:rPr lang="en-US" sz="2800" dirty="0">
                <a:latin typeface="+mn-lt"/>
              </a:rPr>
              <a:t>geography and economics.</a:t>
            </a:r>
          </a:p>
          <a:p>
            <a:pPr fontAlgn="auto">
              <a:spcBef>
                <a:spcPts val="0"/>
              </a:spcBef>
              <a:spcAft>
                <a:spcPts val="0"/>
              </a:spcAft>
              <a:defRPr/>
            </a:pPr>
            <a:endParaRPr lang="en-US" sz="2000" dirty="0">
              <a:latin typeface="+mn-lt"/>
            </a:endParaRPr>
          </a:p>
          <a:p>
            <a:pPr marL="457200" indent="-457200" fontAlgn="auto">
              <a:spcBef>
                <a:spcPts val="0"/>
              </a:spcBef>
              <a:spcAft>
                <a:spcPts val="0"/>
              </a:spcAft>
              <a:defRPr/>
            </a:pPr>
            <a:endParaRPr lang="en-US" sz="2000" dirty="0">
              <a:latin typeface="+mn-lt"/>
            </a:endParaRPr>
          </a:p>
          <a:p>
            <a:pPr marL="514350" indent="-514350" fontAlgn="auto">
              <a:spcBef>
                <a:spcPts val="0"/>
              </a:spcBef>
              <a:spcAft>
                <a:spcPts val="0"/>
              </a:spcAft>
              <a:buFontTx/>
              <a:buAutoNum type="alphaUcPeriod"/>
              <a:defRPr/>
            </a:pPr>
            <a:endParaRPr lang="en-US" sz="2000" dirty="0">
              <a:latin typeface="+mn-lt"/>
            </a:endParaRPr>
          </a:p>
          <a:p>
            <a:pPr marL="457200" indent="-457200" fontAlgn="auto">
              <a:spcBef>
                <a:spcPts val="0"/>
              </a:spcBef>
              <a:spcAft>
                <a:spcPts val="0"/>
              </a:spcAft>
              <a:defRPr/>
            </a:pPr>
            <a:endParaRPr lang="en-US" sz="2400" dirty="0">
              <a:latin typeface="+mn-lt"/>
            </a:endParaRPr>
          </a:p>
        </p:txBody>
      </p:sp>
    </p:spTree>
    <p:extLst>
      <p:ext uri="{BB962C8B-B14F-4D97-AF65-F5344CB8AC3E}">
        <p14:creationId xmlns:p14="http://schemas.microsoft.com/office/powerpoint/2010/main" val="2070309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7">
                                            <p:txEl>
                                              <p:pRg st="3" end="3"/>
                                            </p:txEl>
                                          </p:spTgt>
                                        </p:tgtEl>
                                      </p:cBhvr>
                                    </p:animEffect>
                                    <p:set>
                                      <p:cBhvr>
                                        <p:cTn id="7" dur="1" fill="hold">
                                          <p:stCondLst>
                                            <p:cond delay="1999"/>
                                          </p:stCondLst>
                                        </p:cTn>
                                        <p:tgtEl>
                                          <p:spTgt spid="7">
                                            <p:txEl>
                                              <p:pRg st="3" end="3"/>
                                            </p:txEl>
                                          </p:spTgt>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p:cTn id="9" dur="2000"/>
                                        <p:tgtEl>
                                          <p:spTgt spid="7">
                                            <p:txEl>
                                              <p:pRg st="4" end="4"/>
                                            </p:txEl>
                                          </p:spTgt>
                                        </p:tgtEl>
                                      </p:cBhvr>
                                    </p:animEffect>
                                    <p:set>
                                      <p:cBhvr>
                                        <p:cTn id="10" dur="1" fill="hold">
                                          <p:stCondLst>
                                            <p:cond delay="1999"/>
                                          </p:stCondLst>
                                        </p:cTn>
                                        <p:tgtEl>
                                          <p:spTgt spid="7">
                                            <p:txEl>
                                              <p:pRg st="4" end="4"/>
                                            </p:txEl>
                                          </p:spTgt>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2000"/>
                                        <p:tgtEl>
                                          <p:spTgt spid="7">
                                            <p:txEl>
                                              <p:pRg st="5" end="5"/>
                                            </p:txEl>
                                          </p:spTgt>
                                        </p:tgtEl>
                                      </p:cBhvr>
                                    </p:animEffect>
                                    <p:set>
                                      <p:cBhvr>
                                        <p:cTn id="13" dur="1" fill="hold">
                                          <p:stCondLst>
                                            <p:cond delay="1999"/>
                                          </p:stCondLst>
                                        </p:cTn>
                                        <p:tgtEl>
                                          <p:spTgt spid="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Conflicts</a:t>
            </a:r>
            <a:endParaRPr lang="en-US" b="1" dirty="0"/>
          </a:p>
        </p:txBody>
      </p:sp>
      <p:sp>
        <p:nvSpPr>
          <p:cNvPr id="6" name="TextBox 5"/>
          <p:cNvSpPr txBox="1"/>
          <p:nvPr/>
        </p:nvSpPr>
        <p:spPr>
          <a:xfrm>
            <a:off x="381000" y="1524000"/>
            <a:ext cx="5715000" cy="4154984"/>
          </a:xfrm>
          <a:prstGeom prst="rect">
            <a:avLst/>
          </a:prstGeom>
          <a:noFill/>
        </p:spPr>
        <p:txBody>
          <a:bodyPr wrap="square" rtlCol="0">
            <a:spAutoFit/>
          </a:bodyPr>
          <a:lstStyle/>
          <a:p>
            <a:pPr marL="342900" indent="-342900">
              <a:buAutoNum type="arabicPeriod"/>
            </a:pPr>
            <a:r>
              <a:rPr lang="en-US" sz="2400" dirty="0" smtClean="0"/>
              <a:t>Draw the “caution” symbols onto the following sites on your map to represent these areas of conflict.</a:t>
            </a:r>
          </a:p>
          <a:p>
            <a:endParaRPr lang="en-US" sz="2400" dirty="0" smtClean="0"/>
          </a:p>
          <a:p>
            <a:pPr marL="800100" lvl="1" indent="-342900">
              <a:buFont typeface="Arial" pitchFamily="34" charset="0"/>
              <a:buChar char="•"/>
            </a:pPr>
            <a:r>
              <a:rPr lang="en-US" sz="2400" dirty="0" smtClean="0"/>
              <a:t>Ireland</a:t>
            </a:r>
          </a:p>
          <a:p>
            <a:pPr marL="800100" lvl="1" indent="-342900">
              <a:buFont typeface="Arial" pitchFamily="34" charset="0"/>
              <a:buChar char="•"/>
            </a:pPr>
            <a:r>
              <a:rPr lang="en-US" sz="2400" dirty="0" smtClean="0"/>
              <a:t>Bosnia</a:t>
            </a:r>
          </a:p>
          <a:p>
            <a:pPr marL="800100" lvl="1" indent="-342900">
              <a:buFont typeface="Arial" pitchFamily="34" charset="0"/>
              <a:buChar char="•"/>
            </a:pPr>
            <a:r>
              <a:rPr lang="en-US" sz="2400" dirty="0" smtClean="0"/>
              <a:t>Israel/Palestine</a:t>
            </a:r>
          </a:p>
          <a:p>
            <a:pPr marL="800100" lvl="1" indent="-342900">
              <a:buFont typeface="Arial" pitchFamily="34" charset="0"/>
              <a:buChar char="•"/>
            </a:pPr>
            <a:r>
              <a:rPr lang="en-US" sz="2400" dirty="0" smtClean="0"/>
              <a:t>Rwanda</a:t>
            </a:r>
          </a:p>
          <a:p>
            <a:pPr marL="800100" lvl="1" indent="-342900">
              <a:buFont typeface="Arial" pitchFamily="34" charset="0"/>
              <a:buChar char="•"/>
            </a:pPr>
            <a:r>
              <a:rPr lang="en-US" sz="2400" dirty="0" smtClean="0"/>
              <a:t>Sudan(Darfur)</a:t>
            </a:r>
          </a:p>
          <a:p>
            <a:pPr marL="800100" lvl="1" indent="-342900">
              <a:buFont typeface="Arial" pitchFamily="34" charset="0"/>
              <a:buChar char="•"/>
            </a:pPr>
            <a:r>
              <a:rPr lang="en-US" sz="2400" dirty="0" smtClean="0"/>
              <a:t>South Africa</a:t>
            </a:r>
          </a:p>
          <a:p>
            <a:pPr lvl="1"/>
            <a:endParaRPr lang="en-US" sz="2400" dirty="0" smtClean="0"/>
          </a:p>
        </p:txBody>
      </p:sp>
      <p:sp>
        <p:nvSpPr>
          <p:cNvPr id="4" name="Isosceles Triangle 3"/>
          <p:cNvSpPr/>
          <p:nvPr/>
        </p:nvSpPr>
        <p:spPr>
          <a:xfrm>
            <a:off x="7145655" y="1676400"/>
            <a:ext cx="1143000" cy="1066800"/>
          </a:xfrm>
          <a:prstGeom prst="triangl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532649" y="1986269"/>
            <a:ext cx="369012" cy="769441"/>
          </a:xfrm>
          <a:prstGeom prst="rect">
            <a:avLst/>
          </a:prstGeom>
          <a:noFill/>
        </p:spPr>
        <p:txBody>
          <a:bodyPr wrap="none" rtlCol="0">
            <a:spAutoFit/>
          </a:bodyPr>
          <a:lstStyle/>
          <a:p>
            <a:r>
              <a:rPr lang="en-US" sz="4400" b="1" dirty="0" smtClean="0"/>
              <a:t>!</a:t>
            </a:r>
            <a:endParaRPr lang="en-US" sz="4400" b="1" dirty="0"/>
          </a:p>
        </p:txBody>
      </p:sp>
      <p:sp>
        <p:nvSpPr>
          <p:cNvPr id="7" name="TextBox 6"/>
          <p:cNvSpPr txBox="1"/>
          <p:nvPr/>
        </p:nvSpPr>
        <p:spPr>
          <a:xfrm>
            <a:off x="4984537" y="3739992"/>
            <a:ext cx="2954655" cy="1938992"/>
          </a:xfrm>
          <a:prstGeom prst="rect">
            <a:avLst/>
          </a:prstGeom>
          <a:noFill/>
        </p:spPr>
        <p:txBody>
          <a:bodyPr wrap="none" rtlCol="0">
            <a:spAutoFit/>
          </a:bodyPr>
          <a:lstStyle/>
          <a:p>
            <a:r>
              <a:rPr lang="en-US" sz="2400" b="1" dirty="0" smtClean="0">
                <a:solidFill>
                  <a:srgbClr val="FF0000"/>
                </a:solidFill>
              </a:rPr>
              <a:t>Types of Conflict</a:t>
            </a:r>
          </a:p>
          <a:p>
            <a:pPr marL="800100" lvl="1" indent="-342900">
              <a:buFont typeface="Arial" pitchFamily="34" charset="0"/>
              <a:buChar char="•"/>
            </a:pPr>
            <a:r>
              <a:rPr lang="en-US" sz="2400" b="1" dirty="0" smtClean="0"/>
              <a:t>Political</a:t>
            </a:r>
          </a:p>
          <a:p>
            <a:pPr marL="800100" lvl="1" indent="-342900">
              <a:buFont typeface="Arial" pitchFamily="34" charset="0"/>
              <a:buChar char="•"/>
            </a:pPr>
            <a:r>
              <a:rPr lang="en-US" sz="2400" b="1" dirty="0" smtClean="0"/>
              <a:t>Ethnic</a:t>
            </a:r>
          </a:p>
          <a:p>
            <a:pPr marL="800100" lvl="1" indent="-342900">
              <a:buFont typeface="Arial" pitchFamily="34" charset="0"/>
              <a:buChar char="•"/>
            </a:pPr>
            <a:r>
              <a:rPr lang="en-US" sz="2400" b="1" dirty="0" smtClean="0"/>
              <a:t>Economic</a:t>
            </a:r>
          </a:p>
          <a:p>
            <a:pPr marL="800100" lvl="1" indent="-342900">
              <a:buFont typeface="Arial" pitchFamily="34" charset="0"/>
              <a:buChar char="•"/>
            </a:pPr>
            <a:r>
              <a:rPr lang="en-US" sz="2400" b="1" dirty="0" smtClean="0"/>
              <a:t>Religious	</a:t>
            </a:r>
            <a:endParaRPr lang="en-US" sz="2400" b="1" dirty="0"/>
          </a:p>
        </p:txBody>
      </p:sp>
    </p:spTree>
    <p:extLst>
      <p:ext uri="{BB962C8B-B14F-4D97-AF65-F5344CB8AC3E}">
        <p14:creationId xmlns:p14="http://schemas.microsoft.com/office/powerpoint/2010/main" val="3912972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Conflicts continued….</a:t>
            </a:r>
            <a:endParaRPr lang="en-US" b="1" dirty="0"/>
          </a:p>
        </p:txBody>
      </p:sp>
      <p:sp>
        <p:nvSpPr>
          <p:cNvPr id="3" name="Content Placeholder 2"/>
          <p:cNvSpPr>
            <a:spLocks noGrp="1"/>
          </p:cNvSpPr>
          <p:nvPr>
            <p:ph idx="1"/>
          </p:nvPr>
        </p:nvSpPr>
        <p:spPr>
          <a:xfrm>
            <a:off x="457200" y="1143001"/>
            <a:ext cx="8229600" cy="1447799"/>
          </a:xfrm>
        </p:spPr>
        <p:txBody>
          <a:bodyPr/>
          <a:lstStyle/>
          <a:p>
            <a:pPr>
              <a:buFont typeface="Arial" pitchFamily="34" charset="0"/>
              <a:buAutoNum type="arabicPeriod"/>
            </a:pPr>
            <a:r>
              <a:rPr lang="en-US" sz="2400" dirty="0" smtClean="0"/>
              <a:t>Determine which kinds of conflict apply to the countries using the boxes provided.</a:t>
            </a:r>
          </a:p>
          <a:p>
            <a:pPr>
              <a:buFont typeface="Arial" pitchFamily="34" charset="0"/>
              <a:buAutoNum type="arabicPeriod"/>
            </a:pPr>
            <a:r>
              <a:rPr lang="en-US" sz="2400" dirty="0" smtClean="0"/>
              <a:t>Label them in on the back of your map.</a:t>
            </a:r>
          </a:p>
          <a:p>
            <a:pPr>
              <a:buNone/>
            </a:pPr>
            <a:endParaRPr lang="en-US" dirty="0"/>
          </a:p>
        </p:txBody>
      </p:sp>
      <p:pic>
        <p:nvPicPr>
          <p:cNvPr id="13314" name="Picture 2"/>
          <p:cNvPicPr>
            <a:picLocks noChangeAspect="1" noChangeArrowheads="1"/>
          </p:cNvPicPr>
          <p:nvPr/>
        </p:nvPicPr>
        <p:blipFill>
          <a:blip r:embed="rId3" cstate="print"/>
          <a:srcRect/>
          <a:stretch>
            <a:fillRect/>
          </a:stretch>
        </p:blipFill>
        <p:spPr bwMode="auto">
          <a:xfrm>
            <a:off x="761999" y="2514601"/>
            <a:ext cx="7315201" cy="1295399"/>
          </a:xfrm>
          <a:prstGeom prst="rect">
            <a:avLst/>
          </a:prstGeom>
          <a:noFill/>
          <a:ln w="9525">
            <a:noFill/>
            <a:miter lim="800000"/>
            <a:headEnd/>
            <a:tailEnd/>
          </a:ln>
        </p:spPr>
      </p:pic>
      <p:sp>
        <p:nvSpPr>
          <p:cNvPr id="4" name="TextBox 3"/>
          <p:cNvSpPr txBox="1"/>
          <p:nvPr/>
        </p:nvSpPr>
        <p:spPr>
          <a:xfrm>
            <a:off x="1029269" y="4208144"/>
            <a:ext cx="2954655" cy="1938992"/>
          </a:xfrm>
          <a:prstGeom prst="rect">
            <a:avLst/>
          </a:prstGeom>
          <a:noFill/>
        </p:spPr>
        <p:txBody>
          <a:bodyPr wrap="none" rtlCol="0">
            <a:spAutoFit/>
          </a:bodyPr>
          <a:lstStyle/>
          <a:p>
            <a:r>
              <a:rPr lang="en-US" sz="2400" b="1" dirty="0" smtClean="0">
                <a:solidFill>
                  <a:srgbClr val="FF0000"/>
                </a:solidFill>
              </a:rPr>
              <a:t>Types of Conflict</a:t>
            </a:r>
          </a:p>
          <a:p>
            <a:pPr marL="800100" lvl="1" indent="-342900">
              <a:buFont typeface="Arial" pitchFamily="34" charset="0"/>
              <a:buChar char="•"/>
            </a:pPr>
            <a:r>
              <a:rPr lang="en-US" sz="2400" b="1" dirty="0" smtClean="0"/>
              <a:t>Political</a:t>
            </a:r>
          </a:p>
          <a:p>
            <a:pPr marL="800100" lvl="1" indent="-342900">
              <a:buFont typeface="Arial" pitchFamily="34" charset="0"/>
              <a:buChar char="•"/>
            </a:pPr>
            <a:r>
              <a:rPr lang="en-US" sz="2400" b="1" dirty="0" smtClean="0"/>
              <a:t>Ethnic</a:t>
            </a:r>
          </a:p>
          <a:p>
            <a:pPr marL="800100" lvl="1" indent="-342900">
              <a:buFont typeface="Arial" pitchFamily="34" charset="0"/>
              <a:buChar char="•"/>
            </a:pPr>
            <a:r>
              <a:rPr lang="en-US" sz="2400" b="1" dirty="0" smtClean="0"/>
              <a:t>Economic</a:t>
            </a:r>
          </a:p>
          <a:p>
            <a:pPr marL="800100" lvl="1" indent="-342900">
              <a:buFont typeface="Arial" pitchFamily="34" charset="0"/>
              <a:buChar char="•"/>
            </a:pPr>
            <a:r>
              <a:rPr lang="en-US" sz="2400" b="1" dirty="0" smtClean="0"/>
              <a:t>Religious	</a:t>
            </a:r>
            <a:endParaRPr lang="en-US" sz="2400" b="1" dirty="0"/>
          </a:p>
        </p:txBody>
      </p:sp>
    </p:spTree>
    <p:extLst>
      <p:ext uri="{BB962C8B-B14F-4D97-AF65-F5344CB8AC3E}">
        <p14:creationId xmlns:p14="http://schemas.microsoft.com/office/powerpoint/2010/main" val="3439397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3200400" cy="4952999"/>
          </a:xfrm>
        </p:spPr>
        <p:txBody>
          <a:bodyPr>
            <a:normAutofit/>
          </a:bodyPr>
          <a:lstStyle/>
          <a:p>
            <a:pPr>
              <a:buAutoNum type="arabicPeriod"/>
            </a:pPr>
            <a:r>
              <a:rPr lang="en-US" sz="2800" dirty="0" smtClean="0"/>
              <a:t>Cut out and glue the visuals into each conflict box that best fits.  Make sure there are two pictures per conflict.</a:t>
            </a:r>
          </a:p>
          <a:p>
            <a:pPr>
              <a:buNone/>
            </a:pPr>
            <a:endParaRPr lang="en-US" dirty="0"/>
          </a:p>
        </p:txBody>
      </p:sp>
      <p:sp>
        <p:nvSpPr>
          <p:cNvPr id="5" name="TextBox 4"/>
          <p:cNvSpPr txBox="1"/>
          <p:nvPr/>
        </p:nvSpPr>
        <p:spPr>
          <a:xfrm>
            <a:off x="3581400" y="304800"/>
            <a:ext cx="4953000" cy="646331"/>
          </a:xfrm>
          <a:prstGeom prst="rect">
            <a:avLst/>
          </a:prstGeom>
          <a:noFill/>
        </p:spPr>
        <p:txBody>
          <a:bodyPr wrap="square" rtlCol="0">
            <a:spAutoFit/>
          </a:bodyPr>
          <a:lstStyle/>
          <a:p>
            <a:r>
              <a:rPr lang="en-US" sz="3600" b="1" dirty="0" smtClean="0"/>
              <a:t>Conflicts continued….</a:t>
            </a:r>
            <a:endParaRPr lang="en-US" sz="3600" b="1" dirty="0"/>
          </a:p>
        </p:txBody>
      </p:sp>
      <p:pic>
        <p:nvPicPr>
          <p:cNvPr id="6" name="Picture 2" descr="https://encrypted-tbn3.gstatic.com/images?q=tbn:ANd9GcQijsVzjWgHUHcm6lhYLU5EsPQET3SbXxKhDLSdCmk5zQPXbR4zC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248545"/>
            <a:ext cx="1219200" cy="8429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mtholyoke.edu/~gerla22f/classweb/website/images/Darfur-Map.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144457"/>
            <a:ext cx="990600" cy="10511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encrypted-tbn0.gstatic.com/images?q=tbn:ANd9GcQzUlinha_pv3jWOaUxOdLNnh1Im1j5z5cdU6at8kqW7fPFs8HEK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593765"/>
            <a:ext cx="1447055" cy="930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indybay.org/uploads/irelan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1995" y="5552465"/>
            <a:ext cx="12954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s://encrypted-tbn2.gstatic.com/images?q=tbn:ANd9GcTOanLa84BbNFfOPJMlFOhjA3mDpFzTNoSmz0ElmBrmSnqjkyO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5113" y="951131"/>
            <a:ext cx="1165035" cy="14106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encrypted-tbn0.gstatic.com/images?q=tbn:ANd9GcTCxrFAGCAS5l-dHUHDioiM-FF9EKtxLT5eiHdGOZcLOx27ZwB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6391" y="5426914"/>
            <a:ext cx="1318878" cy="12226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encrypted-tbn0.gstatic.com/images?q=tbn:ANd9GcSBVuAgVZrQmnzxICm7k0zOZJeysjj8wL1uP4Tjg8RI9RMtW4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1773" y="5507029"/>
            <a:ext cx="1362970" cy="10169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globalresearch.ca/wp-content/uploads/2012/11/Israel_Palestine_Fla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2376" y="1116555"/>
            <a:ext cx="1791048" cy="11194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jonfin.edublogs.org/files/2011/04/genocide_bosnia_trnopolje_640-22yrve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92604" y="4072728"/>
            <a:ext cx="1739543" cy="10437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joythegreat.edublogs.org/files/2012/10/24202635-166ddr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01063" y="4038600"/>
            <a:ext cx="1612195" cy="9802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s://encrypted-tbn0.gstatic.com/images?q=tbn:ANd9GcT10sJy5e8kprWip7nZcC2TPa59LRwT0imrsw_hXS3cuCEDrKc9bQ"/>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1134" y="2927090"/>
            <a:ext cx="1813609" cy="5454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https://encrypted-tbn2.gstatic.com/images?q=tbn:ANd9GcQxT1QwJvQ1u7mWXTsB7aPyWobc8vy1erf8tTpwErJ94d5auspKk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5292" y="2666999"/>
            <a:ext cx="1628103" cy="112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059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Exit Slip…</a:t>
            </a:r>
            <a:endParaRPr lang="en-US" dirty="0"/>
          </a:p>
        </p:txBody>
      </p:sp>
      <p:sp>
        <p:nvSpPr>
          <p:cNvPr id="3" name="Content Placeholder 2"/>
          <p:cNvSpPr>
            <a:spLocks noGrp="1"/>
          </p:cNvSpPr>
          <p:nvPr>
            <p:ph idx="1"/>
          </p:nvPr>
        </p:nvSpPr>
        <p:spPr/>
        <p:txBody>
          <a:bodyPr/>
          <a:lstStyle/>
          <a:p>
            <a:pPr algn="ctr">
              <a:buNone/>
            </a:pPr>
            <a:r>
              <a:rPr lang="en-US" b="1" dirty="0" smtClean="0"/>
              <a:t>How is conflict seen through the eyes of differing cultures?</a:t>
            </a:r>
          </a:p>
          <a:p>
            <a:pPr algn="ctr">
              <a:buNone/>
            </a:pPr>
            <a:r>
              <a:rPr lang="en-US" b="1" dirty="0" smtClean="0">
                <a:solidFill>
                  <a:srgbClr val="FF0000"/>
                </a:solidFill>
              </a:rPr>
              <a:t>1 paragraph</a:t>
            </a:r>
            <a:endParaRPr lang="en-US" b="1" dirty="0">
              <a:solidFill>
                <a:srgbClr val="FF0000"/>
              </a:solidFill>
            </a:endParaRPr>
          </a:p>
        </p:txBody>
      </p:sp>
      <p:sp>
        <p:nvSpPr>
          <p:cNvPr id="4" name="Octagon 3"/>
          <p:cNvSpPr/>
          <p:nvPr/>
        </p:nvSpPr>
        <p:spPr>
          <a:xfrm>
            <a:off x="8001000" y="5715000"/>
            <a:ext cx="914400" cy="914400"/>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Stop</a:t>
            </a:r>
            <a:endParaRPr lang="en-US" b="1" dirty="0">
              <a:solidFill>
                <a:schemeClr val="tx1"/>
              </a:solidFill>
            </a:endParaRPr>
          </a:p>
        </p:txBody>
      </p:sp>
    </p:spTree>
    <p:extLst>
      <p:ext uri="{BB962C8B-B14F-4D97-AF65-F5344CB8AC3E}">
        <p14:creationId xmlns:p14="http://schemas.microsoft.com/office/powerpoint/2010/main" val="3674276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991600" cy="1219200"/>
          </a:xfrm>
        </p:spPr>
        <p:txBody>
          <a:bodyPr>
            <a:normAutofit fontScale="90000"/>
          </a:bodyPr>
          <a:lstStyle/>
          <a:p>
            <a:pPr algn="ctr" eaLnBrk="1" fontAlgn="auto" hangingPunct="1">
              <a:spcAft>
                <a:spcPts val="0"/>
              </a:spcAft>
              <a:defRPr/>
            </a:pPr>
            <a:r>
              <a:rPr dirty="0" smtClean="0"/>
              <a:t>Bell Ringer #</a:t>
            </a:r>
            <a:r>
              <a:rPr lang="en-US" dirty="0" smtClean="0"/>
              <a:t>7a</a:t>
            </a:r>
            <a:r>
              <a:rPr dirty="0" smtClean="0"/>
              <a:t/>
            </a:r>
            <a:br>
              <a:rPr dirty="0" smtClean="0"/>
            </a:br>
            <a:r>
              <a:rPr sz="3100" u="sng" dirty="0" smtClean="0"/>
              <a:t>Development and Standard of Living</a:t>
            </a:r>
            <a:endParaRPr sz="3100" u="sng" dirty="0"/>
          </a:p>
        </p:txBody>
      </p:sp>
      <p:sp>
        <p:nvSpPr>
          <p:cNvPr id="7" name="TextBox 6"/>
          <p:cNvSpPr txBox="1"/>
          <p:nvPr/>
        </p:nvSpPr>
        <p:spPr>
          <a:xfrm>
            <a:off x="228600" y="3810000"/>
            <a:ext cx="8686800" cy="3354388"/>
          </a:xfrm>
          <a:prstGeom prst="rect">
            <a:avLst/>
          </a:prstGeom>
          <a:noFill/>
        </p:spPr>
        <p:txBody>
          <a:bodyPr>
            <a:spAutoFit/>
          </a:bodyPr>
          <a:lstStyle/>
          <a:p>
            <a:pPr fontAlgn="auto">
              <a:spcBef>
                <a:spcPts val="0"/>
              </a:spcBef>
              <a:spcAft>
                <a:spcPts val="0"/>
              </a:spcAft>
              <a:defRPr/>
            </a:pPr>
            <a:r>
              <a:rPr lang="en-US" sz="2400" dirty="0">
                <a:latin typeface="+mn-lt"/>
              </a:rPr>
              <a:t>The factors listed above describe typical standard-of-living conditions in countries that…</a:t>
            </a:r>
          </a:p>
          <a:p>
            <a:pPr fontAlgn="auto">
              <a:spcBef>
                <a:spcPts val="0"/>
              </a:spcBef>
              <a:spcAft>
                <a:spcPts val="0"/>
              </a:spcAft>
              <a:defRPr/>
            </a:pPr>
            <a:endParaRPr lang="en-US" sz="2400" dirty="0">
              <a:latin typeface="+mn-lt"/>
            </a:endParaRPr>
          </a:p>
          <a:p>
            <a:pPr marL="457200" indent="-457200" fontAlgn="auto">
              <a:spcBef>
                <a:spcPts val="0"/>
              </a:spcBef>
              <a:spcAft>
                <a:spcPts val="0"/>
              </a:spcAft>
              <a:buFontTx/>
              <a:buAutoNum type="alphaUcPeriod"/>
              <a:defRPr/>
            </a:pPr>
            <a:r>
              <a:rPr lang="en-US" sz="2400" dirty="0">
                <a:latin typeface="+mn-lt"/>
              </a:rPr>
              <a:t>are highly industrialized.</a:t>
            </a:r>
          </a:p>
          <a:p>
            <a:pPr marL="457200" indent="-457200" fontAlgn="auto">
              <a:spcBef>
                <a:spcPts val="0"/>
              </a:spcBef>
              <a:spcAft>
                <a:spcPts val="0"/>
              </a:spcAft>
              <a:buFontTx/>
              <a:buAutoNum type="alphaUcPeriod"/>
              <a:defRPr/>
            </a:pPr>
            <a:r>
              <a:rPr lang="en-US" sz="2400" dirty="0">
                <a:latin typeface="+mn-lt"/>
              </a:rPr>
              <a:t>receive large amounts of foreign aid.</a:t>
            </a:r>
          </a:p>
          <a:p>
            <a:pPr marL="457200" indent="-457200" fontAlgn="auto">
              <a:spcBef>
                <a:spcPts val="0"/>
              </a:spcBef>
              <a:spcAft>
                <a:spcPts val="0"/>
              </a:spcAft>
              <a:buFontTx/>
              <a:buAutoNum type="alphaUcPeriod"/>
              <a:defRPr/>
            </a:pPr>
            <a:r>
              <a:rPr lang="en-US" sz="2400" dirty="0">
                <a:latin typeface="+mn-lt"/>
              </a:rPr>
              <a:t>are in the process of implementing free-market reforms.</a:t>
            </a:r>
          </a:p>
          <a:p>
            <a:pPr marL="457200" indent="-457200" fontAlgn="auto">
              <a:spcBef>
                <a:spcPts val="0"/>
              </a:spcBef>
              <a:spcAft>
                <a:spcPts val="0"/>
              </a:spcAft>
              <a:buFontTx/>
              <a:buAutoNum type="alphaUcPeriod"/>
              <a:defRPr/>
            </a:pPr>
            <a:r>
              <a:rPr lang="en-US" sz="2400" dirty="0">
                <a:latin typeface="+mn-lt"/>
              </a:rPr>
              <a:t>practice subsistence-level agriculture.</a:t>
            </a:r>
          </a:p>
          <a:p>
            <a:pPr marL="514350" indent="-514350" fontAlgn="auto">
              <a:spcBef>
                <a:spcPts val="0"/>
              </a:spcBef>
              <a:spcAft>
                <a:spcPts val="0"/>
              </a:spcAft>
              <a:buFontTx/>
              <a:buAutoNum type="alphaUcPeriod"/>
              <a:defRPr/>
            </a:pPr>
            <a:endParaRPr lang="en-US" sz="2000" dirty="0">
              <a:latin typeface="+mn-lt"/>
            </a:endParaRPr>
          </a:p>
          <a:p>
            <a:pPr marL="457200" indent="-457200" fontAlgn="auto">
              <a:spcBef>
                <a:spcPts val="0"/>
              </a:spcBef>
              <a:spcAft>
                <a:spcPts val="0"/>
              </a:spcAft>
              <a:defRPr/>
            </a:pPr>
            <a:endParaRPr lang="en-US" sz="2400" dirty="0">
              <a:latin typeface="+mn-lt"/>
            </a:endParaRPr>
          </a:p>
        </p:txBody>
      </p:sp>
      <p:pic>
        <p:nvPicPr>
          <p:cNvPr id="32772" name="Picture 5" descr="scan0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19200"/>
            <a:ext cx="4800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082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7">
                                            <p:txEl>
                                              <p:pRg st="3" end="3"/>
                                            </p:txEl>
                                          </p:spTgt>
                                        </p:tgtEl>
                                      </p:cBhvr>
                                    </p:animEffect>
                                    <p:set>
                                      <p:cBhvr>
                                        <p:cTn id="7" dur="1" fill="hold">
                                          <p:stCondLst>
                                            <p:cond delay="1999"/>
                                          </p:stCondLst>
                                        </p:cTn>
                                        <p:tgtEl>
                                          <p:spTgt spid="7">
                                            <p:txEl>
                                              <p:pRg st="3" end="3"/>
                                            </p:txEl>
                                          </p:spTgt>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p:cTn id="9" dur="2000"/>
                                        <p:tgtEl>
                                          <p:spTgt spid="7">
                                            <p:txEl>
                                              <p:pRg st="4" end="4"/>
                                            </p:txEl>
                                          </p:spTgt>
                                        </p:tgtEl>
                                      </p:cBhvr>
                                    </p:animEffect>
                                    <p:set>
                                      <p:cBhvr>
                                        <p:cTn id="10" dur="1" fill="hold">
                                          <p:stCondLst>
                                            <p:cond delay="1999"/>
                                          </p:stCondLst>
                                        </p:cTn>
                                        <p:tgtEl>
                                          <p:spTgt spid="7">
                                            <p:txEl>
                                              <p:pRg st="4" end="4"/>
                                            </p:txEl>
                                          </p:spTgt>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2000"/>
                                        <p:tgtEl>
                                          <p:spTgt spid="7">
                                            <p:txEl>
                                              <p:pRg st="5" end="5"/>
                                            </p:txEl>
                                          </p:spTgt>
                                        </p:tgtEl>
                                      </p:cBhvr>
                                    </p:animEffect>
                                    <p:set>
                                      <p:cBhvr>
                                        <p:cTn id="13" dur="1" fill="hold">
                                          <p:stCondLst>
                                            <p:cond delay="1999"/>
                                          </p:stCondLst>
                                        </p:cTn>
                                        <p:tgtEl>
                                          <p:spTgt spid="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991600" cy="1219200"/>
          </a:xfrm>
        </p:spPr>
        <p:txBody>
          <a:bodyPr>
            <a:normAutofit fontScale="90000"/>
          </a:bodyPr>
          <a:lstStyle/>
          <a:p>
            <a:pPr algn="ctr" eaLnBrk="1" fontAlgn="auto" hangingPunct="1">
              <a:spcAft>
                <a:spcPts val="0"/>
              </a:spcAft>
              <a:defRPr/>
            </a:pPr>
            <a:r>
              <a:rPr dirty="0" smtClean="0"/>
              <a:t>Bell Ringer #</a:t>
            </a:r>
            <a:r>
              <a:rPr lang="en-US" dirty="0" smtClean="0"/>
              <a:t>7b</a:t>
            </a:r>
            <a:r>
              <a:rPr dirty="0" smtClean="0"/>
              <a:t/>
            </a:r>
            <a:br>
              <a:rPr dirty="0" smtClean="0"/>
            </a:br>
            <a:r>
              <a:rPr sz="3100" u="sng" dirty="0" smtClean="0"/>
              <a:t>Development and Standard of Living</a:t>
            </a:r>
            <a:endParaRPr sz="3100" u="sng" dirty="0"/>
          </a:p>
        </p:txBody>
      </p:sp>
      <p:sp>
        <p:nvSpPr>
          <p:cNvPr id="7" name="TextBox 6"/>
          <p:cNvSpPr txBox="1"/>
          <p:nvPr/>
        </p:nvSpPr>
        <p:spPr>
          <a:xfrm>
            <a:off x="6096000" y="1295400"/>
            <a:ext cx="2895600" cy="4832350"/>
          </a:xfrm>
          <a:prstGeom prst="rect">
            <a:avLst/>
          </a:prstGeom>
          <a:noFill/>
        </p:spPr>
        <p:txBody>
          <a:bodyPr>
            <a:spAutoFit/>
          </a:bodyPr>
          <a:lstStyle/>
          <a:p>
            <a:pPr fontAlgn="auto">
              <a:spcBef>
                <a:spcPts val="0"/>
              </a:spcBef>
              <a:spcAft>
                <a:spcPts val="0"/>
              </a:spcAft>
              <a:defRPr/>
            </a:pPr>
            <a:r>
              <a:rPr lang="en-US" sz="2400" dirty="0">
                <a:latin typeface="+mn-lt"/>
              </a:rPr>
              <a:t>Based on per capita income and infant mortality, the most developed country shown on the graphs is-</a:t>
            </a:r>
          </a:p>
          <a:p>
            <a:pPr fontAlgn="auto">
              <a:spcBef>
                <a:spcPts val="0"/>
              </a:spcBef>
              <a:spcAft>
                <a:spcPts val="0"/>
              </a:spcAft>
              <a:defRPr/>
            </a:pPr>
            <a:endParaRPr lang="en-US" sz="2400" dirty="0">
              <a:latin typeface="+mn-lt"/>
            </a:endParaRPr>
          </a:p>
          <a:p>
            <a:pPr marL="457200" indent="-457200" fontAlgn="auto">
              <a:spcBef>
                <a:spcPts val="0"/>
              </a:spcBef>
              <a:spcAft>
                <a:spcPts val="0"/>
              </a:spcAft>
              <a:buFontTx/>
              <a:buAutoNum type="alphaUcPeriod"/>
              <a:defRPr/>
            </a:pPr>
            <a:r>
              <a:rPr lang="en-US" sz="2400" dirty="0">
                <a:latin typeface="+mn-lt"/>
              </a:rPr>
              <a:t>Ghana</a:t>
            </a:r>
          </a:p>
          <a:p>
            <a:pPr marL="457200" indent="-457200" fontAlgn="auto">
              <a:spcBef>
                <a:spcPts val="0"/>
              </a:spcBef>
              <a:spcAft>
                <a:spcPts val="0"/>
              </a:spcAft>
              <a:buFontTx/>
              <a:buAutoNum type="alphaUcPeriod"/>
              <a:defRPr/>
            </a:pPr>
            <a:r>
              <a:rPr lang="en-US" sz="2400" dirty="0">
                <a:latin typeface="+mn-lt"/>
              </a:rPr>
              <a:t>Cameroon</a:t>
            </a:r>
          </a:p>
          <a:p>
            <a:pPr marL="457200" indent="-457200" fontAlgn="auto">
              <a:spcBef>
                <a:spcPts val="0"/>
              </a:spcBef>
              <a:spcAft>
                <a:spcPts val="0"/>
              </a:spcAft>
              <a:buFontTx/>
              <a:buAutoNum type="alphaUcPeriod"/>
              <a:defRPr/>
            </a:pPr>
            <a:r>
              <a:rPr lang="en-US" sz="2400" dirty="0">
                <a:latin typeface="+mn-lt"/>
              </a:rPr>
              <a:t>Egypt</a:t>
            </a:r>
          </a:p>
          <a:p>
            <a:pPr marL="457200" indent="-457200" fontAlgn="auto">
              <a:spcBef>
                <a:spcPts val="0"/>
              </a:spcBef>
              <a:spcAft>
                <a:spcPts val="0"/>
              </a:spcAft>
              <a:buFontTx/>
              <a:buAutoNum type="alphaUcPeriod"/>
              <a:defRPr/>
            </a:pPr>
            <a:r>
              <a:rPr lang="en-US" sz="2400" dirty="0">
                <a:latin typeface="+mn-lt"/>
              </a:rPr>
              <a:t>Zambia</a:t>
            </a:r>
          </a:p>
          <a:p>
            <a:pPr marL="514350" indent="-514350" fontAlgn="auto">
              <a:spcBef>
                <a:spcPts val="0"/>
              </a:spcBef>
              <a:spcAft>
                <a:spcPts val="0"/>
              </a:spcAft>
              <a:buFontTx/>
              <a:buAutoNum type="alphaUcPeriod"/>
              <a:defRPr/>
            </a:pPr>
            <a:endParaRPr lang="en-US" sz="2000" dirty="0">
              <a:latin typeface="+mn-lt"/>
            </a:endParaRPr>
          </a:p>
          <a:p>
            <a:pPr marL="457200" indent="-457200" fontAlgn="auto">
              <a:spcBef>
                <a:spcPts val="0"/>
              </a:spcBef>
              <a:spcAft>
                <a:spcPts val="0"/>
              </a:spcAft>
              <a:defRPr/>
            </a:pPr>
            <a:endParaRPr lang="en-US" sz="2400" dirty="0">
              <a:latin typeface="+mn-lt"/>
            </a:endParaRPr>
          </a:p>
        </p:txBody>
      </p:sp>
      <p:pic>
        <p:nvPicPr>
          <p:cNvPr id="34820" name="Picture 5" descr="scan00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5867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856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7">
                                            <p:txEl>
                                              <p:pRg st="5" end="5"/>
                                            </p:txEl>
                                          </p:spTgt>
                                        </p:tgtEl>
                                      </p:cBhvr>
                                    </p:animEffect>
                                    <p:set>
                                      <p:cBhvr>
                                        <p:cTn id="7" dur="1" fill="hold">
                                          <p:stCondLst>
                                            <p:cond delay="499"/>
                                          </p:stCondLst>
                                        </p:cTn>
                                        <p:tgtEl>
                                          <p:spTgt spid="7">
                                            <p:txEl>
                                              <p:pRg st="5" end="5"/>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7">
                                            <p:txEl>
                                              <p:pRg st="2" end="2"/>
                                            </p:txEl>
                                          </p:spTgt>
                                        </p:tgtEl>
                                      </p:cBhvr>
                                    </p:animEffect>
                                    <p:set>
                                      <p:cBhvr>
                                        <p:cTn id="12" dur="1" fill="hold">
                                          <p:stCondLst>
                                            <p:cond delay="499"/>
                                          </p:stCondLst>
                                        </p:cTn>
                                        <p:tgtEl>
                                          <p:spTgt spid="7">
                                            <p:txEl>
                                              <p:pRg st="2" end="2"/>
                                            </p:txEl>
                                          </p:spTgt>
                                        </p:tgtEl>
                                        <p:attrNameLst>
                                          <p:attrName>style.visibility</p:attrName>
                                        </p:attrNameLst>
                                      </p:cBhvr>
                                      <p:to>
                                        <p:strVal val="hidden"/>
                                      </p:to>
                                    </p:set>
                                  </p:childTnLst>
                                </p:cTn>
                              </p:par>
                              <p:par>
                                <p:cTn id="13" presetID="4" presetClass="exit" presetSubtype="16" fill="hold" nodeType="withEffect">
                                  <p:stCondLst>
                                    <p:cond delay="0"/>
                                  </p:stCondLst>
                                  <p:childTnLst>
                                    <p:animEffect transition="out" filter="box(in)">
                                      <p:cBhvr>
                                        <p:cTn id="14" dur="500"/>
                                        <p:tgtEl>
                                          <p:spTgt spid="7">
                                            <p:txEl>
                                              <p:pRg st="3" end="3"/>
                                            </p:txEl>
                                          </p:spTgt>
                                        </p:tgtEl>
                                      </p:cBhvr>
                                    </p:animEffect>
                                    <p:set>
                                      <p:cBhvr>
                                        <p:cTn id="15" dur="1" fill="hold">
                                          <p:stCondLst>
                                            <p:cond delay="499"/>
                                          </p:stCondLst>
                                        </p:cTn>
                                        <p:tgtEl>
                                          <p:spTgt spid="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991600" cy="1219200"/>
          </a:xfrm>
        </p:spPr>
        <p:txBody>
          <a:bodyPr>
            <a:normAutofit fontScale="90000"/>
          </a:bodyPr>
          <a:lstStyle/>
          <a:p>
            <a:pPr algn="ctr" eaLnBrk="1" fontAlgn="auto" hangingPunct="1">
              <a:spcAft>
                <a:spcPts val="0"/>
              </a:spcAft>
              <a:defRPr/>
            </a:pPr>
            <a:r>
              <a:rPr dirty="0" smtClean="0"/>
              <a:t>Bell Ringer #</a:t>
            </a:r>
            <a:r>
              <a:rPr lang="en-US" dirty="0" smtClean="0"/>
              <a:t>5b</a:t>
            </a:r>
            <a:r>
              <a:rPr dirty="0" smtClean="0"/>
              <a:t/>
            </a:r>
            <a:br>
              <a:rPr dirty="0" smtClean="0"/>
            </a:br>
            <a:r>
              <a:rPr sz="3100" u="sng" dirty="0" smtClean="0"/>
              <a:t>Cultural Changes</a:t>
            </a:r>
            <a:endParaRPr sz="3100" u="sng" dirty="0"/>
          </a:p>
        </p:txBody>
      </p:sp>
      <p:sp>
        <p:nvSpPr>
          <p:cNvPr id="7" name="TextBox 6"/>
          <p:cNvSpPr txBox="1"/>
          <p:nvPr/>
        </p:nvSpPr>
        <p:spPr>
          <a:xfrm>
            <a:off x="304800" y="3962400"/>
            <a:ext cx="8610600" cy="3662363"/>
          </a:xfrm>
          <a:prstGeom prst="rect">
            <a:avLst/>
          </a:prstGeom>
          <a:noFill/>
        </p:spPr>
        <p:txBody>
          <a:bodyPr>
            <a:spAutoFit/>
          </a:bodyPr>
          <a:lstStyle/>
          <a:p>
            <a:pPr fontAlgn="auto">
              <a:spcBef>
                <a:spcPts val="0"/>
              </a:spcBef>
              <a:spcAft>
                <a:spcPts val="0"/>
              </a:spcAft>
              <a:defRPr/>
            </a:pPr>
            <a:r>
              <a:rPr lang="en-US" sz="2400" dirty="0">
                <a:latin typeface="+mn-lt"/>
              </a:rPr>
              <a:t>What do most of the cultural interactions in the chart have in common?</a:t>
            </a:r>
          </a:p>
          <a:p>
            <a:pPr fontAlgn="auto">
              <a:spcBef>
                <a:spcPts val="0"/>
              </a:spcBef>
              <a:spcAft>
                <a:spcPts val="0"/>
              </a:spcAft>
              <a:defRPr/>
            </a:pPr>
            <a:endParaRPr lang="en-US" sz="2400" dirty="0">
              <a:latin typeface="+mn-lt"/>
            </a:endParaRPr>
          </a:p>
          <a:p>
            <a:pPr marL="342900" indent="-342900" fontAlgn="auto">
              <a:spcBef>
                <a:spcPts val="0"/>
              </a:spcBef>
              <a:spcAft>
                <a:spcPts val="0"/>
              </a:spcAft>
              <a:buFontTx/>
              <a:buAutoNum type="alphaUcPeriod"/>
              <a:defRPr/>
            </a:pPr>
            <a:r>
              <a:rPr lang="en-US" sz="2400" dirty="0">
                <a:latin typeface="+mn-lt"/>
              </a:rPr>
              <a:t>Most had a religious cause or effect.</a:t>
            </a:r>
          </a:p>
          <a:p>
            <a:pPr marL="342900" indent="-342900" fontAlgn="auto">
              <a:spcBef>
                <a:spcPts val="0"/>
              </a:spcBef>
              <a:spcAft>
                <a:spcPts val="0"/>
              </a:spcAft>
              <a:buFontTx/>
              <a:buAutoNum type="alphaUcPeriod"/>
              <a:defRPr/>
            </a:pPr>
            <a:r>
              <a:rPr lang="en-US" sz="2400" dirty="0">
                <a:latin typeface="+mn-lt"/>
              </a:rPr>
              <a:t>Most had a clear economic cause.</a:t>
            </a:r>
          </a:p>
          <a:p>
            <a:pPr marL="342900" indent="-342900" fontAlgn="auto">
              <a:spcBef>
                <a:spcPts val="0"/>
              </a:spcBef>
              <a:spcAft>
                <a:spcPts val="0"/>
              </a:spcAft>
              <a:buFontTx/>
              <a:buAutoNum type="alphaUcPeriod"/>
              <a:defRPr/>
            </a:pPr>
            <a:r>
              <a:rPr lang="en-US" sz="2400" dirty="0">
                <a:latin typeface="+mn-lt"/>
              </a:rPr>
              <a:t>Most were produced by war or conquest.</a:t>
            </a:r>
          </a:p>
          <a:p>
            <a:pPr marL="342900" indent="-342900" fontAlgn="auto">
              <a:spcBef>
                <a:spcPts val="0"/>
              </a:spcBef>
              <a:spcAft>
                <a:spcPts val="0"/>
              </a:spcAft>
              <a:buFontTx/>
              <a:buAutoNum type="alphaUcPeriod"/>
              <a:defRPr/>
            </a:pPr>
            <a:r>
              <a:rPr lang="en-US" sz="2400" dirty="0">
                <a:latin typeface="+mn-lt"/>
              </a:rPr>
              <a:t>Most involved mass migration.</a:t>
            </a:r>
          </a:p>
          <a:p>
            <a:pPr marL="457200" indent="-457200" fontAlgn="auto">
              <a:spcBef>
                <a:spcPts val="0"/>
              </a:spcBef>
              <a:spcAft>
                <a:spcPts val="0"/>
              </a:spcAft>
              <a:defRPr/>
            </a:pPr>
            <a:endParaRPr lang="en-US" sz="2000" dirty="0">
              <a:latin typeface="+mn-lt"/>
            </a:endParaRPr>
          </a:p>
          <a:p>
            <a:pPr marL="514350" indent="-514350" fontAlgn="auto">
              <a:spcBef>
                <a:spcPts val="0"/>
              </a:spcBef>
              <a:spcAft>
                <a:spcPts val="0"/>
              </a:spcAft>
              <a:buFontTx/>
              <a:buAutoNum type="alphaUcPeriod"/>
              <a:defRPr/>
            </a:pPr>
            <a:endParaRPr lang="en-US" sz="2000" dirty="0">
              <a:latin typeface="+mn-lt"/>
            </a:endParaRPr>
          </a:p>
          <a:p>
            <a:pPr marL="457200" indent="-457200" fontAlgn="auto">
              <a:spcBef>
                <a:spcPts val="0"/>
              </a:spcBef>
              <a:spcAft>
                <a:spcPts val="0"/>
              </a:spcAft>
              <a:defRPr/>
            </a:pPr>
            <a:endParaRPr lang="en-US" sz="2400" dirty="0">
              <a:latin typeface="+mn-lt"/>
            </a:endParaRPr>
          </a:p>
        </p:txBody>
      </p:sp>
      <p:pic>
        <p:nvPicPr>
          <p:cNvPr id="41988" name="Picture 5" descr="scan003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458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111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7">
                                            <p:txEl>
                                              <p:pRg st="3" end="3"/>
                                            </p:txEl>
                                          </p:spTgt>
                                        </p:tgtEl>
                                      </p:cBhvr>
                                    </p:animEffect>
                                    <p:set>
                                      <p:cBhvr>
                                        <p:cTn id="7" dur="1" fill="hold">
                                          <p:stCondLst>
                                            <p:cond delay="1999"/>
                                          </p:stCondLst>
                                        </p:cTn>
                                        <p:tgtEl>
                                          <p:spTgt spid="7">
                                            <p:txEl>
                                              <p:pRg st="3" end="3"/>
                                            </p:txEl>
                                          </p:spTgt>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p:cTn id="9" dur="2000"/>
                                        <p:tgtEl>
                                          <p:spTgt spid="7">
                                            <p:txEl>
                                              <p:pRg st="4" end="4"/>
                                            </p:txEl>
                                          </p:spTgt>
                                        </p:tgtEl>
                                      </p:cBhvr>
                                    </p:animEffect>
                                    <p:set>
                                      <p:cBhvr>
                                        <p:cTn id="10" dur="1" fill="hold">
                                          <p:stCondLst>
                                            <p:cond delay="1999"/>
                                          </p:stCondLst>
                                        </p:cTn>
                                        <p:tgtEl>
                                          <p:spTgt spid="7">
                                            <p:txEl>
                                              <p:pRg st="4" end="4"/>
                                            </p:txEl>
                                          </p:spTgt>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2000"/>
                                        <p:tgtEl>
                                          <p:spTgt spid="7">
                                            <p:txEl>
                                              <p:pRg st="5" end="5"/>
                                            </p:txEl>
                                          </p:spTgt>
                                        </p:tgtEl>
                                      </p:cBhvr>
                                    </p:animEffect>
                                    <p:set>
                                      <p:cBhvr>
                                        <p:cTn id="13" dur="1" fill="hold">
                                          <p:stCondLst>
                                            <p:cond delay="1999"/>
                                          </p:stCondLst>
                                        </p:cTn>
                                        <p:tgtEl>
                                          <p:spTgt spid="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Day 7- Economics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Essential Questions-</a:t>
            </a:r>
          </a:p>
          <a:p>
            <a:pPr marL="0" lvl="0" indent="0">
              <a:buNone/>
            </a:pPr>
            <a:r>
              <a:rPr lang="en-US" i="1" dirty="0"/>
              <a:t>How does a country’s economic situation impact its political relationship with other countries</a:t>
            </a:r>
            <a:r>
              <a:rPr lang="en-US" i="1" dirty="0" smtClean="0"/>
              <a:t>?</a:t>
            </a:r>
          </a:p>
          <a:p>
            <a:pPr marL="0" lvl="0" indent="0">
              <a:buNone/>
            </a:pPr>
            <a:endParaRPr lang="en-US" dirty="0"/>
          </a:p>
          <a:p>
            <a:pPr marL="0" indent="0">
              <a:buNone/>
            </a:pPr>
            <a:r>
              <a:rPr lang="en-US" i="1" dirty="0"/>
              <a:t>How do economic systems, whose activities are affected by globalization, share a relationship with a region’s (or country’s) form of government?</a:t>
            </a:r>
          </a:p>
          <a:p>
            <a:pPr marL="0" lvl="0" indent="0">
              <a:buNone/>
            </a:pPr>
            <a:endParaRPr lang="en-US" dirty="0" smtClean="0"/>
          </a:p>
        </p:txBody>
      </p:sp>
      <p:sp>
        <p:nvSpPr>
          <p:cNvPr id="4" name="Footer Placeholder 2"/>
          <p:cNvSpPr>
            <a:spLocks noGrp="1"/>
          </p:cNvSpPr>
          <p:nvPr>
            <p:ph type="ftr" sz="quarter" idx="11"/>
          </p:nvPr>
        </p:nvSpPr>
        <p:spPr>
          <a:xfrm>
            <a:off x="-914400" y="6471266"/>
            <a:ext cx="2895600" cy="365125"/>
          </a:xfrm>
        </p:spPr>
        <p:txBody>
          <a:bodyPr/>
          <a:lstStyle/>
          <a:p>
            <a:r>
              <a:rPr lang="en-US" dirty="0" smtClean="0"/>
              <a:t>Day 2</a:t>
            </a:r>
            <a:endParaRPr lang="en-US" dirty="0"/>
          </a:p>
        </p:txBody>
      </p:sp>
    </p:spTree>
    <p:extLst>
      <p:ext uri="{BB962C8B-B14F-4D97-AF65-F5344CB8AC3E}">
        <p14:creationId xmlns:p14="http://schemas.microsoft.com/office/powerpoint/2010/main" val="258591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Ideas</a:t>
            </a:r>
            <a:endParaRPr lang="en-US" b="1" dirty="0"/>
          </a:p>
        </p:txBody>
      </p:sp>
      <p:sp>
        <p:nvSpPr>
          <p:cNvPr id="3" name="Content Placeholder 2"/>
          <p:cNvSpPr>
            <a:spLocks noGrp="1"/>
          </p:cNvSpPr>
          <p:nvPr>
            <p:ph idx="1"/>
          </p:nvPr>
        </p:nvSpPr>
        <p:spPr>
          <a:xfrm>
            <a:off x="457200" y="1600200"/>
            <a:ext cx="8229600" cy="4953000"/>
          </a:xfrm>
          <a:noFill/>
        </p:spPr>
        <p:txBody>
          <a:bodyPr lIns="91440">
            <a:normAutofit lnSpcReduction="10000"/>
          </a:bodyPr>
          <a:lstStyle/>
          <a:p>
            <a:pPr marL="0" indent="0" fontAlgn="base">
              <a:buNone/>
            </a:pPr>
            <a:r>
              <a:rPr lang="en-US" b="1" dirty="0" smtClean="0"/>
              <a:t>Concepts-</a:t>
            </a:r>
          </a:p>
          <a:p>
            <a:pPr lvl="1" fontAlgn="base"/>
            <a:r>
              <a:rPr lang="en-US" dirty="0" smtClean="0"/>
              <a:t>Globalization</a:t>
            </a:r>
            <a:r>
              <a:rPr lang="en-US" dirty="0"/>
              <a:t>, Interdependence, Production, </a:t>
            </a:r>
          </a:p>
          <a:p>
            <a:pPr marL="0" indent="0">
              <a:buNone/>
            </a:pPr>
            <a:r>
              <a:rPr lang="en-US" b="1" dirty="0" smtClean="0"/>
              <a:t>Vocabulary-</a:t>
            </a:r>
            <a:endParaRPr lang="en-US" dirty="0"/>
          </a:p>
          <a:p>
            <a:pPr lvl="1" fontAlgn="base"/>
            <a:r>
              <a:rPr lang="en-US" dirty="0"/>
              <a:t>Globalization, Factors of Production, Infrastructure, Standard of Living, Innovations, Free </a:t>
            </a:r>
            <a:r>
              <a:rPr lang="en-US" dirty="0" smtClean="0"/>
              <a:t>Enterprise</a:t>
            </a:r>
            <a:r>
              <a:rPr lang="en-US" dirty="0"/>
              <a:t>, Economic Spectrum, </a:t>
            </a:r>
            <a:r>
              <a:rPr lang="en-US" dirty="0" smtClean="0"/>
              <a:t>Sectors of Economy</a:t>
            </a:r>
            <a:endParaRPr lang="en-US" dirty="0"/>
          </a:p>
          <a:p>
            <a:pPr marL="0" indent="0">
              <a:buNone/>
            </a:pPr>
            <a:r>
              <a:rPr lang="en-US" b="1" dirty="0"/>
              <a:t>Verbs-</a:t>
            </a:r>
            <a:endParaRPr lang="en-US" dirty="0"/>
          </a:p>
          <a:p>
            <a:pPr lvl="1" fontAlgn="base"/>
            <a:r>
              <a:rPr lang="en-US" dirty="0"/>
              <a:t>Describe, Explain, Compare, </a:t>
            </a:r>
            <a:r>
              <a:rPr lang="en-US" dirty="0" smtClean="0"/>
              <a:t>Assess, Examine, Classify, Analyze</a:t>
            </a:r>
            <a:r>
              <a:rPr lang="en-US" dirty="0"/>
              <a:t>, Identify, Evaluate</a:t>
            </a:r>
          </a:p>
        </p:txBody>
      </p:sp>
      <p:sp>
        <p:nvSpPr>
          <p:cNvPr id="4" name="Footer Placeholder 2"/>
          <p:cNvSpPr>
            <a:spLocks noGrp="1"/>
          </p:cNvSpPr>
          <p:nvPr>
            <p:ph type="ftr" sz="quarter" idx="11"/>
          </p:nvPr>
        </p:nvSpPr>
        <p:spPr>
          <a:xfrm>
            <a:off x="-914400" y="6471266"/>
            <a:ext cx="2895600" cy="365125"/>
          </a:xfrm>
        </p:spPr>
        <p:txBody>
          <a:bodyPr/>
          <a:lstStyle/>
          <a:p>
            <a:r>
              <a:rPr lang="en-US" dirty="0" smtClean="0"/>
              <a:t>Day 2</a:t>
            </a:r>
            <a:endParaRPr lang="en-US" dirty="0"/>
          </a:p>
        </p:txBody>
      </p:sp>
    </p:spTree>
    <p:extLst>
      <p:ext uri="{BB962C8B-B14F-4D97-AF65-F5344CB8AC3E}">
        <p14:creationId xmlns:p14="http://schemas.microsoft.com/office/powerpoint/2010/main" val="2467526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71800" cy="715962"/>
          </a:xfrm>
        </p:spPr>
        <p:txBody>
          <a:bodyPr>
            <a:normAutofit fontScale="90000"/>
          </a:bodyPr>
          <a:lstStyle/>
          <a:p>
            <a:r>
              <a:rPr lang="en-US" b="1" dirty="0" smtClean="0"/>
              <a:t>Economics</a:t>
            </a:r>
            <a:endParaRPr lang="en-US" b="1"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5486400" y="304800"/>
            <a:ext cx="3448050" cy="406717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914400" y="2133600"/>
            <a:ext cx="2428875" cy="2095500"/>
          </a:xfrm>
          <a:prstGeom prst="rect">
            <a:avLst/>
          </a:prstGeom>
          <a:noFill/>
          <a:ln w="9525">
            <a:noFill/>
            <a:miter lim="800000"/>
            <a:headEnd/>
            <a:tailEnd/>
          </a:ln>
        </p:spPr>
      </p:pic>
      <p:sp>
        <p:nvSpPr>
          <p:cNvPr id="6" name="TextBox 5"/>
          <p:cNvSpPr txBox="1"/>
          <p:nvPr/>
        </p:nvSpPr>
        <p:spPr>
          <a:xfrm>
            <a:off x="228600" y="1066800"/>
            <a:ext cx="4267200" cy="1200329"/>
          </a:xfrm>
          <a:prstGeom prst="rect">
            <a:avLst/>
          </a:prstGeom>
          <a:noFill/>
        </p:spPr>
        <p:txBody>
          <a:bodyPr wrap="square" rtlCol="0">
            <a:spAutoFit/>
          </a:bodyPr>
          <a:lstStyle/>
          <a:p>
            <a:r>
              <a:rPr lang="en-US" dirty="0" smtClean="0"/>
              <a:t>Cut out the four pictures below and glue them next to the correct economic activity on the chart.</a:t>
            </a:r>
          </a:p>
          <a:p>
            <a:endParaRPr lang="en-US" dirty="0"/>
          </a:p>
        </p:txBody>
      </p:sp>
      <p:sp>
        <p:nvSpPr>
          <p:cNvPr id="12" name="TextBox 11"/>
          <p:cNvSpPr txBox="1"/>
          <p:nvPr/>
        </p:nvSpPr>
        <p:spPr>
          <a:xfrm>
            <a:off x="457201" y="4419600"/>
            <a:ext cx="4190999" cy="1754326"/>
          </a:xfrm>
          <a:prstGeom prst="rect">
            <a:avLst/>
          </a:prstGeom>
          <a:noFill/>
        </p:spPr>
        <p:txBody>
          <a:bodyPr wrap="square" rtlCol="0">
            <a:spAutoFit/>
          </a:bodyPr>
          <a:lstStyle/>
          <a:p>
            <a:r>
              <a:rPr lang="en-US" dirty="0" smtClean="0"/>
              <a:t>Using what you know about economic activities, determine which level of development is most likely to have this activity (</a:t>
            </a:r>
            <a:r>
              <a:rPr lang="en-US" b="1" dirty="0" smtClean="0">
                <a:solidFill>
                  <a:srgbClr val="FF0000"/>
                </a:solidFill>
              </a:rPr>
              <a:t>more developed, newly industrialized, or less developed</a:t>
            </a:r>
            <a:r>
              <a:rPr lang="en-US" dirty="0" smtClean="0"/>
              <a:t>).</a:t>
            </a:r>
          </a:p>
          <a:p>
            <a:endParaRPr lang="en-US" dirty="0"/>
          </a:p>
        </p:txBody>
      </p:sp>
      <p:sp>
        <p:nvSpPr>
          <p:cNvPr id="13" name="Right Arrow 12"/>
          <p:cNvSpPr/>
          <p:nvPr/>
        </p:nvSpPr>
        <p:spPr>
          <a:xfrm>
            <a:off x="3733800" y="2590800"/>
            <a:ext cx="1371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6406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Economics….</a:t>
            </a:r>
            <a:endParaRPr lang="en-US" b="1"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1828800" y="2958882"/>
            <a:ext cx="5553075" cy="2162175"/>
          </a:xfrm>
          <a:prstGeom prst="rect">
            <a:avLst/>
          </a:prstGeom>
          <a:noFill/>
          <a:ln w="9525">
            <a:noFill/>
            <a:miter lim="800000"/>
            <a:headEnd/>
            <a:tailEnd/>
          </a:ln>
        </p:spPr>
      </p:pic>
      <p:sp>
        <p:nvSpPr>
          <p:cNvPr id="5" name="TextBox 4"/>
          <p:cNvSpPr txBox="1"/>
          <p:nvPr/>
        </p:nvSpPr>
        <p:spPr>
          <a:xfrm>
            <a:off x="457200" y="1143000"/>
            <a:ext cx="8000999" cy="1815882"/>
          </a:xfrm>
          <a:prstGeom prst="rect">
            <a:avLst/>
          </a:prstGeom>
          <a:noFill/>
        </p:spPr>
        <p:txBody>
          <a:bodyPr wrap="square" rtlCol="0">
            <a:spAutoFit/>
          </a:bodyPr>
          <a:lstStyle/>
          <a:p>
            <a:r>
              <a:rPr lang="en-US" sz="2800" dirty="0" smtClean="0"/>
              <a:t>On your economics chart like the one below, write a definition for each form of economy.  Determine an example for each form of economy.  </a:t>
            </a:r>
          </a:p>
          <a:p>
            <a:endParaRPr lang="en-US" sz="2800" dirty="0"/>
          </a:p>
        </p:txBody>
      </p:sp>
    </p:spTree>
    <p:extLst>
      <p:ext uri="{BB962C8B-B14F-4D97-AF65-F5344CB8AC3E}">
        <p14:creationId xmlns:p14="http://schemas.microsoft.com/office/powerpoint/2010/main" val="1688446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What do you notice?</a:t>
            </a:r>
          </a:p>
        </p:txBody>
      </p:sp>
      <p:pic>
        <p:nvPicPr>
          <p:cNvPr id="128004" name="Picture 4" descr="001 fwk-collins-fig01_00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752600"/>
            <a:ext cx="8305800" cy="2295525"/>
          </a:xfrm>
        </p:spPr>
      </p:pic>
      <p:sp>
        <p:nvSpPr>
          <p:cNvPr id="128005" name="Text Box 5"/>
          <p:cNvSpPr txBox="1">
            <a:spLocks noChangeArrowheads="1"/>
          </p:cNvSpPr>
          <p:nvPr/>
        </p:nvSpPr>
        <p:spPr bwMode="auto">
          <a:xfrm>
            <a:off x="363538" y="4065588"/>
            <a:ext cx="1828800" cy="124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a:t>FORMER USSR</a:t>
            </a:r>
            <a:endParaRPr lang="en-US"/>
          </a:p>
          <a:p>
            <a:pPr>
              <a:spcBef>
                <a:spcPct val="50000"/>
              </a:spcBef>
            </a:pPr>
            <a:endParaRPr lang="en-US"/>
          </a:p>
        </p:txBody>
      </p:sp>
      <p:sp>
        <p:nvSpPr>
          <p:cNvPr id="128007" name="Text Box 7"/>
          <p:cNvSpPr txBox="1">
            <a:spLocks noChangeArrowheads="1"/>
          </p:cNvSpPr>
          <p:nvPr/>
        </p:nvSpPr>
        <p:spPr bwMode="auto">
          <a:xfrm>
            <a:off x="1981200" y="4027488"/>
            <a:ext cx="1676400" cy="237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a:t>CUBA</a:t>
            </a:r>
          </a:p>
          <a:p>
            <a:pPr>
              <a:spcBef>
                <a:spcPct val="50000"/>
              </a:spcBef>
            </a:pPr>
            <a:r>
              <a:rPr lang="en-US" sz="2000"/>
              <a:t>CHINA</a:t>
            </a:r>
          </a:p>
          <a:p>
            <a:pPr>
              <a:spcBef>
                <a:spcPct val="50000"/>
              </a:spcBef>
            </a:pPr>
            <a:r>
              <a:rPr lang="en-US" sz="2000"/>
              <a:t>NORTH KOREA</a:t>
            </a:r>
          </a:p>
          <a:p>
            <a:pPr>
              <a:spcBef>
                <a:spcPct val="50000"/>
              </a:spcBef>
            </a:pPr>
            <a:r>
              <a:rPr lang="en-US" sz="2000"/>
              <a:t>MODERN RUSSIA</a:t>
            </a:r>
            <a:endParaRPr lang="en-US"/>
          </a:p>
        </p:txBody>
      </p:sp>
      <p:sp>
        <p:nvSpPr>
          <p:cNvPr id="128008" name="Text Box 8"/>
          <p:cNvSpPr txBox="1">
            <a:spLocks noChangeArrowheads="1"/>
          </p:cNvSpPr>
          <p:nvPr/>
        </p:nvSpPr>
        <p:spPr bwMode="auto">
          <a:xfrm>
            <a:off x="3352800" y="4191000"/>
            <a:ext cx="2217738"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a:t>SWEDEN</a:t>
            </a:r>
          </a:p>
          <a:p>
            <a:pPr>
              <a:spcBef>
                <a:spcPct val="50000"/>
              </a:spcBef>
            </a:pPr>
            <a:r>
              <a:rPr lang="en-US" sz="2000"/>
              <a:t>NETHERLANDS</a:t>
            </a:r>
          </a:p>
          <a:p>
            <a:pPr>
              <a:spcBef>
                <a:spcPct val="50000"/>
              </a:spcBef>
            </a:pPr>
            <a:r>
              <a:rPr lang="en-US" sz="2000"/>
              <a:t>FINLAND</a:t>
            </a:r>
            <a:endParaRPr lang="en-US"/>
          </a:p>
        </p:txBody>
      </p:sp>
      <p:sp>
        <p:nvSpPr>
          <p:cNvPr id="128009" name="Text Box 9"/>
          <p:cNvSpPr txBox="1">
            <a:spLocks noChangeArrowheads="1"/>
          </p:cNvSpPr>
          <p:nvPr/>
        </p:nvSpPr>
        <p:spPr bwMode="auto">
          <a:xfrm>
            <a:off x="5486400" y="4191000"/>
            <a:ext cx="1677988" cy="192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28" charset="-128"/>
              </a:defRPr>
            </a:lvl1pPr>
            <a:lvl2pPr marL="46037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eaLnBrk="0" fontAlgn="base" hangingPunct="0">
              <a:spcBef>
                <a:spcPct val="0"/>
              </a:spcBef>
              <a:spcAft>
                <a:spcPct val="0"/>
              </a:spcAft>
              <a:defRPr sz="2400">
                <a:solidFill>
                  <a:schemeClr val="tx1"/>
                </a:solidFill>
                <a:latin typeface="Arial" charset="0"/>
                <a:ea typeface="ＭＳ Ｐゴシック" pitchFamily="28" charset="-128"/>
              </a:defRPr>
            </a:lvl6pPr>
            <a:lvl7pPr eaLnBrk="0" fontAlgn="base" hangingPunct="0">
              <a:spcBef>
                <a:spcPct val="0"/>
              </a:spcBef>
              <a:spcAft>
                <a:spcPct val="0"/>
              </a:spcAft>
              <a:defRPr sz="2400">
                <a:solidFill>
                  <a:schemeClr val="tx1"/>
                </a:solidFill>
                <a:latin typeface="Arial" charset="0"/>
                <a:ea typeface="ＭＳ Ｐゴシック" pitchFamily="28" charset="-128"/>
              </a:defRPr>
            </a:lvl7pPr>
            <a:lvl8pPr eaLnBrk="0" fontAlgn="base" hangingPunct="0">
              <a:spcBef>
                <a:spcPct val="0"/>
              </a:spcBef>
              <a:spcAft>
                <a:spcPct val="0"/>
              </a:spcAft>
              <a:defRPr sz="2400">
                <a:solidFill>
                  <a:schemeClr val="tx1"/>
                </a:solidFill>
                <a:latin typeface="Arial" charset="0"/>
                <a:ea typeface="ＭＳ Ｐゴシック" pitchFamily="28" charset="-128"/>
              </a:defRPr>
            </a:lvl8pPr>
            <a:lvl9pPr eaLnBrk="0" fontAlgn="base" hangingPunct="0">
              <a:spcBef>
                <a:spcPct val="0"/>
              </a:spcBef>
              <a:spcAft>
                <a:spcPct val="0"/>
              </a:spcAft>
              <a:defRPr sz="2400">
                <a:solidFill>
                  <a:schemeClr val="tx1"/>
                </a:solidFill>
                <a:latin typeface="Arial" charset="0"/>
                <a:ea typeface="ＭＳ Ｐゴシック" pitchFamily="28" charset="-128"/>
              </a:defRPr>
            </a:lvl9pPr>
          </a:lstStyle>
          <a:p>
            <a:pPr>
              <a:spcBef>
                <a:spcPct val="50000"/>
              </a:spcBef>
            </a:pPr>
            <a:r>
              <a:rPr lang="en-US" sz="2000"/>
              <a:t>       UNITED      STATES</a:t>
            </a:r>
          </a:p>
          <a:p>
            <a:pPr>
              <a:spcBef>
                <a:spcPct val="50000"/>
              </a:spcBef>
            </a:pPr>
            <a:r>
              <a:rPr lang="en-US" sz="2000"/>
              <a:t>GREAT BRITAIN</a:t>
            </a:r>
          </a:p>
          <a:p>
            <a:pPr>
              <a:spcBef>
                <a:spcPct val="50000"/>
              </a:spcBef>
            </a:pPr>
            <a:r>
              <a:rPr lang="en-US" sz="2000"/>
              <a:t>FRANCE</a:t>
            </a:r>
            <a:endParaRPr lang="en-US"/>
          </a:p>
        </p:txBody>
      </p:sp>
      <p:sp>
        <p:nvSpPr>
          <p:cNvPr id="128010" name="Text Box 10"/>
          <p:cNvSpPr txBox="1">
            <a:spLocks noChangeArrowheads="1"/>
          </p:cNvSpPr>
          <p:nvPr/>
        </p:nvSpPr>
        <p:spPr bwMode="auto">
          <a:xfrm>
            <a:off x="7239000" y="4191000"/>
            <a:ext cx="1447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a:t>MONACO</a:t>
            </a:r>
          </a:p>
        </p:txBody>
      </p:sp>
    </p:spTree>
    <p:extLst>
      <p:ext uri="{BB962C8B-B14F-4D97-AF65-F5344CB8AC3E}">
        <p14:creationId xmlns:p14="http://schemas.microsoft.com/office/powerpoint/2010/main" val="3331628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44966633"/>
              </p:ext>
            </p:extLst>
          </p:nvPr>
        </p:nvGraphicFramePr>
        <p:xfrm>
          <a:off x="381000" y="1142999"/>
          <a:ext cx="8382000" cy="4876800"/>
        </p:xfrm>
        <a:graphic>
          <a:graphicData uri="http://schemas.openxmlformats.org/drawingml/2006/table">
            <a:tbl>
              <a:tblPr firstRow="1" firstCol="1" bandRow="1">
                <a:tableStyleId>{5C22544A-7EE6-4342-B048-85BDC9FD1C3A}</a:tableStyleId>
              </a:tblPr>
              <a:tblGrid>
                <a:gridCol w="8382000"/>
              </a:tblGrid>
              <a:tr h="554988">
                <a:tc>
                  <a:txBody>
                    <a:bodyPr/>
                    <a:lstStyle/>
                    <a:p>
                      <a:pPr marL="0" marR="0" algn="ctr">
                        <a:lnSpc>
                          <a:spcPct val="115000"/>
                        </a:lnSpc>
                        <a:spcBef>
                          <a:spcPts val="0"/>
                        </a:spcBef>
                        <a:spcAft>
                          <a:spcPts val="0"/>
                        </a:spcAft>
                      </a:pPr>
                      <a:r>
                        <a:rPr lang="en-US" sz="2000" dirty="0">
                          <a:effectLst/>
                        </a:rPr>
                        <a:t>PRODUCTION METHODS FOR GOOD AND BASIC GOODS</a:t>
                      </a:r>
                      <a:endParaRPr lang="en-US" sz="3200" dirty="0">
                        <a:effectLst/>
                        <a:latin typeface="Times New Roman"/>
                        <a:ea typeface="Calibri"/>
                      </a:endParaRPr>
                    </a:p>
                  </a:txBody>
                  <a:tcPr marL="68580" marR="68580" marT="0" marB="0"/>
                </a:tc>
              </a:tr>
              <a:tr h="554988">
                <a:tc>
                  <a:txBody>
                    <a:bodyPr/>
                    <a:lstStyle/>
                    <a:p>
                      <a:pPr marL="0" marR="0">
                        <a:lnSpc>
                          <a:spcPct val="115000"/>
                        </a:lnSpc>
                        <a:spcBef>
                          <a:spcPts val="0"/>
                        </a:spcBef>
                        <a:spcAft>
                          <a:spcPts val="0"/>
                        </a:spcAft>
                      </a:pPr>
                      <a:r>
                        <a:rPr lang="en-US" sz="2000">
                          <a:effectLst/>
                        </a:rPr>
                        <a:t>People use different methods to get food and goods to meet their needs.</a:t>
                      </a:r>
                      <a:endParaRPr lang="en-US" sz="3200">
                        <a:effectLst/>
                        <a:latin typeface="Times New Roman"/>
                        <a:ea typeface="Calibri"/>
                      </a:endParaRPr>
                    </a:p>
                  </a:txBody>
                  <a:tcPr marL="68580" marR="68580" marT="0" marB="0"/>
                </a:tc>
              </a:tr>
              <a:tr h="654820">
                <a:tc>
                  <a:txBody>
                    <a:bodyPr/>
                    <a:lstStyle/>
                    <a:p>
                      <a:pPr marL="0" marR="0" algn="ctr">
                        <a:lnSpc>
                          <a:spcPct val="115000"/>
                        </a:lnSpc>
                        <a:spcBef>
                          <a:spcPts val="0"/>
                        </a:spcBef>
                        <a:spcAft>
                          <a:spcPts val="0"/>
                        </a:spcAft>
                      </a:pPr>
                      <a:r>
                        <a:rPr lang="en-US" sz="2000" dirty="0">
                          <a:effectLst/>
                        </a:rPr>
                        <a:t>Description</a:t>
                      </a:r>
                      <a:endParaRPr lang="en-US" sz="3200" dirty="0">
                        <a:effectLst/>
                        <a:latin typeface="Times New Roman"/>
                        <a:ea typeface="Calibri"/>
                      </a:endParaRPr>
                    </a:p>
                  </a:txBody>
                  <a:tcPr marL="68580" marR="68580" marT="0" marB="0"/>
                </a:tc>
              </a:tr>
              <a:tr h="654820">
                <a:tc>
                  <a:txBody>
                    <a:bodyPr/>
                    <a:lstStyle/>
                    <a:p>
                      <a:pPr marL="0" marR="0">
                        <a:lnSpc>
                          <a:spcPct val="115000"/>
                        </a:lnSpc>
                        <a:spcBef>
                          <a:spcPts val="0"/>
                        </a:spcBef>
                        <a:spcAft>
                          <a:spcPts val="0"/>
                        </a:spcAft>
                      </a:pPr>
                      <a:r>
                        <a:rPr lang="en-US" sz="2000">
                          <a:effectLst/>
                        </a:rPr>
                        <a:t>Subsistence Agriculture                  Food is mostly consumed by the family</a:t>
                      </a:r>
                      <a:endParaRPr lang="en-US" sz="3200">
                        <a:effectLst/>
                        <a:latin typeface="Times New Roman"/>
                        <a:ea typeface="Calibri"/>
                      </a:endParaRPr>
                    </a:p>
                  </a:txBody>
                  <a:tcPr marL="68580" marR="68580" marT="0" marB="0"/>
                </a:tc>
              </a:tr>
              <a:tr h="654820">
                <a:tc>
                  <a:txBody>
                    <a:bodyPr/>
                    <a:lstStyle/>
                    <a:p>
                      <a:pPr marL="0" marR="0">
                        <a:lnSpc>
                          <a:spcPct val="115000"/>
                        </a:lnSpc>
                        <a:spcBef>
                          <a:spcPts val="0"/>
                        </a:spcBef>
                        <a:spcAft>
                          <a:spcPts val="0"/>
                        </a:spcAft>
                      </a:pPr>
                      <a:r>
                        <a:rPr lang="en-US" sz="2000">
                          <a:effectLst/>
                        </a:rPr>
                        <a:t>Commercial Agriculture                 Food is mostly sold to others</a:t>
                      </a:r>
                      <a:endParaRPr lang="en-US" sz="3200">
                        <a:effectLst/>
                        <a:latin typeface="Times New Roman"/>
                        <a:ea typeface="Calibri"/>
                      </a:endParaRPr>
                    </a:p>
                  </a:txBody>
                  <a:tcPr marL="68580" marR="68580" marT="0" marB="0"/>
                </a:tc>
              </a:tr>
              <a:tr h="654820">
                <a:tc>
                  <a:txBody>
                    <a:bodyPr/>
                    <a:lstStyle/>
                    <a:p>
                      <a:pPr marL="0" marR="0">
                        <a:lnSpc>
                          <a:spcPct val="115000"/>
                        </a:lnSpc>
                        <a:spcBef>
                          <a:spcPts val="0"/>
                        </a:spcBef>
                        <a:spcAft>
                          <a:spcPts val="0"/>
                        </a:spcAft>
                      </a:pPr>
                      <a:r>
                        <a:rPr lang="en-US" sz="2000" dirty="0">
                          <a:effectLst/>
                        </a:rPr>
                        <a:t>Cottage Industry                              Individual makes goods in his/her home</a:t>
                      </a:r>
                      <a:endParaRPr lang="en-US" sz="3200" dirty="0">
                        <a:effectLst/>
                        <a:latin typeface="Times New Roman"/>
                        <a:ea typeface="Calibri"/>
                      </a:endParaRPr>
                    </a:p>
                  </a:txBody>
                  <a:tcPr marL="68580" marR="68580" marT="0" marB="0"/>
                </a:tc>
              </a:tr>
              <a:tr h="1147544">
                <a:tc>
                  <a:txBody>
                    <a:bodyPr/>
                    <a:lstStyle/>
                    <a:p>
                      <a:pPr marL="0" marR="0">
                        <a:lnSpc>
                          <a:spcPct val="115000"/>
                        </a:lnSpc>
                        <a:spcBef>
                          <a:spcPts val="0"/>
                        </a:spcBef>
                        <a:spcAft>
                          <a:spcPts val="0"/>
                        </a:spcAft>
                      </a:pPr>
                      <a:r>
                        <a:rPr lang="en-US" sz="2000" dirty="0">
                          <a:effectLst/>
                        </a:rPr>
                        <a:t>Commercial Industry                       Employees come to central location</a:t>
                      </a:r>
                      <a:endParaRPr lang="en-US" sz="3200" dirty="0">
                        <a:effectLst/>
                      </a:endParaRPr>
                    </a:p>
                    <a:p>
                      <a:pPr marL="0" marR="0">
                        <a:lnSpc>
                          <a:spcPct val="115000"/>
                        </a:lnSpc>
                        <a:spcBef>
                          <a:spcPts val="0"/>
                        </a:spcBef>
                        <a:spcAft>
                          <a:spcPts val="0"/>
                        </a:spcAft>
                      </a:pPr>
                      <a:r>
                        <a:rPr lang="en-US" sz="2000" dirty="0">
                          <a:effectLst/>
                        </a:rPr>
                        <a:t>                                                            And use company’s equipment/resources</a:t>
                      </a:r>
                      <a:endParaRPr lang="en-US" sz="3200" dirty="0">
                        <a:effectLst/>
                        <a:latin typeface="Times New Roman"/>
                        <a:ea typeface="Calibri"/>
                      </a:endParaRPr>
                    </a:p>
                  </a:txBody>
                  <a:tcPr marL="68580" marR="68580" marT="0" marB="0"/>
                </a:tc>
              </a:tr>
            </a:tbl>
          </a:graphicData>
        </a:graphic>
      </p:graphicFrame>
      <p:cxnSp>
        <p:nvCxnSpPr>
          <p:cNvPr id="6" name="Straight Connector 5"/>
          <p:cNvCxnSpPr/>
          <p:nvPr/>
        </p:nvCxnSpPr>
        <p:spPr>
          <a:xfrm>
            <a:off x="3352800" y="2895600"/>
            <a:ext cx="0" cy="3124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987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docstoccdn.com/thumb/orig/936856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68657"/>
            <a:ext cx="7426657" cy="556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895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5486400" y="1295400"/>
            <a:ext cx="3057525" cy="657225"/>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5867400" y="2133600"/>
            <a:ext cx="2619375" cy="581025"/>
          </a:xfrm>
          <a:prstGeom prst="rect">
            <a:avLst/>
          </a:prstGeom>
          <a:noFill/>
          <a:ln w="9525">
            <a:noFill/>
            <a:miter lim="800000"/>
            <a:headEnd/>
            <a:tailEnd/>
          </a:ln>
        </p:spPr>
      </p:pic>
      <p:pic>
        <p:nvPicPr>
          <p:cNvPr id="11268" name="Picture 4"/>
          <p:cNvPicPr>
            <a:picLocks noChangeAspect="1" noChangeArrowheads="1"/>
          </p:cNvPicPr>
          <p:nvPr/>
        </p:nvPicPr>
        <p:blipFill>
          <a:blip r:embed="rId5" cstate="print"/>
          <a:srcRect/>
          <a:stretch>
            <a:fillRect/>
          </a:stretch>
        </p:blipFill>
        <p:spPr bwMode="auto">
          <a:xfrm>
            <a:off x="5943600" y="3048000"/>
            <a:ext cx="2543175" cy="523875"/>
          </a:xfrm>
          <a:prstGeom prst="rect">
            <a:avLst/>
          </a:prstGeom>
          <a:noFill/>
          <a:ln w="9525">
            <a:noFill/>
            <a:miter lim="800000"/>
            <a:headEnd/>
            <a:tailEnd/>
          </a:ln>
        </p:spPr>
      </p:pic>
      <p:pic>
        <p:nvPicPr>
          <p:cNvPr id="11270" name="Picture 6"/>
          <p:cNvPicPr>
            <a:picLocks noChangeAspect="1" noChangeArrowheads="1"/>
          </p:cNvPicPr>
          <p:nvPr/>
        </p:nvPicPr>
        <p:blipFill>
          <a:blip r:embed="rId6" cstate="print"/>
          <a:srcRect/>
          <a:stretch>
            <a:fillRect/>
          </a:stretch>
        </p:blipFill>
        <p:spPr bwMode="auto">
          <a:xfrm>
            <a:off x="6324600" y="4572000"/>
            <a:ext cx="1704975" cy="704850"/>
          </a:xfrm>
          <a:prstGeom prst="rect">
            <a:avLst/>
          </a:prstGeom>
          <a:noFill/>
          <a:ln w="9525">
            <a:noFill/>
            <a:miter lim="800000"/>
            <a:headEnd/>
            <a:tailEnd/>
          </a:ln>
        </p:spPr>
      </p:pic>
      <p:sp>
        <p:nvSpPr>
          <p:cNvPr id="9" name="TextBox 8"/>
          <p:cNvSpPr txBox="1"/>
          <p:nvPr/>
        </p:nvSpPr>
        <p:spPr>
          <a:xfrm>
            <a:off x="4495800" y="1447800"/>
            <a:ext cx="1676400" cy="3693319"/>
          </a:xfrm>
          <a:prstGeom prst="rect">
            <a:avLst/>
          </a:prstGeom>
          <a:noFill/>
        </p:spPr>
        <p:txBody>
          <a:bodyPr wrap="square" rtlCol="0">
            <a:spAutoFit/>
          </a:bodyPr>
          <a:lstStyle/>
          <a:p>
            <a:r>
              <a:rPr lang="en-US" dirty="0" smtClean="0"/>
              <a:t>Oil</a:t>
            </a:r>
          </a:p>
          <a:p>
            <a:endParaRPr lang="en-US" dirty="0"/>
          </a:p>
          <a:p>
            <a:endParaRPr lang="en-US" dirty="0" smtClean="0"/>
          </a:p>
          <a:p>
            <a:r>
              <a:rPr lang="en-US" dirty="0" smtClean="0"/>
              <a:t>Coal</a:t>
            </a:r>
          </a:p>
          <a:p>
            <a:endParaRPr lang="en-US" dirty="0"/>
          </a:p>
          <a:p>
            <a:endParaRPr lang="en-US" dirty="0" smtClean="0"/>
          </a:p>
          <a:p>
            <a:r>
              <a:rPr lang="en-US" dirty="0" smtClean="0"/>
              <a:t>Lumber</a:t>
            </a:r>
          </a:p>
          <a:p>
            <a:endParaRPr lang="en-US" dirty="0"/>
          </a:p>
          <a:p>
            <a:endParaRPr lang="en-US" dirty="0" smtClean="0"/>
          </a:p>
          <a:p>
            <a:r>
              <a:rPr lang="en-US" dirty="0" smtClean="0"/>
              <a:t>Diamonds/</a:t>
            </a:r>
          </a:p>
          <a:p>
            <a:r>
              <a:rPr lang="en-US" dirty="0" smtClean="0"/>
              <a:t>gemstones</a:t>
            </a:r>
          </a:p>
          <a:p>
            <a:endParaRPr lang="en-US" dirty="0"/>
          </a:p>
          <a:p>
            <a:r>
              <a:rPr lang="en-US" dirty="0" smtClean="0"/>
              <a:t>Nuclear Power</a:t>
            </a:r>
            <a:endParaRPr lang="en-US" dirty="0"/>
          </a:p>
        </p:txBody>
      </p:sp>
      <p:pic>
        <p:nvPicPr>
          <p:cNvPr id="11271" name="Picture 7"/>
          <p:cNvPicPr>
            <a:picLocks noChangeAspect="1" noChangeArrowheads="1"/>
          </p:cNvPicPr>
          <p:nvPr/>
        </p:nvPicPr>
        <p:blipFill>
          <a:blip r:embed="rId7" cstate="print"/>
          <a:srcRect/>
          <a:stretch>
            <a:fillRect/>
          </a:stretch>
        </p:blipFill>
        <p:spPr bwMode="auto">
          <a:xfrm>
            <a:off x="5638800" y="3886200"/>
            <a:ext cx="2933700" cy="619125"/>
          </a:xfrm>
          <a:prstGeom prst="rect">
            <a:avLst/>
          </a:prstGeom>
          <a:noFill/>
          <a:ln w="9525">
            <a:noFill/>
            <a:miter lim="800000"/>
            <a:headEnd/>
            <a:tailEnd/>
          </a:ln>
        </p:spPr>
      </p:pic>
      <p:sp>
        <p:nvSpPr>
          <p:cNvPr id="11" name="TextBox 10"/>
          <p:cNvSpPr txBox="1"/>
          <p:nvPr/>
        </p:nvSpPr>
        <p:spPr>
          <a:xfrm>
            <a:off x="228600" y="1524000"/>
            <a:ext cx="3657600" cy="3046988"/>
          </a:xfrm>
          <a:prstGeom prst="rect">
            <a:avLst/>
          </a:prstGeom>
          <a:noFill/>
        </p:spPr>
        <p:txBody>
          <a:bodyPr wrap="square" rtlCol="0">
            <a:spAutoFit/>
          </a:bodyPr>
          <a:lstStyle/>
          <a:p>
            <a:pPr marL="342900" indent="-342900">
              <a:buAutoNum type="arabicPeriod"/>
            </a:pPr>
            <a:r>
              <a:rPr lang="en-US" sz="2400" dirty="0" smtClean="0"/>
              <a:t>Cut out these images.</a:t>
            </a:r>
          </a:p>
          <a:p>
            <a:pPr marL="342900" indent="-342900">
              <a:buAutoNum type="arabicPeriod"/>
            </a:pPr>
            <a:endParaRPr lang="en-US" sz="2400" dirty="0"/>
          </a:p>
          <a:p>
            <a:pPr marL="342900" indent="-342900">
              <a:buAutoNum type="arabicPeriod"/>
            </a:pPr>
            <a:r>
              <a:rPr lang="en-US" sz="2400" dirty="0" smtClean="0"/>
              <a:t>Using classroom resources, look up the main locations for these resources and glue them in the proper regions on your world map.</a:t>
            </a:r>
            <a:endParaRPr lang="en-US" sz="2400" dirty="0"/>
          </a:p>
        </p:txBody>
      </p:sp>
    </p:spTree>
    <p:extLst>
      <p:ext uri="{BB962C8B-B14F-4D97-AF65-F5344CB8AC3E}">
        <p14:creationId xmlns:p14="http://schemas.microsoft.com/office/powerpoint/2010/main" val="4074953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t>Oil Reserves</a:t>
            </a:r>
            <a:endParaRPr lang="en-US" sz="2800" b="1" dirty="0"/>
          </a:p>
        </p:txBody>
      </p:sp>
      <p:pic>
        <p:nvPicPr>
          <p:cNvPr id="4" name="Content Placeholder 3" descr="http://www.mapsofworld.com/images/world-top-ten-countries/maps-of-world-top-ten-oil-reserves-countries.gif"/>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2000"/>
            <a:ext cx="8458200" cy="5867400"/>
          </a:xfrm>
          <a:prstGeom prst="rect">
            <a:avLst/>
          </a:prstGeom>
          <a:noFill/>
          <a:ln>
            <a:noFill/>
          </a:ln>
        </p:spPr>
      </p:pic>
    </p:spTree>
    <p:extLst>
      <p:ext uri="{BB962C8B-B14F-4D97-AF65-F5344CB8AC3E}">
        <p14:creationId xmlns:p14="http://schemas.microsoft.com/office/powerpoint/2010/main" val="1137867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t>Coal</a:t>
            </a:r>
            <a:endParaRPr lang="en-US" sz="2800" b="1" dirty="0"/>
          </a:p>
        </p:txBody>
      </p:sp>
      <p:pic>
        <p:nvPicPr>
          <p:cNvPr id="6" name="Content Placeholder 5" descr="World mineral Map"/>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2000"/>
            <a:ext cx="8622829" cy="5867400"/>
          </a:xfrm>
          <a:prstGeom prst="rect">
            <a:avLst/>
          </a:prstGeom>
          <a:noFill/>
          <a:ln>
            <a:noFill/>
          </a:ln>
        </p:spPr>
      </p:pic>
    </p:spTree>
    <p:extLst>
      <p:ext uri="{BB962C8B-B14F-4D97-AF65-F5344CB8AC3E}">
        <p14:creationId xmlns:p14="http://schemas.microsoft.com/office/powerpoint/2010/main" val="3364553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Day 5- Culture</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Essential Questions-</a:t>
            </a:r>
          </a:p>
          <a:p>
            <a:pPr marL="0" lvl="0" indent="0">
              <a:buNone/>
            </a:pPr>
            <a:endParaRPr lang="en-US" i="1" dirty="0"/>
          </a:p>
          <a:p>
            <a:pPr marL="0" lvl="0" indent="0">
              <a:buNone/>
            </a:pPr>
            <a:r>
              <a:rPr lang="en-US" i="1" dirty="0" smtClean="0"/>
              <a:t>How </a:t>
            </a:r>
            <a:r>
              <a:rPr lang="en-US" i="1" dirty="0"/>
              <a:t>do social, political, and economic factors affect cultures and cause changes in the cultures over time?</a:t>
            </a:r>
          </a:p>
          <a:p>
            <a:pPr marL="0" indent="0">
              <a:buNone/>
            </a:pPr>
            <a:endParaRPr lang="en-US" dirty="0" smtClean="0"/>
          </a:p>
        </p:txBody>
      </p:sp>
      <p:sp>
        <p:nvSpPr>
          <p:cNvPr id="4" name="Footer Placeholder 2"/>
          <p:cNvSpPr>
            <a:spLocks noGrp="1"/>
          </p:cNvSpPr>
          <p:nvPr>
            <p:ph type="ftr" sz="quarter" idx="11"/>
          </p:nvPr>
        </p:nvSpPr>
        <p:spPr>
          <a:xfrm>
            <a:off x="-914400" y="6471266"/>
            <a:ext cx="2895600" cy="365125"/>
          </a:xfrm>
        </p:spPr>
        <p:txBody>
          <a:bodyPr/>
          <a:lstStyle/>
          <a:p>
            <a:r>
              <a:rPr lang="en-US" dirty="0" smtClean="0"/>
              <a:t>Day 2</a:t>
            </a:r>
            <a:endParaRPr lang="en-US" dirty="0"/>
          </a:p>
        </p:txBody>
      </p:sp>
    </p:spTree>
    <p:extLst>
      <p:ext uri="{BB962C8B-B14F-4D97-AF65-F5344CB8AC3E}">
        <p14:creationId xmlns:p14="http://schemas.microsoft.com/office/powerpoint/2010/main" val="3432521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sz="2800" b="1" dirty="0" smtClean="0"/>
              <a:t>Timber</a:t>
            </a:r>
            <a:endParaRPr lang="en-US" sz="2800" b="1" dirty="0"/>
          </a:p>
        </p:txBody>
      </p:sp>
      <p:pic>
        <p:nvPicPr>
          <p:cNvPr id="4" name="Content Placeholder 3" descr="http://www.mapsofworld.com/world-top-ten/maps/countries-with-most-timber-producing-countries.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33400"/>
            <a:ext cx="8534399" cy="6096000"/>
          </a:xfrm>
          <a:prstGeom prst="rect">
            <a:avLst/>
          </a:prstGeom>
          <a:noFill/>
          <a:ln>
            <a:noFill/>
          </a:ln>
        </p:spPr>
      </p:pic>
    </p:spTree>
    <p:extLst>
      <p:ext uri="{BB962C8B-B14F-4D97-AF65-F5344CB8AC3E}">
        <p14:creationId xmlns:p14="http://schemas.microsoft.com/office/powerpoint/2010/main" val="3824581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533400"/>
          </a:xfrm>
        </p:spPr>
        <p:txBody>
          <a:bodyPr>
            <a:normAutofit/>
          </a:bodyPr>
          <a:lstStyle/>
          <a:p>
            <a:r>
              <a:rPr lang="en-US" sz="2400" b="1" dirty="0" smtClean="0"/>
              <a:t>Diamonds/Gemstones</a:t>
            </a:r>
            <a:endParaRPr lang="en-US" sz="2400" b="1" dirty="0"/>
          </a:p>
        </p:txBody>
      </p:sp>
      <p:pic>
        <p:nvPicPr>
          <p:cNvPr id="4" name="Content Placeholder 3" descr="http://www.diamondsnews.com/images/diamonds-map.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85800"/>
            <a:ext cx="8458200" cy="5867400"/>
          </a:xfrm>
          <a:prstGeom prst="rect">
            <a:avLst/>
          </a:prstGeom>
          <a:noFill/>
          <a:ln>
            <a:noFill/>
          </a:ln>
        </p:spPr>
      </p:pic>
    </p:spTree>
    <p:extLst>
      <p:ext uri="{BB962C8B-B14F-4D97-AF65-F5344CB8AC3E}">
        <p14:creationId xmlns:p14="http://schemas.microsoft.com/office/powerpoint/2010/main" val="542667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t>Nuclear Energy</a:t>
            </a:r>
            <a:endParaRPr lang="en-US" sz="2400" b="1" dirty="0"/>
          </a:p>
        </p:txBody>
      </p:sp>
      <p:pic>
        <p:nvPicPr>
          <p:cNvPr id="4" name="Content Placeholder 3" descr="http://nuclearstreet.com/images/img/world_map.pn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85800"/>
            <a:ext cx="8915400" cy="5867400"/>
          </a:xfrm>
          <a:prstGeom prst="rect">
            <a:avLst/>
          </a:prstGeom>
          <a:noFill/>
          <a:ln>
            <a:noFill/>
          </a:ln>
        </p:spPr>
      </p:pic>
    </p:spTree>
    <p:extLst>
      <p:ext uri="{BB962C8B-B14F-4D97-AF65-F5344CB8AC3E}">
        <p14:creationId xmlns:p14="http://schemas.microsoft.com/office/powerpoint/2010/main" val="2592557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p:txBody>
          <a:bodyPr/>
          <a:lstStyle/>
          <a:p>
            <a:pPr>
              <a:buNone/>
            </a:pPr>
            <a:r>
              <a:rPr lang="en-US" dirty="0" smtClean="0"/>
              <a:t>Exit Slip:</a:t>
            </a:r>
          </a:p>
          <a:p>
            <a:pPr>
              <a:buNone/>
            </a:pPr>
            <a:endParaRPr lang="en-US" dirty="0"/>
          </a:p>
          <a:p>
            <a:pPr algn="ctr">
              <a:buNone/>
            </a:pPr>
            <a:r>
              <a:rPr lang="en-US" b="1" dirty="0" smtClean="0"/>
              <a:t>How does the location of resources influence the development level of a nation?</a:t>
            </a:r>
            <a:endParaRPr lang="en-US" b="1" dirty="0"/>
          </a:p>
        </p:txBody>
      </p:sp>
      <p:sp>
        <p:nvSpPr>
          <p:cNvPr id="4" name="Octagon 3"/>
          <p:cNvSpPr/>
          <p:nvPr/>
        </p:nvSpPr>
        <p:spPr>
          <a:xfrm>
            <a:off x="8001000" y="5715000"/>
            <a:ext cx="914400" cy="914400"/>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Stop</a:t>
            </a:r>
            <a:endParaRPr lang="en-US" b="1" dirty="0">
              <a:solidFill>
                <a:schemeClr val="tx1"/>
              </a:solidFill>
            </a:endParaRPr>
          </a:p>
        </p:txBody>
      </p:sp>
    </p:spTree>
    <p:extLst>
      <p:ext uri="{BB962C8B-B14F-4D97-AF65-F5344CB8AC3E}">
        <p14:creationId xmlns:p14="http://schemas.microsoft.com/office/powerpoint/2010/main" val="2490718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991600" cy="1219200"/>
          </a:xfrm>
        </p:spPr>
        <p:txBody>
          <a:bodyPr>
            <a:normAutofit fontScale="90000"/>
          </a:bodyPr>
          <a:lstStyle/>
          <a:p>
            <a:pPr algn="ctr" eaLnBrk="1" fontAlgn="auto" hangingPunct="1">
              <a:spcAft>
                <a:spcPts val="0"/>
              </a:spcAft>
              <a:defRPr/>
            </a:pPr>
            <a:r>
              <a:rPr dirty="0" smtClean="0"/>
              <a:t>Bell Ringer #</a:t>
            </a:r>
            <a:r>
              <a:rPr lang="en-US" dirty="0" smtClean="0"/>
              <a:t>8a</a:t>
            </a:r>
            <a:r>
              <a:rPr dirty="0" smtClean="0"/>
              <a:t/>
            </a:r>
            <a:br>
              <a:rPr dirty="0" smtClean="0"/>
            </a:br>
            <a:r>
              <a:rPr sz="3100" u="sng" dirty="0" smtClean="0"/>
              <a:t>Principles of the U.S. Constitution</a:t>
            </a:r>
            <a:endParaRPr sz="3100" u="sng" dirty="0"/>
          </a:p>
        </p:txBody>
      </p:sp>
      <p:sp>
        <p:nvSpPr>
          <p:cNvPr id="7" name="TextBox 6"/>
          <p:cNvSpPr txBox="1"/>
          <p:nvPr/>
        </p:nvSpPr>
        <p:spPr>
          <a:xfrm>
            <a:off x="838200" y="1600200"/>
            <a:ext cx="7543800" cy="3970338"/>
          </a:xfrm>
          <a:prstGeom prst="rect">
            <a:avLst/>
          </a:prstGeom>
          <a:noFill/>
        </p:spPr>
        <p:txBody>
          <a:bodyPr>
            <a:spAutoFit/>
          </a:bodyPr>
          <a:lstStyle/>
          <a:p>
            <a:pPr fontAlgn="auto">
              <a:spcBef>
                <a:spcPts val="0"/>
              </a:spcBef>
              <a:spcAft>
                <a:spcPts val="0"/>
              </a:spcAft>
              <a:defRPr/>
            </a:pPr>
            <a:r>
              <a:rPr lang="en-US" sz="2800" dirty="0">
                <a:latin typeface="+mn-lt"/>
              </a:rPr>
              <a:t>Which of the following is the best example of the principle of limited government in the U.S. Constitution?</a:t>
            </a:r>
          </a:p>
          <a:p>
            <a:pPr fontAlgn="auto">
              <a:spcBef>
                <a:spcPts val="0"/>
              </a:spcBef>
              <a:spcAft>
                <a:spcPts val="0"/>
              </a:spcAft>
              <a:defRPr/>
            </a:pPr>
            <a:endParaRPr lang="en-US" sz="2800" dirty="0">
              <a:latin typeface="+mn-lt"/>
            </a:endParaRPr>
          </a:p>
          <a:p>
            <a:pPr marL="514350" indent="-514350" fontAlgn="auto">
              <a:spcBef>
                <a:spcPts val="0"/>
              </a:spcBef>
              <a:spcAft>
                <a:spcPts val="0"/>
              </a:spcAft>
              <a:buFontTx/>
              <a:buAutoNum type="alphaUcPeriod"/>
              <a:defRPr/>
            </a:pPr>
            <a:r>
              <a:rPr lang="en-US" sz="2800" dirty="0">
                <a:latin typeface="+mn-lt"/>
              </a:rPr>
              <a:t>All people are granted freedom of religion.</a:t>
            </a:r>
          </a:p>
          <a:p>
            <a:pPr marL="514350" indent="-514350" fontAlgn="auto">
              <a:spcBef>
                <a:spcPts val="0"/>
              </a:spcBef>
              <a:spcAft>
                <a:spcPts val="0"/>
              </a:spcAft>
              <a:buFontTx/>
              <a:buAutoNum type="alphaUcPeriod"/>
              <a:defRPr/>
            </a:pPr>
            <a:r>
              <a:rPr lang="en-US" sz="2800" dirty="0">
                <a:latin typeface="+mn-lt"/>
              </a:rPr>
              <a:t>The Constitution identifies powers denied to Congress and the states.</a:t>
            </a:r>
          </a:p>
          <a:p>
            <a:pPr marL="514350" indent="-514350" fontAlgn="auto">
              <a:spcBef>
                <a:spcPts val="0"/>
              </a:spcBef>
              <a:spcAft>
                <a:spcPts val="0"/>
              </a:spcAft>
              <a:buFontTx/>
              <a:buAutoNum type="alphaUcPeriod"/>
              <a:defRPr/>
            </a:pPr>
            <a:r>
              <a:rPr lang="en-US" sz="2800" dirty="0">
                <a:latin typeface="+mn-lt"/>
              </a:rPr>
              <a:t>Congress has the power to make laws.</a:t>
            </a:r>
          </a:p>
          <a:p>
            <a:pPr marL="514350" indent="-514350" fontAlgn="auto">
              <a:spcBef>
                <a:spcPts val="0"/>
              </a:spcBef>
              <a:spcAft>
                <a:spcPts val="0"/>
              </a:spcAft>
              <a:buFontTx/>
              <a:buAutoNum type="alphaUcPeriod"/>
              <a:defRPr/>
            </a:pPr>
            <a:r>
              <a:rPr lang="en-US" sz="2800" dirty="0">
                <a:latin typeface="+mn-lt"/>
              </a:rPr>
              <a:t>Citizens elect representatives to Congress.</a:t>
            </a:r>
          </a:p>
        </p:txBody>
      </p:sp>
    </p:spTree>
    <p:extLst>
      <p:ext uri="{BB962C8B-B14F-4D97-AF65-F5344CB8AC3E}">
        <p14:creationId xmlns:p14="http://schemas.microsoft.com/office/powerpoint/2010/main" val="1483670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 dur="500"/>
                                        <p:tgtEl>
                                          <p:spTgt spid="7">
                                            <p:txEl>
                                              <p:pRg st="2" end="2"/>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3" dur="500"/>
                                        <p:tgtEl>
                                          <p:spTgt spid="7">
                                            <p:txEl>
                                              <p:pRg st="4" end="4"/>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7">
                                            <p:txEl>
                                              <p:pRg st="4" end="4"/>
                                            </p:txEl>
                                          </p:spTgt>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7" dur="500"/>
                                        <p:tgtEl>
                                          <p:spTgt spid="7">
                                            <p:txEl>
                                              <p:pRg st="5" end="5"/>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991600" cy="1219200"/>
          </a:xfrm>
        </p:spPr>
        <p:txBody>
          <a:bodyPr>
            <a:normAutofit fontScale="90000"/>
          </a:bodyPr>
          <a:lstStyle/>
          <a:p>
            <a:pPr algn="ctr" eaLnBrk="1" fontAlgn="auto" hangingPunct="1">
              <a:spcAft>
                <a:spcPts val="0"/>
              </a:spcAft>
              <a:defRPr/>
            </a:pPr>
            <a:r>
              <a:rPr dirty="0" smtClean="0"/>
              <a:t>Bell Ringer #</a:t>
            </a:r>
            <a:r>
              <a:rPr lang="en-US" dirty="0" smtClean="0"/>
              <a:t>8b</a:t>
            </a:r>
            <a:r>
              <a:rPr dirty="0" smtClean="0"/>
              <a:t/>
            </a:r>
            <a:br>
              <a:rPr dirty="0" smtClean="0"/>
            </a:br>
            <a:r>
              <a:rPr sz="3100" u="sng" dirty="0" smtClean="0"/>
              <a:t>Principles of the U.S. Constitution</a:t>
            </a:r>
            <a:endParaRPr sz="3100" u="sng" dirty="0"/>
          </a:p>
        </p:txBody>
      </p:sp>
      <p:sp>
        <p:nvSpPr>
          <p:cNvPr id="7" name="TextBox 6"/>
          <p:cNvSpPr txBox="1"/>
          <p:nvPr/>
        </p:nvSpPr>
        <p:spPr>
          <a:xfrm>
            <a:off x="838200" y="1600200"/>
            <a:ext cx="7543800" cy="4832350"/>
          </a:xfrm>
          <a:prstGeom prst="rect">
            <a:avLst/>
          </a:prstGeom>
          <a:noFill/>
        </p:spPr>
        <p:txBody>
          <a:bodyPr>
            <a:spAutoFit/>
          </a:bodyPr>
          <a:lstStyle/>
          <a:p>
            <a:pPr fontAlgn="auto">
              <a:spcBef>
                <a:spcPts val="0"/>
              </a:spcBef>
              <a:spcAft>
                <a:spcPts val="0"/>
              </a:spcAft>
              <a:defRPr/>
            </a:pPr>
            <a:r>
              <a:rPr lang="en-US" sz="2800" dirty="0">
                <a:latin typeface="+mn-lt"/>
              </a:rPr>
              <a:t>The U.S. Constitution reflects the principle of federalism by stating that…</a:t>
            </a:r>
          </a:p>
          <a:p>
            <a:pPr fontAlgn="auto">
              <a:spcBef>
                <a:spcPts val="0"/>
              </a:spcBef>
              <a:spcAft>
                <a:spcPts val="0"/>
              </a:spcAft>
              <a:defRPr/>
            </a:pPr>
            <a:endParaRPr lang="en-US" sz="2800" dirty="0">
              <a:latin typeface="+mn-lt"/>
            </a:endParaRPr>
          </a:p>
          <a:p>
            <a:pPr marL="514350" indent="-514350" fontAlgn="auto">
              <a:spcBef>
                <a:spcPts val="0"/>
              </a:spcBef>
              <a:spcAft>
                <a:spcPts val="0"/>
              </a:spcAft>
              <a:buFontTx/>
              <a:buAutoNum type="alphaUcPeriod"/>
              <a:defRPr/>
            </a:pPr>
            <a:r>
              <a:rPr lang="en-US" sz="2800" dirty="0">
                <a:latin typeface="+mn-lt"/>
              </a:rPr>
              <a:t>Powers not delegated to the national government belong to the states or the people.</a:t>
            </a:r>
          </a:p>
          <a:p>
            <a:pPr marL="514350" indent="-514350" fontAlgn="auto">
              <a:spcBef>
                <a:spcPts val="0"/>
              </a:spcBef>
              <a:spcAft>
                <a:spcPts val="0"/>
              </a:spcAft>
              <a:buFontTx/>
              <a:buAutoNum type="alphaUcPeriod"/>
              <a:defRPr/>
            </a:pPr>
            <a:r>
              <a:rPr lang="en-US" sz="2800" dirty="0">
                <a:latin typeface="+mn-lt"/>
              </a:rPr>
              <a:t>The government is divided into three branches.</a:t>
            </a:r>
          </a:p>
          <a:p>
            <a:pPr marL="514350" indent="-514350" fontAlgn="auto">
              <a:spcBef>
                <a:spcPts val="0"/>
              </a:spcBef>
              <a:spcAft>
                <a:spcPts val="0"/>
              </a:spcAft>
              <a:buFontTx/>
              <a:buAutoNum type="alphaUcPeriod"/>
              <a:defRPr/>
            </a:pPr>
            <a:r>
              <a:rPr lang="en-US" sz="2800" dirty="0">
                <a:latin typeface="+mn-lt"/>
              </a:rPr>
              <a:t>All citizens have the right to equal protection of the law.</a:t>
            </a:r>
          </a:p>
          <a:p>
            <a:pPr marL="514350" indent="-514350" fontAlgn="auto">
              <a:spcBef>
                <a:spcPts val="0"/>
              </a:spcBef>
              <a:spcAft>
                <a:spcPts val="0"/>
              </a:spcAft>
              <a:buFontTx/>
              <a:buAutoNum type="alphaUcPeriod"/>
              <a:defRPr/>
            </a:pPr>
            <a:r>
              <a:rPr lang="en-US" sz="2800" dirty="0">
                <a:latin typeface="+mn-lt"/>
              </a:rPr>
              <a:t>All citizens 18 years and older can vote.</a:t>
            </a:r>
          </a:p>
        </p:txBody>
      </p:sp>
    </p:spTree>
    <p:extLst>
      <p:ext uri="{BB962C8B-B14F-4D97-AF65-F5344CB8AC3E}">
        <p14:creationId xmlns:p14="http://schemas.microsoft.com/office/powerpoint/2010/main" val="3427197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7">
                                            <p:txEl>
                                              <p:pRg st="3" end="3"/>
                                            </p:txEl>
                                          </p:spTgt>
                                        </p:tgtEl>
                                      </p:cBhvr>
                                    </p:animEffect>
                                    <p:set>
                                      <p:cBhvr>
                                        <p:cTn id="7" dur="1" fill="hold">
                                          <p:stCondLst>
                                            <p:cond delay="1999"/>
                                          </p:stCondLst>
                                        </p:cTn>
                                        <p:tgtEl>
                                          <p:spTgt spid="7">
                                            <p:txEl>
                                              <p:pRg st="3" end="3"/>
                                            </p:txEl>
                                          </p:spTgt>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p:cTn id="9" dur="2000"/>
                                        <p:tgtEl>
                                          <p:spTgt spid="7">
                                            <p:txEl>
                                              <p:pRg st="4" end="4"/>
                                            </p:txEl>
                                          </p:spTgt>
                                        </p:tgtEl>
                                      </p:cBhvr>
                                    </p:animEffect>
                                    <p:set>
                                      <p:cBhvr>
                                        <p:cTn id="10" dur="1" fill="hold">
                                          <p:stCondLst>
                                            <p:cond delay="1999"/>
                                          </p:stCondLst>
                                        </p:cTn>
                                        <p:tgtEl>
                                          <p:spTgt spid="7">
                                            <p:txEl>
                                              <p:pRg st="4" end="4"/>
                                            </p:txEl>
                                          </p:spTgt>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2000"/>
                                        <p:tgtEl>
                                          <p:spTgt spid="7">
                                            <p:txEl>
                                              <p:pRg st="5" end="5"/>
                                            </p:txEl>
                                          </p:spTgt>
                                        </p:tgtEl>
                                      </p:cBhvr>
                                    </p:animEffect>
                                    <p:set>
                                      <p:cBhvr>
                                        <p:cTn id="13" dur="1" fill="hold">
                                          <p:stCondLst>
                                            <p:cond delay="1999"/>
                                          </p:stCondLst>
                                        </p:cTn>
                                        <p:tgtEl>
                                          <p:spTgt spid="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Day 8- Government</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Essential Questions-</a:t>
            </a:r>
          </a:p>
          <a:p>
            <a:pPr marL="0" indent="0">
              <a:buNone/>
            </a:pPr>
            <a:endParaRPr lang="en-US" i="1" dirty="0" smtClean="0"/>
          </a:p>
          <a:p>
            <a:pPr marL="0" indent="0">
              <a:buNone/>
            </a:pPr>
            <a:r>
              <a:rPr lang="en-US" i="1" dirty="0" smtClean="0"/>
              <a:t>What </a:t>
            </a:r>
            <a:r>
              <a:rPr lang="en-US" i="1" dirty="0"/>
              <a:t>human and physical factors influence the power to control territory and resources?  How can this create conflict/war, and impact international political relations of sovereign nations?</a:t>
            </a:r>
            <a:endParaRPr lang="en-US" i="1" dirty="0" smtClean="0"/>
          </a:p>
        </p:txBody>
      </p:sp>
      <p:sp>
        <p:nvSpPr>
          <p:cNvPr id="4" name="Footer Placeholder 2"/>
          <p:cNvSpPr>
            <a:spLocks noGrp="1"/>
          </p:cNvSpPr>
          <p:nvPr>
            <p:ph type="ftr" sz="quarter" idx="11"/>
          </p:nvPr>
        </p:nvSpPr>
        <p:spPr>
          <a:xfrm>
            <a:off x="-914400" y="6471266"/>
            <a:ext cx="2895600" cy="365125"/>
          </a:xfrm>
        </p:spPr>
        <p:txBody>
          <a:bodyPr/>
          <a:lstStyle/>
          <a:p>
            <a:r>
              <a:rPr lang="en-US" dirty="0" smtClean="0"/>
              <a:t>Day 2</a:t>
            </a:r>
            <a:endParaRPr lang="en-US" dirty="0"/>
          </a:p>
        </p:txBody>
      </p:sp>
    </p:spTree>
    <p:extLst>
      <p:ext uri="{BB962C8B-B14F-4D97-AF65-F5344CB8AC3E}">
        <p14:creationId xmlns:p14="http://schemas.microsoft.com/office/powerpoint/2010/main" val="2853944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Ideas</a:t>
            </a:r>
            <a:endParaRPr lang="en-US" b="1" dirty="0"/>
          </a:p>
        </p:txBody>
      </p:sp>
      <p:sp>
        <p:nvSpPr>
          <p:cNvPr id="3" name="Content Placeholder 2"/>
          <p:cNvSpPr>
            <a:spLocks noGrp="1"/>
          </p:cNvSpPr>
          <p:nvPr>
            <p:ph idx="1"/>
          </p:nvPr>
        </p:nvSpPr>
        <p:spPr>
          <a:xfrm>
            <a:off x="457200" y="1600200"/>
            <a:ext cx="8229600" cy="4953000"/>
          </a:xfrm>
          <a:noFill/>
        </p:spPr>
        <p:txBody>
          <a:bodyPr lIns="91440">
            <a:normAutofit/>
          </a:bodyPr>
          <a:lstStyle/>
          <a:p>
            <a:pPr marL="0" indent="0">
              <a:buNone/>
            </a:pPr>
            <a:r>
              <a:rPr lang="en-US" b="1" dirty="0" smtClean="0"/>
              <a:t>Concepts-</a:t>
            </a:r>
          </a:p>
          <a:p>
            <a:pPr lvl="1"/>
            <a:r>
              <a:rPr lang="en-US" dirty="0" smtClean="0"/>
              <a:t>Conflict, Power, Geographic </a:t>
            </a:r>
            <a:r>
              <a:rPr lang="en-US" dirty="0"/>
              <a:t>patterns</a:t>
            </a:r>
          </a:p>
          <a:p>
            <a:pPr lvl="1"/>
            <a:endParaRPr lang="en-US" b="1" dirty="0" smtClean="0"/>
          </a:p>
          <a:p>
            <a:pPr marL="0" indent="0">
              <a:buNone/>
            </a:pPr>
            <a:r>
              <a:rPr lang="en-US" b="1" dirty="0" smtClean="0"/>
              <a:t>Vocabulary-</a:t>
            </a:r>
          </a:p>
          <a:p>
            <a:pPr lvl="1"/>
            <a:r>
              <a:rPr lang="en-US" sz="2800" dirty="0" smtClean="0"/>
              <a:t>Power, Conflict, Geographic factors, Physical characteristics, Human characteristics</a:t>
            </a:r>
          </a:p>
          <a:p>
            <a:pPr marL="0" indent="0">
              <a:buNone/>
            </a:pPr>
            <a:r>
              <a:rPr lang="en-US" sz="3200" b="1" dirty="0" smtClean="0"/>
              <a:t>Verbs-</a:t>
            </a:r>
          </a:p>
          <a:p>
            <a:pPr lvl="1"/>
            <a:r>
              <a:rPr lang="en-US" sz="2800" dirty="0" smtClean="0"/>
              <a:t>Analyze</a:t>
            </a:r>
          </a:p>
        </p:txBody>
      </p:sp>
      <p:sp>
        <p:nvSpPr>
          <p:cNvPr id="4" name="Footer Placeholder 2"/>
          <p:cNvSpPr>
            <a:spLocks noGrp="1"/>
          </p:cNvSpPr>
          <p:nvPr>
            <p:ph type="ftr" sz="quarter" idx="11"/>
          </p:nvPr>
        </p:nvSpPr>
        <p:spPr>
          <a:xfrm>
            <a:off x="-914400" y="6471266"/>
            <a:ext cx="2895600" cy="365125"/>
          </a:xfrm>
        </p:spPr>
        <p:txBody>
          <a:bodyPr/>
          <a:lstStyle/>
          <a:p>
            <a:r>
              <a:rPr lang="en-US" dirty="0" smtClean="0"/>
              <a:t>Day 2</a:t>
            </a:r>
            <a:endParaRPr lang="en-US" dirty="0"/>
          </a:p>
        </p:txBody>
      </p:sp>
    </p:spTree>
    <p:extLst>
      <p:ext uri="{BB962C8B-B14F-4D97-AF65-F5344CB8AC3E}">
        <p14:creationId xmlns:p14="http://schemas.microsoft.com/office/powerpoint/2010/main" val="840772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1143000"/>
          </a:xfrm>
        </p:spPr>
        <p:txBody>
          <a:bodyPr/>
          <a:lstStyle/>
          <a:p>
            <a:r>
              <a:rPr lang="en-US" b="1" dirty="0" smtClean="0"/>
              <a:t>Government</a:t>
            </a:r>
            <a:endParaRPr lang="en-US" b="1" dirty="0"/>
          </a:p>
        </p:txBody>
      </p:sp>
      <p:pic>
        <p:nvPicPr>
          <p:cNvPr id="8194" name="Picture 2"/>
          <p:cNvPicPr>
            <a:picLocks noChangeAspect="1" noChangeArrowheads="1"/>
          </p:cNvPicPr>
          <p:nvPr/>
        </p:nvPicPr>
        <p:blipFill>
          <a:blip r:embed="rId3" cstate="print"/>
          <a:srcRect/>
          <a:stretch>
            <a:fillRect/>
          </a:stretch>
        </p:blipFill>
        <p:spPr bwMode="auto">
          <a:xfrm>
            <a:off x="6400800" y="1371600"/>
            <a:ext cx="2476500" cy="5086350"/>
          </a:xfrm>
          <a:prstGeom prst="rect">
            <a:avLst/>
          </a:prstGeom>
          <a:noFill/>
          <a:ln w="9525">
            <a:noFill/>
            <a:miter lim="800000"/>
            <a:headEnd/>
            <a:tailEnd/>
          </a:ln>
        </p:spPr>
      </p:pic>
      <p:pic>
        <p:nvPicPr>
          <p:cNvPr id="8195" name="Picture 3"/>
          <p:cNvPicPr>
            <a:picLocks noGrp="1" noChangeAspect="1" noChangeArrowheads="1"/>
          </p:cNvPicPr>
          <p:nvPr>
            <p:ph idx="1"/>
          </p:nvPr>
        </p:nvPicPr>
        <p:blipFill>
          <a:blip r:embed="rId4" cstate="print"/>
          <a:srcRect/>
          <a:stretch>
            <a:fillRect/>
          </a:stretch>
        </p:blipFill>
        <p:spPr bwMode="auto">
          <a:xfrm>
            <a:off x="1143000" y="3124200"/>
            <a:ext cx="4200525" cy="2514600"/>
          </a:xfrm>
          <a:prstGeom prst="rect">
            <a:avLst/>
          </a:prstGeom>
          <a:noFill/>
          <a:ln w="9525">
            <a:noFill/>
            <a:miter lim="800000"/>
            <a:headEnd/>
            <a:tailEnd/>
          </a:ln>
        </p:spPr>
      </p:pic>
      <p:sp>
        <p:nvSpPr>
          <p:cNvPr id="6" name="TextBox 5"/>
          <p:cNvSpPr txBox="1"/>
          <p:nvPr/>
        </p:nvSpPr>
        <p:spPr>
          <a:xfrm>
            <a:off x="457200" y="1600200"/>
            <a:ext cx="5684185" cy="646331"/>
          </a:xfrm>
          <a:prstGeom prst="rect">
            <a:avLst/>
          </a:prstGeom>
          <a:noFill/>
        </p:spPr>
        <p:txBody>
          <a:bodyPr wrap="none" rtlCol="0">
            <a:spAutoFit/>
          </a:bodyPr>
          <a:lstStyle/>
          <a:p>
            <a:r>
              <a:rPr lang="en-US" dirty="0" smtClean="0"/>
              <a:t>Cut out and match the pictures below and glue them onto </a:t>
            </a:r>
          </a:p>
          <a:p>
            <a:r>
              <a:rPr lang="en-US" dirty="0"/>
              <a:t>t</a:t>
            </a:r>
            <a:r>
              <a:rPr lang="en-US" dirty="0" smtClean="0"/>
              <a:t>he corresponding Forms of </a:t>
            </a:r>
            <a:r>
              <a:rPr lang="en-US" dirty="0"/>
              <a:t>G</a:t>
            </a:r>
            <a:r>
              <a:rPr lang="en-US" dirty="0" smtClean="0"/>
              <a:t>overnment chart.</a:t>
            </a:r>
            <a:endParaRPr lang="en-US" dirty="0"/>
          </a:p>
        </p:txBody>
      </p:sp>
    </p:spTree>
    <p:extLst>
      <p:ext uri="{BB962C8B-B14F-4D97-AF65-F5344CB8AC3E}">
        <p14:creationId xmlns:p14="http://schemas.microsoft.com/office/powerpoint/2010/main" val="793759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681" y="0"/>
            <a:ext cx="8229600" cy="1143000"/>
          </a:xfrm>
        </p:spPr>
        <p:txBody>
          <a:bodyPr/>
          <a:lstStyle/>
          <a:p>
            <a:r>
              <a:rPr lang="en-US" b="1" dirty="0" smtClean="0"/>
              <a:t>Organizations/Agreements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18157"/>
              </p:ext>
            </p:extLst>
          </p:nvPr>
        </p:nvGraphicFramePr>
        <p:xfrm>
          <a:off x="500681" y="990600"/>
          <a:ext cx="8229600" cy="5765800"/>
        </p:xfrm>
        <a:graphic>
          <a:graphicData uri="http://schemas.openxmlformats.org/drawingml/2006/table">
            <a:tbl>
              <a:tblPr firstRow="1" bandRow="1">
                <a:tableStyleId>{5C22544A-7EE6-4342-B048-85BDC9FD1C3A}</a:tableStyleId>
              </a:tblPr>
              <a:tblGrid>
                <a:gridCol w="1785319"/>
                <a:gridCol w="1371600"/>
                <a:gridCol w="5072681"/>
              </a:tblGrid>
              <a:tr h="370840">
                <a:tc>
                  <a:txBody>
                    <a:bodyPr/>
                    <a:lstStyle/>
                    <a:p>
                      <a:r>
                        <a:rPr lang="en-US" dirty="0" smtClean="0"/>
                        <a:t>Title</a:t>
                      </a:r>
                      <a:endParaRPr lang="en-US" dirty="0"/>
                    </a:p>
                  </a:txBody>
                  <a:tcPr/>
                </a:tc>
                <a:tc>
                  <a:txBody>
                    <a:bodyPr/>
                    <a:lstStyle/>
                    <a:p>
                      <a:pPr algn="ctr"/>
                      <a:r>
                        <a:rPr lang="en-US" dirty="0" smtClean="0"/>
                        <a:t>Type</a:t>
                      </a:r>
                      <a:endParaRPr lang="en-US" dirty="0"/>
                    </a:p>
                  </a:txBody>
                  <a:tcPr/>
                </a:tc>
                <a:tc>
                  <a:txBody>
                    <a:bodyPr/>
                    <a:lstStyle/>
                    <a:p>
                      <a:r>
                        <a:rPr lang="en-US" dirty="0" smtClean="0"/>
                        <a:t>Description</a:t>
                      </a:r>
                      <a:endParaRPr lang="en-US" dirty="0"/>
                    </a:p>
                  </a:txBody>
                  <a:tcPr/>
                </a:tc>
              </a:tr>
              <a:tr h="370840">
                <a:tc>
                  <a:txBody>
                    <a:bodyPr/>
                    <a:lstStyle/>
                    <a:p>
                      <a:r>
                        <a:rPr lang="en-US" sz="1600" b="0" dirty="0" smtClean="0"/>
                        <a:t>United Nations (UN)</a:t>
                      </a:r>
                      <a:endParaRPr lang="en-US" sz="1600" b="0" dirty="0"/>
                    </a:p>
                  </a:txBody>
                  <a:tcPr/>
                </a:tc>
                <a:tc>
                  <a:txBody>
                    <a:bodyPr/>
                    <a:lstStyle/>
                    <a:p>
                      <a:pPr algn="ctr"/>
                      <a:r>
                        <a:rPr lang="en-US" dirty="0" smtClean="0"/>
                        <a:t>Political</a:t>
                      </a:r>
                      <a:endParaRPr lang="en-US" dirty="0"/>
                    </a:p>
                  </a:txBody>
                  <a:tcPr/>
                </a:tc>
                <a:tc>
                  <a:txBody>
                    <a:bodyPr/>
                    <a:lstStyle/>
                    <a:p>
                      <a:r>
                        <a:rPr lang="en-US" sz="1600" b="0" i="1" kern="1200" dirty="0" smtClean="0">
                          <a:solidFill>
                            <a:schemeClr val="dk1"/>
                          </a:solidFill>
                          <a:effectLst/>
                          <a:latin typeface="+mn-lt"/>
                          <a:ea typeface="+mn-ea"/>
                          <a:cs typeface="+mn-cs"/>
                        </a:rPr>
                        <a:t>committed to maintaining international peace and security, developing friendly relations among nations and promoting social progress, better living standards and human rights</a:t>
                      </a:r>
                      <a:endParaRPr lang="en-US" sz="1600" i="1" dirty="0"/>
                    </a:p>
                  </a:txBody>
                  <a:tcPr/>
                </a:tc>
              </a:tr>
              <a:tr h="370840">
                <a:tc>
                  <a:txBody>
                    <a:bodyPr/>
                    <a:lstStyle/>
                    <a:p>
                      <a:r>
                        <a:rPr lang="en-US" sz="1600" b="0" dirty="0" smtClean="0"/>
                        <a:t>European Union (EU)</a:t>
                      </a:r>
                    </a:p>
                  </a:txBody>
                  <a:tcPr/>
                </a:tc>
                <a:tc>
                  <a:txBody>
                    <a:bodyPr/>
                    <a:lstStyle/>
                    <a:p>
                      <a:pPr algn="ctr"/>
                      <a:r>
                        <a:rPr lang="en-US" dirty="0" smtClean="0"/>
                        <a:t>Economic/</a:t>
                      </a:r>
                    </a:p>
                    <a:p>
                      <a:pPr algn="ctr"/>
                      <a:r>
                        <a:rPr lang="en-US" dirty="0" smtClean="0"/>
                        <a:t>Political</a:t>
                      </a:r>
                      <a:endParaRPr lang="en-US" dirty="0"/>
                    </a:p>
                  </a:txBody>
                  <a:tcPr/>
                </a:tc>
                <a:tc>
                  <a:txBody>
                    <a:bodyPr/>
                    <a:lstStyle/>
                    <a:p>
                      <a:r>
                        <a:rPr lang="en-US" sz="1600" b="0" i="1" kern="1200" dirty="0" smtClean="0">
                          <a:solidFill>
                            <a:schemeClr val="dk1"/>
                          </a:solidFill>
                          <a:effectLst/>
                          <a:latin typeface="+mn-lt"/>
                          <a:ea typeface="+mn-ea"/>
                          <a:cs typeface="+mn-cs"/>
                        </a:rPr>
                        <a:t>unification of </a:t>
                      </a:r>
                      <a:r>
                        <a:rPr lang="en-US" sz="1600" b="0" i="1" u="none" kern="1200" dirty="0" smtClean="0">
                          <a:solidFill>
                            <a:schemeClr val="tx1"/>
                          </a:solidFill>
                          <a:effectLst/>
                          <a:latin typeface="+mn-lt"/>
                          <a:ea typeface="+mn-ea"/>
                          <a:cs typeface="+mn-cs"/>
                        </a:rPr>
                        <a:t>27 member states </a:t>
                      </a:r>
                      <a:r>
                        <a:rPr lang="en-US" sz="1600" b="0" i="1" kern="1200" dirty="0" smtClean="0">
                          <a:solidFill>
                            <a:schemeClr val="dk1"/>
                          </a:solidFill>
                          <a:effectLst/>
                          <a:latin typeface="+mn-lt"/>
                          <a:ea typeface="+mn-ea"/>
                          <a:cs typeface="+mn-cs"/>
                        </a:rPr>
                        <a:t>united to create a political and economic community throughout Europe</a:t>
                      </a:r>
                      <a:endParaRPr lang="en-US" sz="1600" i="1" dirty="0"/>
                    </a:p>
                  </a:txBody>
                  <a:tcPr/>
                </a:tc>
              </a:tr>
              <a:tr h="370840">
                <a:tc>
                  <a:txBody>
                    <a:bodyPr/>
                    <a:lstStyle/>
                    <a:p>
                      <a:r>
                        <a:rPr lang="en-US" sz="1400" b="0" i="0" kern="1200" dirty="0" smtClean="0">
                          <a:solidFill>
                            <a:schemeClr val="dk1"/>
                          </a:solidFill>
                          <a:effectLst/>
                          <a:latin typeface="+mn-lt"/>
                          <a:ea typeface="+mn-ea"/>
                          <a:cs typeface="+mn-cs"/>
                        </a:rPr>
                        <a:t>Organization of the Petroleum Exporting Countries (OPEC)</a:t>
                      </a:r>
                      <a:endParaRPr lang="en-US" sz="1400" b="0" dirty="0"/>
                    </a:p>
                  </a:txBody>
                  <a:tcPr/>
                </a:tc>
                <a:tc>
                  <a:txBody>
                    <a:bodyPr/>
                    <a:lstStyle/>
                    <a:p>
                      <a:pPr algn="ctr"/>
                      <a:r>
                        <a:rPr lang="en-US" dirty="0" smtClean="0"/>
                        <a:t>Economic</a:t>
                      </a:r>
                      <a:endParaRPr lang="en-US" dirty="0"/>
                    </a:p>
                  </a:txBody>
                  <a:tcPr/>
                </a:tc>
                <a:tc>
                  <a:txBody>
                    <a:bodyPr/>
                    <a:lstStyle/>
                    <a:p>
                      <a:r>
                        <a:rPr lang="en-US" sz="1600" i="1" dirty="0" smtClean="0"/>
                        <a:t>14 countries that contain</a:t>
                      </a:r>
                      <a:r>
                        <a:rPr lang="en-US" sz="1600" i="1" baseline="0" dirty="0" smtClean="0"/>
                        <a:t> the most petroleum (oil) and set the price around the world</a:t>
                      </a:r>
                      <a:endParaRPr lang="en-US" sz="1600" i="1" dirty="0"/>
                    </a:p>
                  </a:txBody>
                  <a:tcPr/>
                </a:tc>
              </a:tr>
              <a:tr h="370840">
                <a:tc>
                  <a:txBody>
                    <a:bodyPr/>
                    <a:lstStyle/>
                    <a:p>
                      <a:r>
                        <a:rPr lang="en-US" sz="1600" dirty="0" smtClean="0"/>
                        <a:t>North American Free Trade Agreement (NAFTA)</a:t>
                      </a:r>
                      <a:endParaRPr lang="en-US" sz="1600" dirty="0"/>
                    </a:p>
                  </a:txBody>
                  <a:tcPr/>
                </a:tc>
                <a:tc>
                  <a:txBody>
                    <a:bodyPr/>
                    <a:lstStyle/>
                    <a:p>
                      <a:pPr algn="ctr"/>
                      <a:r>
                        <a:rPr lang="en-US" dirty="0" smtClean="0"/>
                        <a:t>Economic</a:t>
                      </a:r>
                      <a:endParaRPr lang="en-US" dirty="0"/>
                    </a:p>
                  </a:txBody>
                  <a:tcPr/>
                </a:tc>
                <a:tc>
                  <a:txBody>
                    <a:bodyPr/>
                    <a:lstStyle/>
                    <a:p>
                      <a:r>
                        <a:rPr lang="en-US" sz="1600" i="1" dirty="0" smtClean="0"/>
                        <a:t>Agreement between US, Canada, and Mexico to allow free trade between countries- led to development of maquiladoras</a:t>
                      </a:r>
                      <a:endParaRPr lang="en-US" sz="1600" i="1" dirty="0"/>
                    </a:p>
                  </a:txBody>
                  <a:tcPr/>
                </a:tc>
              </a:tr>
              <a:tr h="370840">
                <a:tc>
                  <a:txBody>
                    <a:bodyPr/>
                    <a:lstStyle/>
                    <a:p>
                      <a:r>
                        <a:rPr lang="en-US" sz="1600" b="0" i="0" kern="1200" dirty="0" smtClean="0">
                          <a:solidFill>
                            <a:schemeClr val="dk1"/>
                          </a:solidFill>
                          <a:effectLst/>
                          <a:latin typeface="+mn-lt"/>
                          <a:ea typeface="+mn-ea"/>
                          <a:cs typeface="+mn-cs"/>
                        </a:rPr>
                        <a:t>Association of Southeast Asian Nations (ASEAN)</a:t>
                      </a:r>
                      <a:endParaRPr lang="en-US" sz="1600" dirty="0"/>
                    </a:p>
                  </a:txBody>
                  <a:tcPr/>
                </a:tc>
                <a:tc>
                  <a:txBody>
                    <a:bodyPr/>
                    <a:lstStyle/>
                    <a:p>
                      <a:pPr algn="ctr"/>
                      <a:r>
                        <a:rPr lang="en-US" dirty="0" smtClean="0"/>
                        <a:t>Political/</a:t>
                      </a:r>
                    </a:p>
                    <a:p>
                      <a:pPr algn="ctr"/>
                      <a:r>
                        <a:rPr lang="en-US" dirty="0" smtClean="0"/>
                        <a:t>Economic</a:t>
                      </a:r>
                      <a:endParaRPr lang="en-US" dirty="0"/>
                    </a:p>
                  </a:txBody>
                  <a:tcPr/>
                </a:tc>
                <a:tc>
                  <a:txBody>
                    <a:bodyPr/>
                    <a:lstStyle/>
                    <a:p>
                      <a:r>
                        <a:rPr lang="en-US" sz="1600" i="1" dirty="0" smtClean="0"/>
                        <a:t>10 members whose goal </a:t>
                      </a:r>
                      <a:r>
                        <a:rPr lang="en-US" sz="1600" b="0" i="1" kern="1200" dirty="0" smtClean="0">
                          <a:solidFill>
                            <a:schemeClr val="dk1"/>
                          </a:solidFill>
                          <a:effectLst/>
                          <a:latin typeface="+mn-lt"/>
                          <a:ea typeface="+mn-ea"/>
                          <a:cs typeface="+mn-cs"/>
                        </a:rPr>
                        <a:t>includes</a:t>
                      </a:r>
                      <a:r>
                        <a:rPr lang="en-US" sz="1600" b="0" i="1" kern="1200" baseline="0" dirty="0" smtClean="0">
                          <a:solidFill>
                            <a:schemeClr val="dk1"/>
                          </a:solidFill>
                          <a:effectLst/>
                          <a:latin typeface="+mn-lt"/>
                          <a:ea typeface="+mn-ea"/>
                          <a:cs typeface="+mn-cs"/>
                        </a:rPr>
                        <a:t> </a:t>
                      </a:r>
                      <a:r>
                        <a:rPr lang="en-US" sz="1600" b="0" i="1" kern="1200" dirty="0" smtClean="0">
                          <a:solidFill>
                            <a:schemeClr val="dk1"/>
                          </a:solidFill>
                          <a:effectLst/>
                          <a:latin typeface="+mn-lt"/>
                          <a:ea typeface="+mn-ea"/>
                          <a:cs typeface="+mn-cs"/>
                        </a:rPr>
                        <a:t>accelerating </a:t>
                      </a:r>
                      <a:r>
                        <a:rPr lang="en-US" sz="1600" b="0" i="1" u="none" strike="noStrike" kern="1200" dirty="0" smtClean="0">
                          <a:solidFill>
                            <a:schemeClr val="dk1"/>
                          </a:solidFill>
                          <a:effectLst/>
                          <a:latin typeface="+mn-lt"/>
                          <a:ea typeface="+mn-ea"/>
                          <a:cs typeface="+mn-cs"/>
                        </a:rPr>
                        <a:t>economic growth</a:t>
                      </a:r>
                      <a:r>
                        <a:rPr lang="en-US" sz="1600" b="0" i="1" kern="1200" dirty="0" smtClean="0">
                          <a:solidFill>
                            <a:schemeClr val="dk1"/>
                          </a:solidFill>
                          <a:effectLst/>
                          <a:latin typeface="+mn-lt"/>
                          <a:ea typeface="+mn-ea"/>
                          <a:cs typeface="+mn-cs"/>
                        </a:rPr>
                        <a:t>, </a:t>
                      </a:r>
                      <a:r>
                        <a:rPr lang="en-US" sz="1600" b="0" i="1" u="none" strike="noStrike" kern="1200" dirty="0" smtClean="0">
                          <a:solidFill>
                            <a:schemeClr val="dk1"/>
                          </a:solidFill>
                          <a:effectLst/>
                          <a:latin typeface="+mn-lt"/>
                          <a:ea typeface="+mn-ea"/>
                          <a:cs typeface="+mn-cs"/>
                        </a:rPr>
                        <a:t>social progress</a:t>
                      </a:r>
                      <a:r>
                        <a:rPr lang="en-US" sz="1600" b="0" i="1" kern="1200" dirty="0" smtClean="0">
                          <a:solidFill>
                            <a:schemeClr val="dk1"/>
                          </a:solidFill>
                          <a:effectLst/>
                          <a:latin typeface="+mn-lt"/>
                          <a:ea typeface="+mn-ea"/>
                          <a:cs typeface="+mn-cs"/>
                        </a:rPr>
                        <a:t>, cultural development among its members</a:t>
                      </a:r>
                      <a:endParaRPr lang="en-US" sz="1600" i="1" dirty="0"/>
                    </a:p>
                  </a:txBody>
                  <a:tcPr/>
                </a:tc>
              </a:tr>
              <a:tr h="370840">
                <a:tc>
                  <a:txBody>
                    <a:bodyPr/>
                    <a:lstStyle/>
                    <a:p>
                      <a:r>
                        <a:rPr lang="en-US" sz="1600" dirty="0" smtClean="0"/>
                        <a:t>North</a:t>
                      </a:r>
                      <a:r>
                        <a:rPr lang="en-US" sz="1600" baseline="0" dirty="0" smtClean="0"/>
                        <a:t> Atlantic Treaty Organization (NATO)</a:t>
                      </a:r>
                      <a:endParaRPr lang="en-US" sz="1600" dirty="0"/>
                    </a:p>
                  </a:txBody>
                  <a:tcPr/>
                </a:tc>
                <a:tc>
                  <a:txBody>
                    <a:bodyPr/>
                    <a:lstStyle/>
                    <a:p>
                      <a:pPr algn="ctr"/>
                      <a:r>
                        <a:rPr lang="en-US" dirty="0" smtClean="0"/>
                        <a:t>Political</a:t>
                      </a:r>
                      <a:endParaRPr lang="en-US" dirty="0"/>
                    </a:p>
                  </a:txBody>
                  <a:tcPr/>
                </a:tc>
                <a:tc>
                  <a:txBody>
                    <a:bodyPr/>
                    <a:lstStyle/>
                    <a:p>
                      <a:r>
                        <a:rPr lang="en-US" sz="1600" b="0" i="1" kern="1200" dirty="0" smtClean="0">
                          <a:solidFill>
                            <a:schemeClr val="dk1"/>
                          </a:solidFill>
                          <a:effectLst/>
                          <a:latin typeface="+mn-lt"/>
                          <a:ea typeface="+mn-ea"/>
                          <a:cs typeface="+mn-cs"/>
                        </a:rPr>
                        <a:t>Began</a:t>
                      </a:r>
                      <a:r>
                        <a:rPr lang="en-US" sz="1600" b="0" i="1" kern="1200" baseline="0" dirty="0" smtClean="0">
                          <a:solidFill>
                            <a:schemeClr val="dk1"/>
                          </a:solidFill>
                          <a:effectLst/>
                          <a:latin typeface="+mn-lt"/>
                          <a:ea typeface="+mn-ea"/>
                          <a:cs typeface="+mn-cs"/>
                        </a:rPr>
                        <a:t> in</a:t>
                      </a:r>
                      <a:r>
                        <a:rPr lang="en-US" sz="1600" b="0" i="1" kern="1200" dirty="0" smtClean="0">
                          <a:solidFill>
                            <a:schemeClr val="dk1"/>
                          </a:solidFill>
                          <a:effectLst/>
                          <a:latin typeface="+mn-lt"/>
                          <a:ea typeface="+mn-ea"/>
                          <a:cs typeface="+mn-cs"/>
                        </a:rPr>
                        <a:t> 1949, it was meant to stop communism from spreading into war-torn western Europe after WWII; Recently</a:t>
                      </a:r>
                      <a:r>
                        <a:rPr lang="en-US" sz="1600" b="0" i="1" kern="1200" baseline="0" dirty="0" smtClean="0">
                          <a:solidFill>
                            <a:schemeClr val="dk1"/>
                          </a:solidFill>
                          <a:effectLst/>
                          <a:latin typeface="+mn-lt"/>
                          <a:ea typeface="+mn-ea"/>
                          <a:cs typeface="+mn-cs"/>
                        </a:rPr>
                        <a:t> invaded Afghanistan because US was attacked</a:t>
                      </a:r>
                      <a:endParaRPr lang="en-US" sz="1600" i="1" dirty="0"/>
                    </a:p>
                  </a:txBody>
                  <a:tcPr/>
                </a:tc>
              </a:tr>
            </a:tbl>
          </a:graphicData>
        </a:graphic>
      </p:graphicFrame>
    </p:spTree>
    <p:extLst>
      <p:ext uri="{BB962C8B-B14F-4D97-AF65-F5344CB8AC3E}">
        <p14:creationId xmlns:p14="http://schemas.microsoft.com/office/powerpoint/2010/main" val="3876277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Ideas</a:t>
            </a:r>
            <a:endParaRPr lang="en-US" b="1" dirty="0"/>
          </a:p>
        </p:txBody>
      </p:sp>
      <p:sp>
        <p:nvSpPr>
          <p:cNvPr id="3" name="Content Placeholder 2"/>
          <p:cNvSpPr>
            <a:spLocks noGrp="1"/>
          </p:cNvSpPr>
          <p:nvPr>
            <p:ph idx="1"/>
          </p:nvPr>
        </p:nvSpPr>
        <p:spPr>
          <a:xfrm>
            <a:off x="457200" y="1600200"/>
            <a:ext cx="8229600" cy="4953000"/>
          </a:xfrm>
          <a:noFill/>
        </p:spPr>
        <p:txBody>
          <a:bodyPr lIns="91440">
            <a:normAutofit/>
          </a:bodyPr>
          <a:lstStyle/>
          <a:p>
            <a:pPr marL="0" indent="0">
              <a:buNone/>
            </a:pPr>
            <a:r>
              <a:rPr lang="en-US" b="1" dirty="0" smtClean="0"/>
              <a:t>Concepts-</a:t>
            </a:r>
          </a:p>
          <a:p>
            <a:pPr lvl="1"/>
            <a:r>
              <a:rPr lang="en-US" dirty="0" smtClean="0"/>
              <a:t>Identity, Belonging, Tradition, Patterns </a:t>
            </a:r>
          </a:p>
          <a:p>
            <a:pPr marL="0" indent="0">
              <a:buNone/>
            </a:pPr>
            <a:r>
              <a:rPr lang="en-US" b="1" dirty="0" smtClean="0"/>
              <a:t>Vocabulary-</a:t>
            </a:r>
          </a:p>
          <a:p>
            <a:pPr lvl="1"/>
            <a:r>
              <a:rPr lang="en-US" dirty="0" smtClean="0"/>
              <a:t>Customs, Beliefs, Traditions, Diffusion, Cultural Convergence, Cultural Divergence, Diversity</a:t>
            </a:r>
            <a:endParaRPr lang="en-US" sz="2800" dirty="0" smtClean="0"/>
          </a:p>
          <a:p>
            <a:pPr marL="0" indent="0">
              <a:buNone/>
            </a:pPr>
            <a:r>
              <a:rPr lang="en-US" sz="3200" b="1" dirty="0" smtClean="0"/>
              <a:t>Verbs-</a:t>
            </a:r>
          </a:p>
          <a:p>
            <a:pPr lvl="1">
              <a:buFont typeface="Arial" pitchFamily="34" charset="0"/>
              <a:buChar char="•"/>
            </a:pPr>
            <a:r>
              <a:rPr lang="en-US" dirty="0" smtClean="0"/>
              <a:t>Describe, Explain, Compare, Analyze, Identify, Evaluate, Assess</a:t>
            </a:r>
          </a:p>
        </p:txBody>
      </p:sp>
      <p:sp>
        <p:nvSpPr>
          <p:cNvPr id="4" name="Footer Placeholder 2"/>
          <p:cNvSpPr>
            <a:spLocks noGrp="1"/>
          </p:cNvSpPr>
          <p:nvPr>
            <p:ph type="ftr" sz="quarter" idx="11"/>
          </p:nvPr>
        </p:nvSpPr>
        <p:spPr>
          <a:xfrm>
            <a:off x="-914400" y="6471266"/>
            <a:ext cx="2895600" cy="365125"/>
          </a:xfrm>
        </p:spPr>
        <p:txBody>
          <a:bodyPr/>
          <a:lstStyle/>
          <a:p>
            <a:r>
              <a:rPr lang="en-US" dirty="0" smtClean="0"/>
              <a:t>Day 2</a:t>
            </a:r>
            <a:endParaRPr lang="en-US" dirty="0"/>
          </a:p>
        </p:txBody>
      </p:sp>
    </p:spTree>
    <p:extLst>
      <p:ext uri="{BB962C8B-B14F-4D97-AF65-F5344CB8AC3E}">
        <p14:creationId xmlns:p14="http://schemas.microsoft.com/office/powerpoint/2010/main" val="24031854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t>Your map should be starting to look like this….</a:t>
            </a:r>
            <a:endParaRPr lang="en-US" sz="2400" b="1" dirty="0"/>
          </a:p>
        </p:txBody>
      </p:sp>
      <p:pic>
        <p:nvPicPr>
          <p:cNvPr id="4" name="Content Placeholder 3"/>
          <p:cNvPicPr>
            <a:picLocks noGrp="1"/>
          </p:cNvPicPr>
          <p:nvPr>
            <p:ph idx="1"/>
          </p:nvPr>
        </p:nvPicPr>
        <p:blipFill>
          <a:blip r:embed="rId3" cstate="print"/>
          <a:stretch>
            <a:fillRect/>
          </a:stretch>
        </p:blipFill>
        <p:spPr>
          <a:xfrm>
            <a:off x="0" y="990600"/>
            <a:ext cx="9144000" cy="5638800"/>
          </a:xfrm>
          <a:prstGeom prst="rect">
            <a:avLst/>
          </a:prstGeom>
        </p:spPr>
      </p:pic>
    </p:spTree>
    <p:extLst>
      <p:ext uri="{BB962C8B-B14F-4D97-AF65-F5344CB8AC3E}">
        <p14:creationId xmlns:p14="http://schemas.microsoft.com/office/powerpoint/2010/main" val="23697504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b="1" dirty="0" smtClean="0"/>
              <a:t>Jeopardy</a:t>
            </a:r>
          </a:p>
          <a:p>
            <a:pPr marL="0" indent="0" algn="ctr">
              <a:buNone/>
            </a:pPr>
            <a:r>
              <a:rPr lang="en-US" sz="6000" b="1" dirty="0" smtClean="0"/>
              <a:t>Government/</a:t>
            </a:r>
          </a:p>
          <a:p>
            <a:pPr marL="0" indent="0" algn="ctr">
              <a:buNone/>
            </a:pPr>
            <a:r>
              <a:rPr lang="en-US" sz="6000" b="1" dirty="0" smtClean="0"/>
              <a:t>Economics</a:t>
            </a:r>
            <a:endParaRPr lang="en-US" sz="6000" b="1" dirty="0"/>
          </a:p>
        </p:txBody>
      </p:sp>
      <p:sp>
        <p:nvSpPr>
          <p:cNvPr id="4" name="Octagon 3"/>
          <p:cNvSpPr/>
          <p:nvPr/>
        </p:nvSpPr>
        <p:spPr>
          <a:xfrm>
            <a:off x="8001000" y="5715000"/>
            <a:ext cx="914400" cy="914400"/>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Stop</a:t>
            </a:r>
            <a:endParaRPr lang="en-US" b="1" dirty="0">
              <a:solidFill>
                <a:schemeClr val="tx1"/>
              </a:solidFill>
            </a:endParaRPr>
          </a:p>
        </p:txBody>
      </p:sp>
    </p:spTree>
    <p:extLst>
      <p:ext uri="{BB962C8B-B14F-4D97-AF65-F5344CB8AC3E}">
        <p14:creationId xmlns:p14="http://schemas.microsoft.com/office/powerpoint/2010/main" val="7452088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Day 9</a:t>
            </a:r>
            <a:endParaRPr lang="en-US" b="1" dirty="0"/>
          </a:p>
        </p:txBody>
      </p:sp>
      <p:sp>
        <p:nvSpPr>
          <p:cNvPr id="3" name="Content Placeholder 2"/>
          <p:cNvSpPr>
            <a:spLocks noGrp="1"/>
          </p:cNvSpPr>
          <p:nvPr>
            <p:ph idx="1"/>
          </p:nvPr>
        </p:nvSpPr>
        <p:spPr/>
        <p:txBody>
          <a:bodyPr/>
          <a:lstStyle/>
          <a:p>
            <a:pPr marL="0" indent="0">
              <a:buNone/>
            </a:pPr>
            <a:r>
              <a:rPr lang="en-US" dirty="0" smtClean="0"/>
              <a:t>Choose one of the following and complete</a:t>
            </a:r>
            <a:endParaRPr lang="en-US" dirty="0"/>
          </a:p>
        </p:txBody>
      </p:sp>
    </p:spTree>
    <p:extLst>
      <p:ext uri="{BB962C8B-B14F-4D97-AF65-F5344CB8AC3E}">
        <p14:creationId xmlns:p14="http://schemas.microsoft.com/office/powerpoint/2010/main" val="3180521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Profiles</a:t>
            </a:r>
            <a:endParaRPr lang="en-US" dirty="0"/>
          </a:p>
        </p:txBody>
      </p:sp>
      <p:sp>
        <p:nvSpPr>
          <p:cNvPr id="3" name="Content Placeholder 2"/>
          <p:cNvSpPr>
            <a:spLocks noGrp="1"/>
          </p:cNvSpPr>
          <p:nvPr>
            <p:ph idx="1"/>
          </p:nvPr>
        </p:nvSpPr>
        <p:spPr/>
        <p:txBody>
          <a:bodyPr>
            <a:normAutofit/>
          </a:bodyPr>
          <a:lstStyle/>
          <a:p>
            <a:pPr lvl="0"/>
            <a:r>
              <a:rPr lang="en-US" dirty="0" smtClean="0"/>
              <a:t>The </a:t>
            </a:r>
            <a:r>
              <a:rPr lang="en-US" dirty="0"/>
              <a:t>task:  Create a poster that symbolizes the characteristics of your assigned level of development.  Be sure to include a world map that indicates the regions of the world that fit your assigned level of development.</a:t>
            </a:r>
          </a:p>
          <a:p>
            <a:pPr lvl="0"/>
            <a:r>
              <a:rPr lang="en-US" dirty="0"/>
              <a:t>Have students share out with the class.</a:t>
            </a:r>
          </a:p>
          <a:p>
            <a:pPr lvl="0"/>
            <a:r>
              <a:rPr lang="en-US" dirty="0"/>
              <a:t>Exit slip:  What are the similarities and differences between levels of development?</a:t>
            </a:r>
          </a:p>
          <a:p>
            <a:endParaRPr lang="en-US" dirty="0"/>
          </a:p>
        </p:txBody>
      </p:sp>
    </p:spTree>
    <p:extLst>
      <p:ext uri="{BB962C8B-B14F-4D97-AF65-F5344CB8AC3E}">
        <p14:creationId xmlns:p14="http://schemas.microsoft.com/office/powerpoint/2010/main" val="14103485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Profiles</a:t>
            </a:r>
            <a:endParaRPr lang="en-US" dirty="0"/>
          </a:p>
        </p:txBody>
      </p:sp>
      <p:sp>
        <p:nvSpPr>
          <p:cNvPr id="3" name="Content Placeholder 2"/>
          <p:cNvSpPr>
            <a:spLocks noGrp="1"/>
          </p:cNvSpPr>
          <p:nvPr>
            <p:ph idx="1"/>
          </p:nvPr>
        </p:nvSpPr>
        <p:spPr/>
        <p:txBody>
          <a:bodyPr/>
          <a:lstStyle/>
          <a:p>
            <a:pPr lvl="0"/>
            <a:r>
              <a:rPr lang="en-US" dirty="0" smtClean="0"/>
              <a:t>The </a:t>
            </a:r>
            <a:r>
              <a:rPr lang="en-US" dirty="0"/>
              <a:t>task:  Create large map of the region you were assigned.  Add symbols, pictures, and words to the map so that it reflects the many facets of the region</a:t>
            </a:r>
            <a:r>
              <a:rPr lang="en-US" dirty="0" smtClean="0"/>
              <a:t>.</a:t>
            </a:r>
          </a:p>
          <a:p>
            <a:pPr lvl="0"/>
            <a:endParaRPr lang="en-US" dirty="0"/>
          </a:p>
          <a:p>
            <a:pPr lvl="0"/>
            <a:r>
              <a:rPr lang="en-US" dirty="0"/>
              <a:t>Have students share out with the class</a:t>
            </a:r>
          </a:p>
          <a:p>
            <a:pPr>
              <a:buNone/>
            </a:pPr>
            <a:endParaRPr lang="en-US" dirty="0"/>
          </a:p>
        </p:txBody>
      </p:sp>
    </p:spTree>
    <p:extLst>
      <p:ext uri="{BB962C8B-B14F-4D97-AF65-F5344CB8AC3E}">
        <p14:creationId xmlns:p14="http://schemas.microsoft.com/office/powerpoint/2010/main" val="2975745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a:t>
            </a:r>
            <a:endParaRPr lang="en-US" dirty="0"/>
          </a:p>
        </p:txBody>
      </p:sp>
      <p:sp>
        <p:nvSpPr>
          <p:cNvPr id="3" name="Content Placeholder 2"/>
          <p:cNvSpPr>
            <a:spLocks noGrp="1"/>
          </p:cNvSpPr>
          <p:nvPr>
            <p:ph idx="1"/>
          </p:nvPr>
        </p:nvSpPr>
        <p:spPr/>
        <p:txBody>
          <a:bodyPr/>
          <a:lstStyle/>
          <a:p>
            <a:pPr lvl="0"/>
            <a:r>
              <a:rPr lang="en-US" dirty="0" smtClean="0"/>
              <a:t>The </a:t>
            </a:r>
            <a:r>
              <a:rPr lang="en-US" dirty="0"/>
              <a:t>task:  Student will create a presentation that explains how their assigned top applies to the world.  </a:t>
            </a:r>
            <a:endParaRPr lang="en-US" dirty="0" smtClean="0"/>
          </a:p>
          <a:p>
            <a:pPr lvl="0"/>
            <a:r>
              <a:rPr lang="en-US" dirty="0" smtClean="0"/>
              <a:t>The </a:t>
            </a:r>
            <a:r>
              <a:rPr lang="en-US" dirty="0"/>
              <a:t>presentation can be in any format </a:t>
            </a:r>
            <a:r>
              <a:rPr lang="en-US" dirty="0" smtClean="0"/>
              <a:t>you </a:t>
            </a:r>
            <a:r>
              <a:rPr lang="en-US" dirty="0"/>
              <a:t>choose. (i.e. </a:t>
            </a:r>
            <a:r>
              <a:rPr lang="en-US" dirty="0" smtClean="0"/>
              <a:t>students </a:t>
            </a:r>
            <a:r>
              <a:rPr lang="en-US" dirty="0"/>
              <a:t>might create a rap describing how imperialism has impacted the different regions of the world)</a:t>
            </a:r>
          </a:p>
          <a:p>
            <a:pPr>
              <a:buNone/>
            </a:pPr>
            <a:endParaRPr lang="en-US" dirty="0"/>
          </a:p>
        </p:txBody>
      </p:sp>
    </p:spTree>
    <p:extLst>
      <p:ext uri="{BB962C8B-B14F-4D97-AF65-F5344CB8AC3E}">
        <p14:creationId xmlns:p14="http://schemas.microsoft.com/office/powerpoint/2010/main" val="1950522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noAutofit/>
          </a:bodyPr>
          <a:lstStyle/>
          <a:p>
            <a:r>
              <a:rPr lang="en-US" sz="2400" b="1" dirty="0" smtClean="0"/>
              <a:t>Culture – Draw a red heart on your map for each of the culture hearths on the map below.</a:t>
            </a:r>
            <a:endParaRPr lang="en-US" sz="2400" b="1" dirty="0"/>
          </a:p>
        </p:txBody>
      </p:sp>
      <p:pic>
        <p:nvPicPr>
          <p:cNvPr id="4" name="Content Placeholder 3" descr="Hearths"/>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9144000" cy="5410200"/>
          </a:xfrm>
          <a:prstGeom prst="rect">
            <a:avLst/>
          </a:prstGeom>
          <a:noFill/>
          <a:extLst/>
        </p:spPr>
      </p:pic>
      <p:sp>
        <p:nvSpPr>
          <p:cNvPr id="5" name="TextBox 4"/>
          <p:cNvSpPr txBox="1"/>
          <p:nvPr/>
        </p:nvSpPr>
        <p:spPr>
          <a:xfrm>
            <a:off x="1066800" y="6172200"/>
            <a:ext cx="6904134" cy="369332"/>
          </a:xfrm>
          <a:prstGeom prst="rect">
            <a:avLst/>
          </a:prstGeom>
          <a:noFill/>
        </p:spPr>
        <p:txBody>
          <a:bodyPr wrap="none" rtlCol="0">
            <a:spAutoFit/>
          </a:bodyPr>
          <a:lstStyle/>
          <a:p>
            <a:r>
              <a:rPr lang="en-US" dirty="0" smtClean="0"/>
              <a:t>Can you identify why each of these is a cultural hearth?  Think history…..</a:t>
            </a:r>
            <a:endParaRPr lang="en-US" dirty="0"/>
          </a:p>
        </p:txBody>
      </p:sp>
    </p:spTree>
    <p:extLst>
      <p:ext uri="{BB962C8B-B14F-4D97-AF65-F5344CB8AC3E}">
        <p14:creationId xmlns:p14="http://schemas.microsoft.com/office/powerpoint/2010/main" val="51214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Autofit/>
          </a:bodyPr>
          <a:lstStyle/>
          <a:p>
            <a:r>
              <a:rPr lang="en-US" sz="3600" dirty="0" smtClean="0"/>
              <a:t>Religion – where did it start and where has it spread? Complete the religion chart on the back of your map….</a:t>
            </a:r>
            <a:br>
              <a:rPr lang="en-US" sz="3600" dirty="0" smtClean="0"/>
            </a:br>
            <a:r>
              <a:rPr lang="en-US" sz="3600" b="1" dirty="0" smtClean="0">
                <a:solidFill>
                  <a:srgbClr val="FF0000"/>
                </a:solidFill>
              </a:rPr>
              <a:t>Include the founder/location</a:t>
            </a:r>
            <a:endParaRPr lang="en-US" sz="3600"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66039933"/>
              </p:ext>
            </p:extLst>
          </p:nvPr>
        </p:nvGraphicFramePr>
        <p:xfrm>
          <a:off x="533400" y="2362200"/>
          <a:ext cx="8153401" cy="4114799"/>
        </p:xfrm>
        <a:graphic>
          <a:graphicData uri="http://schemas.openxmlformats.org/drawingml/2006/table">
            <a:tbl>
              <a:tblPr firstRow="1" bandRow="1">
                <a:tableStyleId>{5C22544A-7EE6-4342-B048-85BDC9FD1C3A}</a:tableStyleId>
              </a:tblPr>
              <a:tblGrid>
                <a:gridCol w="1304544"/>
                <a:gridCol w="978408"/>
                <a:gridCol w="876491"/>
                <a:gridCol w="4993958"/>
              </a:tblGrid>
              <a:tr h="526788">
                <a:tc>
                  <a:txBody>
                    <a:bodyPr/>
                    <a:lstStyle/>
                    <a:p>
                      <a:r>
                        <a:rPr lang="en-US" sz="1200" dirty="0" smtClean="0">
                          <a:solidFill>
                            <a:schemeClr val="tx1"/>
                          </a:solidFill>
                        </a:rPr>
                        <a:t>Religion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solidFill>
                            <a:schemeClr val="tx1"/>
                          </a:solidFill>
                        </a:rPr>
                        <a:t>Symbol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solidFill>
                            <a:schemeClr val="tx1"/>
                          </a:solidFill>
                        </a:rPr>
                        <a:t>Origin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smtClean="0">
                          <a:solidFill>
                            <a:schemeClr val="tx1"/>
                          </a:solidFill>
                        </a:rPr>
                        <a:t>Characteristics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6788">
                <a:tc>
                  <a:txBody>
                    <a:bodyPr/>
                    <a:lstStyle/>
                    <a:p>
                      <a:pPr algn="ctr"/>
                      <a:r>
                        <a:rPr lang="en-US" sz="1200" dirty="0" smtClean="0"/>
                        <a:t>Judaism</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6788">
                <a:tc>
                  <a:txBody>
                    <a:bodyPr/>
                    <a:lstStyle/>
                    <a:p>
                      <a:pPr algn="ctr"/>
                      <a:r>
                        <a:rPr lang="en-US" sz="1200" dirty="0" smtClean="0"/>
                        <a:t>Christianity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7283">
                <a:tc>
                  <a:txBody>
                    <a:bodyPr/>
                    <a:lstStyle/>
                    <a:p>
                      <a:pPr algn="ctr"/>
                      <a:r>
                        <a:rPr lang="en-US" sz="1200" dirty="0" smtClean="0"/>
                        <a:t>Islam</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6788">
                <a:tc>
                  <a:txBody>
                    <a:bodyPr/>
                    <a:lstStyle/>
                    <a:p>
                      <a:pPr algn="ctr"/>
                      <a:r>
                        <a:rPr lang="en-US" sz="1200" dirty="0" smtClean="0"/>
                        <a:t>Hinduism</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6788">
                <a:tc>
                  <a:txBody>
                    <a:bodyPr/>
                    <a:lstStyle/>
                    <a:p>
                      <a:pPr algn="ctr"/>
                      <a:r>
                        <a:rPr lang="en-US" sz="1200" dirty="0" smtClean="0"/>
                        <a:t>Buddhism</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6788">
                <a:tc>
                  <a:txBody>
                    <a:bodyPr/>
                    <a:lstStyle/>
                    <a:p>
                      <a:pPr algn="ctr"/>
                      <a:r>
                        <a:rPr lang="en-US" sz="1200" dirty="0" smtClean="0"/>
                        <a:t>Sikhism</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6788">
                <a:tc>
                  <a:txBody>
                    <a:bodyPr/>
                    <a:lstStyle/>
                    <a:p>
                      <a:pPr algn="ctr"/>
                      <a:r>
                        <a:rPr lang="en-US" sz="1200" dirty="0" smtClean="0"/>
                        <a:t>Animism</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738435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www.scottlogic.co.uk/wp-content/uploads/2012/02/relig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4263"/>
            <a:ext cx="8885133"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914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Autofit/>
          </a:bodyPr>
          <a:lstStyle/>
          <a:p>
            <a:r>
              <a:rPr lang="en-US" sz="2400" b="1" dirty="0" smtClean="0"/>
              <a:t>Use the symbols you created in your religion chart to mark the location of each religion on your map.</a:t>
            </a:r>
            <a:endParaRPr lang="en-US" sz="2400" b="1" dirty="0"/>
          </a:p>
        </p:txBody>
      </p:sp>
      <p:pic>
        <p:nvPicPr>
          <p:cNvPr id="4" name="Content Placeholder 3"/>
          <p:cNvPicPr>
            <a:picLocks noGrp="1"/>
          </p:cNvPicPr>
          <p:nvPr>
            <p:ph idx="1"/>
          </p:nvPr>
        </p:nvPicPr>
        <p:blipFill>
          <a:blip r:embed="rId3" cstate="print"/>
          <a:stretch>
            <a:fillRect/>
          </a:stretch>
        </p:blipFill>
        <p:spPr>
          <a:xfrm>
            <a:off x="304800" y="990601"/>
            <a:ext cx="8610600" cy="5867400"/>
          </a:xfrm>
          <a:prstGeom prst="rect">
            <a:avLst/>
          </a:prstGeom>
        </p:spPr>
      </p:pic>
    </p:spTree>
    <p:extLst>
      <p:ext uri="{BB962C8B-B14F-4D97-AF65-F5344CB8AC3E}">
        <p14:creationId xmlns:p14="http://schemas.microsoft.com/office/powerpoint/2010/main" val="3385400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7086600" cy="1096962"/>
          </a:xfrm>
        </p:spPr>
        <p:txBody>
          <a:bodyPr>
            <a:normAutofit fontScale="90000"/>
          </a:bodyPr>
          <a:lstStyle/>
          <a:p>
            <a:r>
              <a:rPr lang="en-US" b="1" dirty="0" smtClean="0"/>
              <a:t>Language</a:t>
            </a:r>
            <a:r>
              <a:rPr lang="en-US" sz="2400" b="1" dirty="0" smtClean="0"/>
              <a:t> </a:t>
            </a:r>
            <a:r>
              <a:rPr lang="en-US" sz="2400" dirty="0" smtClean="0"/>
              <a:t>– cut the key to the left from your student packet and glue it under your physical key on your map and label languages on your map using this key.</a:t>
            </a:r>
            <a:endParaRPr lang="en-US" dirty="0"/>
          </a:p>
        </p:txBody>
      </p:sp>
      <p:pic>
        <p:nvPicPr>
          <p:cNvPr id="4" name="Content Placeholder 3" descr="Description: http://gobudgettravel.com/wp-content/uploads/2007/07/languages21.pn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447801"/>
            <a:ext cx="8991600" cy="5410200"/>
          </a:xfrm>
          <a:prstGeom prst="rect">
            <a:avLst/>
          </a:prstGeom>
          <a:noFill/>
          <a:ln>
            <a:noFill/>
          </a:ln>
        </p:spPr>
      </p:pic>
      <p:pic>
        <p:nvPicPr>
          <p:cNvPr id="4098" name="Picture 2"/>
          <p:cNvPicPr>
            <a:picLocks noChangeAspect="1" noChangeArrowheads="1"/>
          </p:cNvPicPr>
          <p:nvPr/>
        </p:nvPicPr>
        <p:blipFill>
          <a:blip r:embed="rId4" cstate="print"/>
          <a:srcRect/>
          <a:stretch>
            <a:fillRect/>
          </a:stretch>
        </p:blipFill>
        <p:spPr bwMode="auto">
          <a:xfrm>
            <a:off x="152401" y="152400"/>
            <a:ext cx="1600200" cy="1714500"/>
          </a:xfrm>
          <a:prstGeom prst="rect">
            <a:avLst/>
          </a:prstGeom>
          <a:noFill/>
          <a:ln w="9525">
            <a:noFill/>
            <a:miter lim="800000"/>
            <a:headEnd/>
            <a:tailEnd/>
          </a:ln>
        </p:spPr>
      </p:pic>
    </p:spTree>
    <p:extLst>
      <p:ext uri="{BB962C8B-B14F-4D97-AF65-F5344CB8AC3E}">
        <p14:creationId xmlns:p14="http://schemas.microsoft.com/office/powerpoint/2010/main" val="2468484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2140</Words>
  <Application>Microsoft Office PowerPoint</Application>
  <PresentationFormat>On-screen Show (4:3)</PresentationFormat>
  <Paragraphs>339</Paragraphs>
  <Slides>45</Slides>
  <Notes>42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Bell Ringer #5a Cultural Changes</vt:lpstr>
      <vt:lpstr>Bell Ringer #5b Cultural Changes</vt:lpstr>
      <vt:lpstr>Day 5- Culture</vt:lpstr>
      <vt:lpstr>Key Ideas</vt:lpstr>
      <vt:lpstr>Culture – Draw a red heart on your map for each of the culture hearths on the map below.</vt:lpstr>
      <vt:lpstr>Religion – where did it start and where has it spread? Complete the religion chart on the back of your map…. Include the founder/location</vt:lpstr>
      <vt:lpstr>PowerPoint Presentation</vt:lpstr>
      <vt:lpstr>Use the symbols you created in your religion chart to mark the location of each religion on your map.</vt:lpstr>
      <vt:lpstr>Language – cut the key to the left from your student packet and glue it under your physical key on your map and label languages on your map using this key.</vt:lpstr>
      <vt:lpstr>Is your map starting to look like this?</vt:lpstr>
      <vt:lpstr>PowerPoint Presentation</vt:lpstr>
      <vt:lpstr>Bell Ringer #6a Cultural Changes</vt:lpstr>
      <vt:lpstr>Bell Ringer #6b Cultural Changes</vt:lpstr>
      <vt:lpstr>Conflicts</vt:lpstr>
      <vt:lpstr>Conflicts continued….</vt:lpstr>
      <vt:lpstr>PowerPoint Presentation</vt:lpstr>
      <vt:lpstr>Conflict Exit Slip…</vt:lpstr>
      <vt:lpstr>Bell Ringer #7a Development and Standard of Living</vt:lpstr>
      <vt:lpstr>Bell Ringer #7b Development and Standard of Living</vt:lpstr>
      <vt:lpstr>Day 7- Economics</vt:lpstr>
      <vt:lpstr>Key Ideas</vt:lpstr>
      <vt:lpstr>Economics</vt:lpstr>
      <vt:lpstr>Economics….</vt:lpstr>
      <vt:lpstr>What do you notice?</vt:lpstr>
      <vt:lpstr>PowerPoint Presentation</vt:lpstr>
      <vt:lpstr>PowerPoint Presentation</vt:lpstr>
      <vt:lpstr>Resources</vt:lpstr>
      <vt:lpstr>Oil Reserves</vt:lpstr>
      <vt:lpstr>Coal</vt:lpstr>
      <vt:lpstr>Timber</vt:lpstr>
      <vt:lpstr>Diamonds/Gemstones</vt:lpstr>
      <vt:lpstr>Nuclear Energy</vt:lpstr>
      <vt:lpstr>Resources</vt:lpstr>
      <vt:lpstr>Bell Ringer #8a Principles of the U.S. Constitution</vt:lpstr>
      <vt:lpstr>Bell Ringer #8b Principles of the U.S. Constitution</vt:lpstr>
      <vt:lpstr>Day 8- Government</vt:lpstr>
      <vt:lpstr>Key Ideas</vt:lpstr>
      <vt:lpstr>Government</vt:lpstr>
      <vt:lpstr>Organizations/Agreements</vt:lpstr>
      <vt:lpstr>Your map should be starting to look like this….</vt:lpstr>
      <vt:lpstr>PowerPoint Presentation</vt:lpstr>
      <vt:lpstr>Day 9</vt:lpstr>
      <vt:lpstr>Development Profiles</vt:lpstr>
      <vt:lpstr>Regional Profiles</vt:lpstr>
      <vt:lpstr>Patterns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 Ringer #5a Cultural Changes</dc:title>
  <dc:creator>Jeff A. Ellsworth</dc:creator>
  <cp:lastModifiedBy>Jeff A. Ellsworth</cp:lastModifiedBy>
  <cp:revision>2</cp:revision>
  <dcterms:created xsi:type="dcterms:W3CDTF">2013-04-30T16:13:01Z</dcterms:created>
  <dcterms:modified xsi:type="dcterms:W3CDTF">2013-05-02T20:02:55Z</dcterms:modified>
</cp:coreProperties>
</file>