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Default Extension="fntdata" ContentType="application/x-fontdata"/>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p:sldMasterIdLst>
    <p:sldMasterId id="2147483661" r:id="rId1"/>
  </p:sldMasterIdLst>
  <p:notesMasterIdLst>
    <p:notesMasterId r:id="rId42"/>
  </p:notesMasterIdLst>
  <p:handoutMasterIdLst>
    <p:handoutMasterId r:id="rId43"/>
  </p:handoutMasterIdLst>
  <p:sldIdLst>
    <p:sldId id="318" r:id="rId2"/>
    <p:sldId id="283" r:id="rId3"/>
    <p:sldId id="284" r:id="rId4"/>
    <p:sldId id="285" r:id="rId5"/>
    <p:sldId id="286" r:id="rId6"/>
    <p:sldId id="287" r:id="rId7"/>
    <p:sldId id="288" r:id="rId8"/>
    <p:sldId id="333" r:id="rId9"/>
    <p:sldId id="334" r:id="rId10"/>
    <p:sldId id="289" r:id="rId11"/>
    <p:sldId id="290" r:id="rId12"/>
    <p:sldId id="291" r:id="rId13"/>
    <p:sldId id="292" r:id="rId14"/>
    <p:sldId id="293" r:id="rId15"/>
    <p:sldId id="294" r:id="rId16"/>
    <p:sldId id="298" r:id="rId17"/>
    <p:sldId id="299" r:id="rId18"/>
    <p:sldId id="301" r:id="rId19"/>
    <p:sldId id="302" r:id="rId20"/>
    <p:sldId id="256" r:id="rId21"/>
    <p:sldId id="257" r:id="rId22"/>
    <p:sldId id="309" r:id="rId23"/>
    <p:sldId id="306" r:id="rId24"/>
    <p:sldId id="258" r:id="rId25"/>
    <p:sldId id="307" r:id="rId26"/>
    <p:sldId id="310" r:id="rId27"/>
    <p:sldId id="315" r:id="rId28"/>
    <p:sldId id="316" r:id="rId29"/>
    <p:sldId id="260" r:id="rId30"/>
    <p:sldId id="262" r:id="rId31"/>
    <p:sldId id="320" r:id="rId32"/>
    <p:sldId id="321" r:id="rId33"/>
    <p:sldId id="322" r:id="rId34"/>
    <p:sldId id="332" r:id="rId35"/>
    <p:sldId id="323" r:id="rId36"/>
    <p:sldId id="324" r:id="rId37"/>
    <p:sldId id="325" r:id="rId38"/>
    <p:sldId id="326" r:id="rId39"/>
    <p:sldId id="328" r:id="rId40"/>
    <p:sldId id="329" r:id="rId41"/>
  </p:sldIdLst>
  <p:sldSz cx="9144000" cy="6858000" type="screen4x3"/>
  <p:notesSz cx="6858000" cy="9144000"/>
  <p:embeddedFontLst>
    <p:embeddedFont>
      <p:font typeface="Garamond"/>
      <p:regular r:id="rId44"/>
      <p:bold r:id="rId45"/>
      <p:italic r:id="rId46"/>
    </p:embeddedFont>
    <p:embeddedFont>
      <p:font typeface="Verdana"/>
      <p:regular r:id="rId47"/>
      <p:bold r:id="rId48"/>
      <p:italic r:id="rId49"/>
      <p:boldItalic r:id="rId50"/>
    </p:embeddedFont>
    <p:embeddedFont>
      <p:font typeface="Tempus Sans ITC"/>
      <p:regular r:id="rId51"/>
    </p:embeddedFont>
    <p:embeddedFont>
      <p:font typeface="Papyrus"/>
      <p:regular r:id="rId52"/>
    </p:embeddedFont>
    <p:embeddedFont>
      <p:font typeface="Pristina"/>
      <p:regular r:id="rId53"/>
    </p:embeddedFont>
    <p:embeddedFont>
      <p:font typeface="Comic Sans MS"/>
      <p:regular r:id="rId54"/>
      <p:bold r:id="rId55"/>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6" autoAdjust="0"/>
    <p:restoredTop sz="94667" autoAdjust="0"/>
  </p:normalViewPr>
  <p:slideViewPr>
    <p:cSldViewPr>
      <p:cViewPr>
        <p:scale>
          <a:sx n="66" d="100"/>
          <a:sy n="66" d="100"/>
        </p:scale>
        <p:origin x="-2104" y="-12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font" Target="fonts/font7.fntdata"/><Relationship Id="rId51" Type="http://schemas.openxmlformats.org/officeDocument/2006/relationships/font" Target="fonts/font8.fntdata"/><Relationship Id="rId52" Type="http://schemas.openxmlformats.org/officeDocument/2006/relationships/font" Target="fonts/font9.fntdata"/><Relationship Id="rId53" Type="http://schemas.openxmlformats.org/officeDocument/2006/relationships/font" Target="fonts/font10.fntdata"/><Relationship Id="rId54" Type="http://schemas.openxmlformats.org/officeDocument/2006/relationships/font" Target="fonts/font11.fntdata"/><Relationship Id="rId55" Type="http://schemas.openxmlformats.org/officeDocument/2006/relationships/font" Target="fonts/font12.fntdata"/><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font" Target="fonts/font1.fntdata"/><Relationship Id="rId45" Type="http://schemas.openxmlformats.org/officeDocument/2006/relationships/font" Target="fonts/font2.fntdata"/><Relationship Id="rId46" Type="http://schemas.openxmlformats.org/officeDocument/2006/relationships/font" Target="fonts/font3.fntdata"/><Relationship Id="rId47" Type="http://schemas.openxmlformats.org/officeDocument/2006/relationships/font" Target="fonts/font4.fntdata"/><Relationship Id="rId48" Type="http://schemas.openxmlformats.org/officeDocument/2006/relationships/font" Target="fonts/font5.fntdata"/><Relationship Id="rId49" Type="http://schemas.openxmlformats.org/officeDocument/2006/relationships/font" Target="fonts/font6.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3B73B7F0-2FC2-4F7E-BA0A-DD10A06FEDC5}"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30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FE8F8763-D058-41F7-9108-0E2B50DA9344}"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2401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086B1-0944-4965-968D-FA33D5B3CD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06F76-3628-4417-90DD-94EC6CB08F27}" type="slidenum">
              <a:rPr lang="en-US"/>
              <a:pPr/>
              <a:t>12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A8FB3-F22B-4E14-9618-1F5A1176D23A}" type="slidenum">
              <a:rPr lang="en-US"/>
              <a:pPr/>
              <a:t>13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0E1CA-6BC0-4E91-B7A7-C90CE6DD5319}" type="slidenum">
              <a:rPr lang="en-US"/>
              <a:pPr/>
              <a:t>14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D26F9-EC39-48D2-BE04-999CC0FBA978}" type="slidenum">
              <a:rPr lang="en-US"/>
              <a:pPr/>
              <a:t>15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6147E-D0A6-4672-9D2D-48C640BEF374}" type="slidenum">
              <a:rPr lang="en-US"/>
              <a:pPr/>
              <a:t>16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A41DE-8E08-40AD-BC5E-D2172E3CE74B}" type="slidenum">
              <a:rPr lang="en-US"/>
              <a:pPr/>
              <a:t>17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51D0B-E601-4B84-A7C8-4ADD9B27A71E}"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B089F-BAED-4106-A789-6248B35B7A5D}" type="slidenum">
              <a:rPr lang="en-US"/>
              <a:pPr/>
              <a:t>19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A5176-7382-4D43-BD13-34EED8F40391}" type="slidenum">
              <a:rPr lang="en-US"/>
              <a:pPr/>
              <a:t>20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BB9AA-2CBF-4D1F-912E-ECEFC6F47B72}" type="slidenum">
              <a:rPr lang="en-US"/>
              <a:pPr/>
              <a:t>21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21664-A21A-426B-B23E-7C8AA10DB1BC}" type="slidenum">
              <a:rPr lang="en-US"/>
              <a:pPr/>
              <a:t>2</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D445A-F522-4A0B-80DC-C38DE467D7D2}" type="slidenum">
              <a:rPr lang="en-US"/>
              <a:pPr/>
              <a:t>22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88A34-B2D2-442F-9EDB-541C3558E9AA}" type="slidenum">
              <a:rPr lang="en-US"/>
              <a:pPr/>
              <a:t>23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6E2D4-6623-4132-8D0F-7B0E2ECA807F}" type="slidenum">
              <a:rPr lang="en-US"/>
              <a:pPr/>
              <a:t>24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7D7D1-5DD2-46CE-AAC2-8A9515CC4965}" type="slidenum">
              <a:rPr lang="en-US"/>
              <a:pPr/>
              <a:t>25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6B77B-FCE7-4CF8-97D9-630352F2A1F7}" type="slidenum">
              <a:rPr lang="en-US"/>
              <a:pPr/>
              <a:t>26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02ABD-C14D-4528-835F-B17B0E2B4140}" type="slidenum">
              <a:rPr lang="en-US"/>
              <a:pPr/>
              <a:t>27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11437-5ECE-45D9-961E-5B947BEB4C63}" type="slidenum">
              <a:rPr lang="en-US"/>
              <a:pPr/>
              <a:t>28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46797-6416-4669-A641-1750137D1115}"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A7FD0-340E-42DF-9D16-7A1332758995}" type="slidenum">
              <a:rPr lang="en-US"/>
              <a:pPr/>
              <a:t>30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CCFD19-1204-45B9-BEE3-FA8C205EFDCB}" type="slidenum">
              <a:rPr lang="en-US"/>
              <a:pPr/>
              <a:t>31</a:t>
            </a:fld>
            <a:endParaRPr lang="en-US"/>
          </a:p>
        </p:txBody>
      </p:sp>
      <p:sp>
        <p:nvSpPr>
          <p:cNvPr id="148482" name="Rectangle 2"/>
          <p:cNvSpPr>
            <a:spLocks noGrp="1" noChangeArrowheads="1"/>
          </p:cNvSpPr>
          <p:nvPr>
            <p:ph type="body" idx="1"/>
          </p:nvPr>
        </p:nvSpPr>
        <p:spPr>
          <a:xfrm>
            <a:off x="914400" y="4343400"/>
            <a:ext cx="5029200" cy="4114800"/>
          </a:xfrm>
        </p:spPr>
        <p:txBody>
          <a:bodyPr/>
          <a:lstStyle/>
          <a:p>
            <a:r>
              <a:rPr lang="en-US"/>
              <a:t>I would like to thank you for giving us the opportunity to share a little about our background as Sikh Americans.  With the recent attacks on September 11, Sikh Americans have also been shocked and share in the pain with other fellow Americans during these tragic events.  As a result of the current events in the world, there have been a lot of questions as to who not only Sikhs are, but various other religions and cultures from around the world.</a:t>
            </a:r>
          </a:p>
          <a:p>
            <a:endParaRPr lang="en-US"/>
          </a:p>
          <a:p>
            <a:r>
              <a:rPr lang="en-US"/>
              <a:t>As Sikh-Americans, we have decided to take a proactive step by informing our fellow Americans and neighbors exactly who Sikhs are and what the founder of our faith believed in, in an attempt to enhance awareness and decrease ignorance.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79600-E438-43B7-B87B-15CC981B4D90}" type="slidenum">
              <a:rPr lang="en-US"/>
              <a:pPr/>
              <a:t>3</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7D72E-F667-487A-B5DA-49816DFAC108}" type="slidenum">
              <a:rPr lang="en-US"/>
              <a:pPr/>
              <a:t>32</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p:spPr>
        <p:txBody>
          <a:bodyPr/>
          <a:lstStyle/>
          <a:p>
            <a:r>
              <a:rPr lang="en-US"/>
              <a:t>In sheer numbers, fifth largest religion.</a:t>
            </a:r>
          </a:p>
          <a:p>
            <a:r>
              <a:rPr lang="en-US"/>
              <a:t>Approximately 500,000 in the 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F5104-F8DF-43D4-989F-B3A1B13F0F85}" type="slidenum">
              <a:rPr lang="en-US"/>
              <a:pPr/>
              <a:t>33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14400" y="4343400"/>
            <a:ext cx="5029200" cy="4114800"/>
          </a:xfrm>
        </p:spPr>
        <p:txBody>
          <a:bodyPr/>
          <a:lstStyle/>
          <a:p>
            <a:pPr algn="just"/>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F9A27-6EBC-43BF-9205-B88491B43158}" type="slidenum">
              <a:rPr lang="en-US"/>
              <a:pPr/>
              <a:t>34</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722A8-ED6F-4740-BB83-5E7539C4B596}" type="slidenum">
              <a:rPr lang="en-US"/>
              <a:pPr/>
              <a:t>35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3992C-37FE-4010-940B-36646B5BB9A4}" type="slidenum">
              <a:rPr lang="en-US"/>
              <a:pPr/>
              <a:t>36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E0E61-596F-41F1-B9DF-0ED667FF04A1}" type="slidenum">
              <a:rPr lang="en-US"/>
              <a:pPr/>
              <a:t>37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D2FB5-5D71-48F4-BC0D-85D24CEB4023}" type="slidenum">
              <a:rPr lang="en-US"/>
              <a:pPr/>
              <a:t>38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F2D6C-376A-4924-9136-128A63930ADE}" type="slidenum">
              <a:rPr lang="en-US"/>
              <a:pPr/>
              <a:t>39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F048B-F0A0-4C88-86A2-18B5E07E2B16}" type="slidenum">
              <a:rPr lang="en-US"/>
              <a:pPr/>
              <a:t>40</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Open to the audience what challenges they think Sikhs face in USA today?</a:t>
            </a:r>
          </a:p>
          <a:p>
            <a:endParaRPr lang="en-US"/>
          </a:p>
          <a:p>
            <a:r>
              <a:rPr lang="en-US"/>
              <a:t>The nexy few slides are about real incidents of racism and hate crimes which were reported to the Sikh Coalition.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47F6C-4166-4BC1-B468-B66CDD57F2A3}" type="slidenum">
              <a:rPr lang="en-US"/>
              <a:pPr/>
              <a:t>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6FA6E-CB5C-4500-9AED-F46013BCD0DE}" type="slidenum">
              <a:rPr lang="en-US"/>
              <a:pPr/>
              <a:t>5</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9D6FA-8CFD-4396-BED6-54EE7C704A94}" type="slidenum">
              <a:rPr lang="en-US"/>
              <a:pPr/>
              <a:t>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9D31B-9001-4856-8379-69CDD19F9C2C}" type="slidenum">
              <a:rPr lang="en-US"/>
              <a:pPr/>
              <a:t>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80E64-ED18-42B7-BBC6-B93B1D0F82E1}" type="slidenum">
              <a:rPr lang="en-US"/>
              <a:pPr/>
              <a:t>10</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3D089-C918-473F-9D18-30AE1F2F04DE}" type="slidenum">
              <a:rPr lang="en-US"/>
              <a:pPr/>
              <a:t>11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7373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73732" name="Rectangle 4"/>
          <p:cNvSpPr>
            <a:spLocks noGrp="1" noChangeArrowheads="1"/>
          </p:cNvSpPr>
          <p:nvPr>
            <p:ph type="dt" sz="half" idx="2"/>
          </p:nvPr>
        </p:nvSpPr>
        <p:spPr/>
        <p:txBody>
          <a:bodyPr/>
          <a:lstStyle>
            <a:lvl1pPr>
              <a:defRPr/>
            </a:lvl1pPr>
          </a:lstStyle>
          <a:p>
            <a:endParaRPr lang="en-US"/>
          </a:p>
        </p:txBody>
      </p:sp>
      <p:sp>
        <p:nvSpPr>
          <p:cNvPr id="73733" name="Rectangle 5"/>
          <p:cNvSpPr>
            <a:spLocks noGrp="1" noChangeArrowheads="1"/>
          </p:cNvSpPr>
          <p:nvPr>
            <p:ph type="ftr" sz="quarter" idx="3"/>
          </p:nvPr>
        </p:nvSpPr>
        <p:spPr/>
        <p:txBody>
          <a:bodyPr/>
          <a:lstStyle>
            <a:lvl1pPr>
              <a:defRPr/>
            </a:lvl1pPr>
          </a:lstStyle>
          <a:p>
            <a:endParaRPr lang="en-US"/>
          </a:p>
        </p:txBody>
      </p:sp>
      <p:sp>
        <p:nvSpPr>
          <p:cNvPr id="73734" name="Rectangle 6"/>
          <p:cNvSpPr>
            <a:spLocks noGrp="1" noChangeArrowheads="1"/>
          </p:cNvSpPr>
          <p:nvPr>
            <p:ph type="sldNum" sz="quarter" idx="4"/>
          </p:nvPr>
        </p:nvSpPr>
        <p:spPr/>
        <p:txBody>
          <a:bodyPr/>
          <a:lstStyle>
            <a:lvl1pPr>
              <a:defRPr/>
            </a:lvl1pPr>
          </a:lstStyle>
          <a:p>
            <a:fld id="{EBBD585C-A705-4C99-B5C0-1C148DE549A2}" type="slidenum">
              <a:rPr lang="en-US"/>
              <a:pPr/>
              <a:t>‹#›</a:t>
            </a:fld>
            <a:endParaRPr lang="en-US"/>
          </a:p>
        </p:txBody>
      </p:sp>
      <p:grpSp>
        <p:nvGrpSpPr>
          <p:cNvPr id="73735" name="Group 7"/>
          <p:cNvGrpSpPr>
            <a:grpSpLocks/>
          </p:cNvGrpSpPr>
          <p:nvPr/>
        </p:nvGrpSpPr>
        <p:grpSpPr bwMode="auto">
          <a:xfrm>
            <a:off x="228600" y="2889250"/>
            <a:ext cx="8610600" cy="201613"/>
            <a:chOff x="144" y="1680"/>
            <a:chExt cx="5424" cy="144"/>
          </a:xfrm>
        </p:grpSpPr>
        <p:sp>
          <p:nvSpPr>
            <p:cNvPr id="73736"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73737"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73738"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30AFA-5317-4658-911E-C7EF6D3C1F28}"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26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EC8A0-5A70-4398-9B3F-B7EE61FB316C}"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89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D22AB30-7188-4C68-8674-87AC1D797036}"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151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EF9F87DC-3717-43BB-96F2-E239FB8DFA1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434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D2D6FA-D666-463E-A7A7-F381CAD2CFC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495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22857E-72CB-4942-856D-0B3706847FCF}"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00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0365FF-A71A-4FC3-B78F-4A54451CEA5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604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EB1CD4-DFEC-4836-B294-C951723043C3}"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946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09743A3-E836-482F-9341-CDD1F4A58E01}"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28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22BC82-B36C-48E4-9511-D48BFB605E1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309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F13119-4099-4F18-9B82-03244529D866}"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98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001429-C225-430D-8E31-F60E8C2D8E57}"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537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270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727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7271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4FC228B3-7199-4C7D-A042-C4D26AF7F2F3}" type="slidenum">
              <a:rPr lang="en-US"/>
              <a:pPr/>
              <a:t>‹#›</a:t>
            </a:fld>
            <a:endParaRPr lang="en-US"/>
          </a:p>
        </p:txBody>
      </p:sp>
      <p:sp>
        <p:nvSpPr>
          <p:cNvPr id="7271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271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7271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271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hyperlink" Target="http://www.asiasocietymuseum.com/ES1_V.asp?power=on&amp;sFile=homeritual&amp;sType=wmv" TargetMode="External"/><Relationship Id="rId4" Type="http://schemas.openxmlformats.org/officeDocument/2006/relationships/hyperlink" Target="http://www.asiasocietymuseum.com/ES1_V.asp?power=on&amp;sFile=puja&amp;sType=wmv" TargetMode="External"/><Relationship Id="rId5" Type="http://schemas.openxmlformats.org/officeDocument/2006/relationships/hyperlink" Target="http://www.asiasocietymuseum.com/ES1_V.asp?power=on&amp;sFile=darshan&amp;sType=wmv" TargetMode="External"/><Relationship Id="rId6"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www.hindudevotion.com/brahma.html" TargetMode="External"/><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hyperlink" Target="http://www.hindudevotion.com/vishnu.html" TargetMode="External"/><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www.hindudevotion.com/shiva.html" TargetMode="External"/><Relationship Id="rId4" Type="http://schemas.openxmlformats.org/officeDocument/2006/relationships/image" Target="../media/image14.gif"/><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9" Type="http://schemas.openxmlformats.org/officeDocument/2006/relationships/hyperlink" Target="http://www.hindudevotion.com/hanuman.html" TargetMode="External"/><Relationship Id="rId20" Type="http://schemas.openxmlformats.org/officeDocument/2006/relationships/hyperlink" Target="http://www.hindudevotion.com/vishnu.html" TargetMode="External"/><Relationship Id="rId21" Type="http://schemas.openxmlformats.org/officeDocument/2006/relationships/image" Target="../media/image11.png"/><Relationship Id="rId10" Type="http://schemas.openxmlformats.org/officeDocument/2006/relationships/image" Target="../media/image19.jpeg"/><Relationship Id="rId11" Type="http://schemas.openxmlformats.org/officeDocument/2006/relationships/hyperlink" Target="http://www.hindudevotion.com/krishna.html" TargetMode="External"/><Relationship Id="rId12" Type="http://schemas.openxmlformats.org/officeDocument/2006/relationships/image" Target="../media/image20.jpeg"/><Relationship Id="rId13" Type="http://schemas.openxmlformats.org/officeDocument/2006/relationships/hyperlink" Target="http://www.hindudevotion.com/lakshmi.html" TargetMode="External"/><Relationship Id="rId14" Type="http://schemas.openxmlformats.org/officeDocument/2006/relationships/image" Target="../media/image21.gif"/><Relationship Id="rId15" Type="http://schemas.openxmlformats.org/officeDocument/2006/relationships/hyperlink" Target="http://www.hindudevotion.com/saraswati.html" TargetMode="External"/><Relationship Id="rId16" Type="http://schemas.openxmlformats.org/officeDocument/2006/relationships/image" Target="../media/image22.jpeg"/><Relationship Id="rId17" Type="http://schemas.openxmlformats.org/officeDocument/2006/relationships/hyperlink" Target="http://www.hindudevotion.com/shiva.html" TargetMode="External"/><Relationship Id="rId18" Type="http://schemas.openxmlformats.org/officeDocument/2006/relationships/image" Target="../media/image16.jpeg"/><Relationship Id="rId19"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www.hindudevotion.com/brahma.html" TargetMode="External"/><Relationship Id="rId4" Type="http://schemas.openxmlformats.org/officeDocument/2006/relationships/image" Target="../media/image10.jpeg"/><Relationship Id="rId5" Type="http://schemas.openxmlformats.org/officeDocument/2006/relationships/hyperlink" Target="http://www.hindudevotion.com/durga.html" TargetMode="External"/><Relationship Id="rId6" Type="http://schemas.openxmlformats.org/officeDocument/2006/relationships/image" Target="../media/image17.gif"/><Relationship Id="rId7" Type="http://schemas.openxmlformats.org/officeDocument/2006/relationships/hyperlink" Target="http://www.hindudevotion.com/ganesh.html" TargetMode="External"/><Relationship Id="rId8"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images.google.com/imgres?imgurl=www.babaji.com/images/buddha.gif&amp;imgrefurl=http://www.babaji.com/&amp;h=191&amp;w=150&amp;prev=/images?q=buddha&amp;start=20&amp;svnum=10&amp;hl=en&amp;lr=&amp;ie=UTF-8&amp;oe=UTF-8&amp;sa=N" TargetMode="External"/><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jem.get2net.dk/civet-cat/buddha.gif&amp;imgrefurl=http://hjem.get2net.dk/civet-cat/&amp;h=198&amp;w=190&amp;prev=/images?q=buddha&amp;svnum=10&amp;hl=en&amp;lr=&amp;ie=UTF-8" TargetMode="External"/><Relationship Id="rId4" Type="http://schemas.openxmlformats.org/officeDocument/2006/relationships/image" Target="../media/image26.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hyperlink" Target="http://www.sikhs.org/topics1.htm" TargetMode="External"/><Relationship Id="rId4" Type="http://schemas.openxmlformats.org/officeDocument/2006/relationships/image" Target="../media/image32.jpeg"/><Relationship Id="rId5" Type="http://schemas.openxmlformats.org/officeDocument/2006/relationships/hyperlink" Target="http://www.sikhs.org/summary.htm" TargetMode="External"/><Relationship Id="rId6" Type="http://schemas.openxmlformats.org/officeDocument/2006/relationships/image" Target="../media/image33.png"/><Relationship Id="rId7" Type="http://schemas.openxmlformats.org/officeDocument/2006/relationships/hyperlink" Target="http://www.sikhs.org/topics4.htm" TargetMode="External"/><Relationship Id="rId8"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hyperlink" Target="http://www.sikhs.org/topics1.htm" TargetMode="External"/><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81000" y="381000"/>
            <a:ext cx="8229600" cy="1139825"/>
          </a:xfrm>
        </p:spPr>
        <p:txBody>
          <a:bodyPr/>
          <a:lstStyle/>
          <a:p>
            <a:r>
              <a:rPr lang="en-US" b="1">
                <a:solidFill>
                  <a:schemeClr val="tx1"/>
                </a:solidFill>
                <a:latin typeface="Papyrus" pitchFamily="66" charset="0"/>
              </a:rPr>
              <a:t>3 Major India Religions:  Hinduism, Buddhism, &amp; Sikhism</a:t>
            </a:r>
            <a:r>
              <a:rPr lang="en-US" sz="4000"/>
              <a:t> </a:t>
            </a:r>
          </a:p>
        </p:txBody>
      </p:sp>
      <p:sp>
        <p:nvSpPr>
          <p:cNvPr id="115715" name="Rectangle 3"/>
          <p:cNvSpPr>
            <a:spLocks noGrp="1" noChangeArrowheads="1"/>
          </p:cNvSpPr>
          <p:nvPr>
            <p:ph type="body" idx="1"/>
          </p:nvPr>
        </p:nvSpPr>
        <p:spPr>
          <a:xfrm>
            <a:off x="457200" y="1905000"/>
            <a:ext cx="8229600" cy="4530725"/>
          </a:xfrm>
        </p:spPr>
        <p:txBody>
          <a:bodyPr/>
          <a:lstStyle/>
          <a:p>
            <a:pPr>
              <a:buFont typeface="Wingdings" pitchFamily="2" charset="2"/>
              <a:buNone/>
            </a:pPr>
            <a:r>
              <a:rPr lang="en-US" sz="3400" b="1" u="sng">
                <a:latin typeface="Papyrus" pitchFamily="66" charset="0"/>
              </a:rPr>
              <a:t>Dharma</a:t>
            </a:r>
            <a:r>
              <a:rPr lang="en-US" sz="3400">
                <a:latin typeface="Papyrus" pitchFamily="66" charset="0"/>
              </a:rPr>
              <a:t> can mean a lot of things, including </a:t>
            </a:r>
            <a:r>
              <a:rPr lang="en-US" sz="3400" b="1">
                <a:latin typeface="Papyrus" pitchFamily="66" charset="0"/>
              </a:rPr>
              <a:t>Natural Law,</a:t>
            </a:r>
            <a:r>
              <a:rPr lang="en-US" sz="3400">
                <a:latin typeface="Papyrus" pitchFamily="66" charset="0"/>
              </a:rPr>
              <a:t> </a:t>
            </a:r>
            <a:r>
              <a:rPr lang="en-US" sz="3400" b="1">
                <a:latin typeface="Papyrus" pitchFamily="66" charset="0"/>
              </a:rPr>
              <a:t>Social Order, Right Conduct, </a:t>
            </a:r>
            <a:r>
              <a:rPr lang="en-US" sz="3400">
                <a:latin typeface="Papyrus" pitchFamily="66" charset="0"/>
              </a:rPr>
              <a:t>and</a:t>
            </a:r>
            <a:r>
              <a:rPr lang="en-US" sz="3400" b="1">
                <a:latin typeface="Papyrus" pitchFamily="66" charset="0"/>
              </a:rPr>
              <a:t> Virtue</a:t>
            </a:r>
            <a:r>
              <a:rPr lang="en-US" sz="3400">
                <a:latin typeface="Papyrus" pitchFamily="66" charset="0"/>
              </a:rPr>
              <a:t>.  It forms the basis for philosophies and beliefs originating in India, including Hinduism, Buddhism, and Sikhism … In these traditions, beings that live in harmony with </a:t>
            </a:r>
            <a:r>
              <a:rPr lang="en-US" sz="3400" b="1">
                <a:latin typeface="Papyrus" pitchFamily="66" charset="0"/>
              </a:rPr>
              <a:t>Dharma</a:t>
            </a:r>
            <a:r>
              <a:rPr lang="en-US" sz="3400">
                <a:latin typeface="Papyrus" pitchFamily="66" charset="0"/>
              </a:rPr>
              <a:t> proceed more quickly toward personal liberation (nirvana).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a:solidFill>
                  <a:schemeClr val="tx1"/>
                </a:solidFill>
                <a:latin typeface="Papyrus" pitchFamily="66" charset="0"/>
              </a:rPr>
              <a:t>What are the spiritual</a:t>
            </a:r>
            <a:br>
              <a:rPr lang="en-US" b="1">
                <a:solidFill>
                  <a:schemeClr val="tx1"/>
                </a:solidFill>
                <a:latin typeface="Papyrus" pitchFamily="66" charset="0"/>
              </a:rPr>
            </a:br>
            <a:r>
              <a:rPr lang="en-US" b="1">
                <a:solidFill>
                  <a:schemeClr val="tx1"/>
                </a:solidFill>
                <a:latin typeface="Papyrus" pitchFamily="66" charset="0"/>
              </a:rPr>
              <a:t>practices of Hinduism?</a:t>
            </a:r>
            <a:endParaRPr lang="en-US">
              <a:solidFill>
                <a:schemeClr val="tx1"/>
              </a:solidFill>
              <a:latin typeface="Papyrus" pitchFamily="66" charset="0"/>
            </a:endParaRPr>
          </a:p>
        </p:txBody>
      </p:sp>
      <p:sp>
        <p:nvSpPr>
          <p:cNvPr id="83971" name="Rectangle 3"/>
          <p:cNvSpPr>
            <a:spLocks noGrp="1" noChangeArrowheads="1"/>
          </p:cNvSpPr>
          <p:nvPr>
            <p:ph type="body" idx="1"/>
          </p:nvPr>
        </p:nvSpPr>
        <p:spPr>
          <a:xfrm>
            <a:off x="228600" y="1600200"/>
            <a:ext cx="8915400" cy="4530725"/>
          </a:xfrm>
        </p:spPr>
        <p:txBody>
          <a:bodyPr/>
          <a:lstStyle/>
          <a:p>
            <a:pPr>
              <a:lnSpc>
                <a:spcPct val="90000"/>
              </a:lnSpc>
              <a:spcBef>
                <a:spcPct val="25000"/>
              </a:spcBef>
            </a:pPr>
            <a:r>
              <a:rPr lang="en-US" sz="3200" b="1" dirty="0">
                <a:latin typeface="Papyrus" pitchFamily="66" charset="0"/>
              </a:rPr>
              <a:t>The 4 </a:t>
            </a:r>
            <a:r>
              <a:rPr lang="en-US" sz="3200" b="1" i="1" dirty="0" err="1">
                <a:latin typeface="Papyrus" pitchFamily="66" charset="0"/>
              </a:rPr>
              <a:t>Yogas</a:t>
            </a:r>
            <a:r>
              <a:rPr lang="en-US" sz="3200" b="1" dirty="0">
                <a:latin typeface="Papyrus" pitchFamily="66" charset="0"/>
              </a:rPr>
              <a:t> - seeking union with the divine:</a:t>
            </a:r>
          </a:p>
          <a:p>
            <a:pPr lvl="1">
              <a:lnSpc>
                <a:spcPct val="90000"/>
              </a:lnSpc>
              <a:spcBef>
                <a:spcPct val="25000"/>
              </a:spcBef>
            </a:pPr>
            <a:r>
              <a:rPr lang="en-US" sz="3200" b="1" i="1" dirty="0">
                <a:latin typeface="Papyrus" pitchFamily="66" charset="0"/>
              </a:rPr>
              <a:t>Karma Yoga</a:t>
            </a:r>
            <a:r>
              <a:rPr lang="en-US" sz="3200" b="1" dirty="0">
                <a:latin typeface="Papyrus" pitchFamily="66" charset="0"/>
              </a:rPr>
              <a:t> – the path of action through selfless service</a:t>
            </a:r>
          </a:p>
          <a:p>
            <a:pPr lvl="1">
              <a:lnSpc>
                <a:spcPct val="90000"/>
              </a:lnSpc>
              <a:spcBef>
                <a:spcPct val="25000"/>
              </a:spcBef>
            </a:pPr>
            <a:r>
              <a:rPr lang="en-US" sz="3200" b="1" i="1" dirty="0" err="1">
                <a:latin typeface="Papyrus" pitchFamily="66" charset="0"/>
              </a:rPr>
              <a:t>Jnana</a:t>
            </a:r>
            <a:r>
              <a:rPr lang="en-US" sz="3200" b="1" i="1" dirty="0">
                <a:latin typeface="Papyrus" pitchFamily="66" charset="0"/>
              </a:rPr>
              <a:t> Yoga</a:t>
            </a:r>
            <a:r>
              <a:rPr lang="en-US" sz="3200" b="1" dirty="0">
                <a:latin typeface="Papyrus" pitchFamily="66" charset="0"/>
              </a:rPr>
              <a:t> – the path of knowledge (understand the nature of reality &amp; the self)</a:t>
            </a:r>
          </a:p>
          <a:p>
            <a:pPr lvl="1">
              <a:lnSpc>
                <a:spcPct val="90000"/>
              </a:lnSpc>
              <a:spcBef>
                <a:spcPct val="25000"/>
              </a:spcBef>
            </a:pPr>
            <a:r>
              <a:rPr lang="en-US" sz="3200" b="1" i="1" dirty="0">
                <a:latin typeface="Papyrus" pitchFamily="66" charset="0"/>
              </a:rPr>
              <a:t>Raja Yoga</a:t>
            </a:r>
            <a:r>
              <a:rPr lang="en-US" sz="3200" b="1" dirty="0">
                <a:latin typeface="Papyrus" pitchFamily="66" charset="0"/>
              </a:rPr>
              <a:t> – the path of meditation</a:t>
            </a:r>
          </a:p>
          <a:p>
            <a:pPr lvl="1">
              <a:lnSpc>
                <a:spcPct val="90000"/>
              </a:lnSpc>
              <a:spcBef>
                <a:spcPct val="25000"/>
              </a:spcBef>
            </a:pPr>
            <a:r>
              <a:rPr lang="en-US" sz="3200" b="1" i="1" dirty="0" err="1">
                <a:latin typeface="Papyrus" pitchFamily="66" charset="0"/>
              </a:rPr>
              <a:t>Bhakti</a:t>
            </a:r>
            <a:r>
              <a:rPr lang="en-US" sz="3200" b="1" i="1" dirty="0">
                <a:latin typeface="Papyrus" pitchFamily="66" charset="0"/>
              </a:rPr>
              <a:t> Yoga</a:t>
            </a:r>
            <a:r>
              <a:rPr lang="en-US" sz="3200" b="1" dirty="0">
                <a:latin typeface="Papyrus" pitchFamily="66" charset="0"/>
              </a:rPr>
              <a:t> – the path of devotion</a:t>
            </a:r>
          </a:p>
          <a:p>
            <a:pPr>
              <a:lnSpc>
                <a:spcPct val="90000"/>
              </a:lnSpc>
              <a:spcBef>
                <a:spcPct val="25000"/>
              </a:spcBef>
            </a:pPr>
            <a:r>
              <a:rPr lang="en-US" sz="3200" b="1" i="1" dirty="0">
                <a:latin typeface="Papyrus" pitchFamily="66" charset="0"/>
              </a:rPr>
              <a:t>Guru</a:t>
            </a:r>
            <a:r>
              <a:rPr lang="en-US" sz="3200" b="1" dirty="0">
                <a:latin typeface="Papyrus" pitchFamily="66" charset="0"/>
              </a:rPr>
              <a:t> – Spiritual teacher (for </a:t>
            </a:r>
            <a:r>
              <a:rPr lang="en-US" sz="3200" b="1" dirty="0" err="1">
                <a:latin typeface="Papyrus" pitchFamily="66" charset="0"/>
              </a:rPr>
              <a:t>Jnana</a:t>
            </a:r>
            <a:r>
              <a:rPr lang="en-US" sz="3200" b="1" dirty="0">
                <a:latin typeface="Papyrus" pitchFamily="66" charset="0"/>
              </a:rPr>
              <a:t> &amp; Raja) </a:t>
            </a:r>
          </a:p>
          <a:p>
            <a:pPr>
              <a:lnSpc>
                <a:spcPct val="90000"/>
              </a:lnSpc>
              <a:spcBef>
                <a:spcPct val="25000"/>
              </a:spcBef>
            </a:pPr>
            <a:r>
              <a:rPr lang="en-US" sz="3200" b="1" dirty="0">
                <a:latin typeface="Papyrus" pitchFamily="66" charset="0"/>
              </a:rPr>
              <a:t>It provides insight into the nature of existence</a:t>
            </a:r>
          </a:p>
        </p:txBody>
      </p:sp>
      <p:pic>
        <p:nvPicPr>
          <p:cNvPr id="83972" name="Picture 4" descr="MCj0435298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3800" y="0"/>
            <a:ext cx="1349375" cy="1752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3970"/>
                                        </p:tgtEl>
                                        <p:attrNameLst>
                                          <p:attrName>style.visibility</p:attrName>
                                        </p:attrNameLst>
                                      </p:cBhvr>
                                      <p:to>
                                        <p:strVal val="visible"/>
                                      </p:to>
                                    </p:set>
                                    <p:animEffect transition="in" filter="wipe(left)">
                                      <p:cBhvr>
                                        <p:cTn id="7" dur="75"/>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dissolve">
                                      <p:cBhvr>
                                        <p:cTn id="12" dur="5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dissolve">
                                      <p:cBhvr>
                                        <p:cTn id="17" dur="500"/>
                                        <p:tgtEl>
                                          <p:spTgt spid="839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971">
                                            <p:txEl>
                                              <p:pRg st="2" end="2"/>
                                            </p:txEl>
                                          </p:spTgt>
                                        </p:tgtEl>
                                        <p:attrNameLst>
                                          <p:attrName>style.visibility</p:attrName>
                                        </p:attrNameLst>
                                      </p:cBhvr>
                                      <p:to>
                                        <p:strVal val="visible"/>
                                      </p:to>
                                    </p:set>
                                    <p:animEffect transition="in" filter="dissolve">
                                      <p:cBhvr>
                                        <p:cTn id="22" dur="500"/>
                                        <p:tgtEl>
                                          <p:spTgt spid="839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1">
                                            <p:txEl>
                                              <p:pRg st="3" end="3"/>
                                            </p:txEl>
                                          </p:spTgt>
                                        </p:tgtEl>
                                        <p:attrNameLst>
                                          <p:attrName>style.visibility</p:attrName>
                                        </p:attrNameLst>
                                      </p:cBhvr>
                                      <p:to>
                                        <p:strVal val="visible"/>
                                      </p:to>
                                    </p:set>
                                    <p:animEffect transition="in" filter="dissolve">
                                      <p:cBhvr>
                                        <p:cTn id="27" dur="500"/>
                                        <p:tgtEl>
                                          <p:spTgt spid="839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971">
                                            <p:txEl>
                                              <p:pRg st="4" end="4"/>
                                            </p:txEl>
                                          </p:spTgt>
                                        </p:tgtEl>
                                        <p:attrNameLst>
                                          <p:attrName>style.visibility</p:attrName>
                                        </p:attrNameLst>
                                      </p:cBhvr>
                                      <p:to>
                                        <p:strVal val="visible"/>
                                      </p:to>
                                    </p:set>
                                    <p:animEffect transition="in" filter="dissolve">
                                      <p:cBhvr>
                                        <p:cTn id="32" dur="500"/>
                                        <p:tgtEl>
                                          <p:spTgt spid="8397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971">
                                            <p:txEl>
                                              <p:pRg st="5" end="5"/>
                                            </p:txEl>
                                          </p:spTgt>
                                        </p:tgtEl>
                                        <p:attrNameLst>
                                          <p:attrName>style.visibility</p:attrName>
                                        </p:attrNameLst>
                                      </p:cBhvr>
                                      <p:to>
                                        <p:strVal val="visible"/>
                                      </p:to>
                                    </p:set>
                                    <p:animEffect transition="in" filter="dissolve">
                                      <p:cBhvr>
                                        <p:cTn id="37" dur="500"/>
                                        <p:tgtEl>
                                          <p:spTgt spid="8397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3971">
                                            <p:txEl>
                                              <p:pRg st="6" end="6"/>
                                            </p:txEl>
                                          </p:spTgt>
                                        </p:tgtEl>
                                        <p:attrNameLst>
                                          <p:attrName>style.visibility</p:attrName>
                                        </p:attrNameLst>
                                      </p:cBhvr>
                                      <p:to>
                                        <p:strVal val="visible"/>
                                      </p:to>
                                    </p:set>
                                    <p:animEffect transition="in" filter="dissolve">
                                      <p:cBhvr>
                                        <p:cTn id="42" dur="500"/>
                                        <p:tgtEl>
                                          <p:spTgt spid="8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bldLvl="2"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a:solidFill>
                  <a:schemeClr val="tx1"/>
                </a:solidFill>
                <a:latin typeface="Papyrus" pitchFamily="66" charset="0"/>
              </a:rPr>
              <a:t>How do Hindus worship?</a:t>
            </a:r>
          </a:p>
        </p:txBody>
      </p:sp>
      <p:sp>
        <p:nvSpPr>
          <p:cNvPr id="84995" name="Rectangle 3"/>
          <p:cNvSpPr>
            <a:spLocks noGrp="1" noChangeArrowheads="1"/>
          </p:cNvSpPr>
          <p:nvPr>
            <p:ph type="body" idx="1"/>
          </p:nvPr>
        </p:nvSpPr>
        <p:spPr>
          <a:xfrm>
            <a:off x="228600" y="1600200"/>
            <a:ext cx="8915400" cy="4113213"/>
          </a:xfrm>
        </p:spPr>
        <p:txBody>
          <a:bodyPr/>
          <a:lstStyle/>
          <a:p>
            <a:pPr>
              <a:lnSpc>
                <a:spcPct val="90000"/>
              </a:lnSpc>
            </a:pPr>
            <a:r>
              <a:rPr lang="en-US" sz="3200" b="1" i="1" dirty="0" err="1">
                <a:solidFill>
                  <a:srgbClr val="FF0000"/>
                </a:solidFill>
                <a:latin typeface="Papyrus" pitchFamily="66" charset="0"/>
              </a:rPr>
              <a:t>Bhakti</a:t>
            </a:r>
            <a:r>
              <a:rPr lang="en-US" sz="3200" b="1" i="1" dirty="0">
                <a:solidFill>
                  <a:srgbClr val="FF0000"/>
                </a:solidFill>
                <a:latin typeface="Papyrus" pitchFamily="66" charset="0"/>
              </a:rPr>
              <a:t> Yoga</a:t>
            </a:r>
            <a:r>
              <a:rPr lang="en-US" sz="3200" b="1" dirty="0">
                <a:solidFill>
                  <a:srgbClr val="FF0000"/>
                </a:solidFill>
                <a:latin typeface="Papyrus" pitchFamily="66" charset="0"/>
              </a:rPr>
              <a:t> is seeking union </a:t>
            </a:r>
            <a:r>
              <a:rPr lang="en-US" sz="3200" b="1" dirty="0" err="1">
                <a:solidFill>
                  <a:srgbClr val="FF0000"/>
                </a:solidFill>
                <a:latin typeface="Papyrus" pitchFamily="66" charset="0"/>
              </a:rPr>
              <a:t>w</a:t>
            </a:r>
            <a:r>
              <a:rPr lang="en-US" sz="3200" b="1" dirty="0">
                <a:solidFill>
                  <a:srgbClr val="FF0000"/>
                </a:solidFill>
                <a:latin typeface="Papyrus" pitchFamily="66" charset="0"/>
              </a:rPr>
              <a:t>/the divine through loving devotion to manifest deities</a:t>
            </a:r>
          </a:p>
          <a:p>
            <a:pPr lvl="2">
              <a:lnSpc>
                <a:spcPct val="90000"/>
              </a:lnSpc>
            </a:pPr>
            <a:r>
              <a:rPr lang="en-US" sz="3200" b="1" dirty="0">
                <a:latin typeface="Papyrus" pitchFamily="66" charset="0"/>
                <a:hlinkClick r:id="rId3"/>
              </a:rPr>
              <a:t>In the home </a:t>
            </a:r>
            <a:r>
              <a:rPr lang="en-US" sz="3200" b="1" dirty="0">
                <a:latin typeface="Papyrus" pitchFamily="66" charset="0"/>
              </a:rPr>
              <a:t>(household shrines)</a:t>
            </a:r>
          </a:p>
          <a:p>
            <a:pPr lvl="2">
              <a:lnSpc>
                <a:spcPct val="90000"/>
              </a:lnSpc>
            </a:pPr>
            <a:r>
              <a:rPr lang="en-US" sz="3200" b="1" dirty="0">
                <a:latin typeface="Papyrus" pitchFamily="66" charset="0"/>
              </a:rPr>
              <a:t>In the Temples (priests officiate)</a:t>
            </a:r>
          </a:p>
          <a:p>
            <a:pPr lvl="1">
              <a:lnSpc>
                <a:spcPct val="90000"/>
              </a:lnSpc>
            </a:pPr>
            <a:r>
              <a:rPr lang="en-US" sz="3200" b="1" i="1" dirty="0">
                <a:latin typeface="Papyrus" pitchFamily="66" charset="0"/>
                <a:hlinkClick r:id="rId4"/>
              </a:rPr>
              <a:t>Puja</a:t>
            </a:r>
            <a:r>
              <a:rPr lang="en-US" sz="3200" b="1" dirty="0">
                <a:latin typeface="Papyrus" pitchFamily="66" charset="0"/>
                <a:hlinkClick r:id="rId4"/>
              </a:rPr>
              <a:t> </a:t>
            </a:r>
            <a:r>
              <a:rPr lang="en-US" sz="3200" b="1" dirty="0">
                <a:latin typeface="Papyrus" pitchFamily="66" charset="0"/>
              </a:rPr>
              <a:t>– making offerings to and decorating the deity images</a:t>
            </a:r>
          </a:p>
          <a:p>
            <a:pPr lvl="1">
              <a:lnSpc>
                <a:spcPct val="90000"/>
              </a:lnSpc>
            </a:pPr>
            <a:r>
              <a:rPr lang="en-US" sz="3200" b="1" i="1" dirty="0">
                <a:latin typeface="Papyrus" pitchFamily="66" charset="0"/>
                <a:hlinkClick r:id="rId5"/>
              </a:rPr>
              <a:t>Darsan</a:t>
            </a:r>
            <a:r>
              <a:rPr lang="en-US" sz="3200" b="1" dirty="0">
                <a:latin typeface="Papyrus" pitchFamily="66" charset="0"/>
                <a:hlinkClick r:id="rId5"/>
              </a:rPr>
              <a:t> </a:t>
            </a:r>
            <a:r>
              <a:rPr lang="en-US" sz="3200" b="1" dirty="0">
                <a:latin typeface="Papyrus" pitchFamily="66" charset="0"/>
              </a:rPr>
              <a:t>– “seeing” the deity (</a:t>
            </a:r>
            <a:r>
              <a:rPr lang="en-US" sz="3200" b="1" i="1" dirty="0">
                <a:latin typeface="Papyrus" pitchFamily="66" charset="0"/>
              </a:rPr>
              <a:t>not</a:t>
            </a:r>
            <a:r>
              <a:rPr lang="en-US" sz="3200" b="1" dirty="0">
                <a:latin typeface="Papyrus" pitchFamily="66" charset="0"/>
              </a:rPr>
              <a:t> idol worship)</a:t>
            </a:r>
          </a:p>
          <a:p>
            <a:pPr lvl="1">
              <a:lnSpc>
                <a:spcPct val="90000"/>
              </a:lnSpc>
            </a:pPr>
            <a:r>
              <a:rPr lang="en-US" sz="3200" b="1" i="1" dirty="0">
                <a:latin typeface="Papyrus" pitchFamily="66" charset="0"/>
              </a:rPr>
              <a:t>Prasad</a:t>
            </a:r>
            <a:r>
              <a:rPr lang="en-US" sz="3200" b="1" dirty="0">
                <a:latin typeface="Papyrus" pitchFamily="66" charset="0"/>
              </a:rPr>
              <a:t> – taking the divine </a:t>
            </a:r>
            <a:r>
              <a:rPr lang="en-US" sz="3200" b="1" dirty="0" err="1">
                <a:latin typeface="Papyrus" pitchFamily="66" charset="0"/>
              </a:rPr>
              <a:t>w</a:t>
            </a:r>
            <a:r>
              <a:rPr lang="en-US" sz="3200" b="1" dirty="0">
                <a:latin typeface="Papyrus" pitchFamily="66" charset="0"/>
              </a:rPr>
              <a:t>/in your own being by eating food shared with the deity</a:t>
            </a:r>
          </a:p>
        </p:txBody>
      </p:sp>
      <p:pic>
        <p:nvPicPr>
          <p:cNvPr id="84996" name="Picture 4" descr="MCj04353080000[1]"/>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75563" y="0"/>
            <a:ext cx="1468437" cy="160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4994"/>
                                        </p:tgtEl>
                                        <p:attrNameLst>
                                          <p:attrName>style.visibility</p:attrName>
                                        </p:attrNameLst>
                                      </p:cBhvr>
                                      <p:to>
                                        <p:strVal val="visible"/>
                                      </p:to>
                                    </p:set>
                                    <p:animEffect transition="in" filter="wipe(left)">
                                      <p:cBhvr>
                                        <p:cTn id="7" dur="75"/>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dissolve">
                                      <p:cBhvr>
                                        <p:cTn id="12" dur="500"/>
                                        <p:tgtEl>
                                          <p:spTgt spid="84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dissolve">
                                      <p:cBhvr>
                                        <p:cTn id="17" dur="500"/>
                                        <p:tgtEl>
                                          <p:spTgt spid="84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5">
                                            <p:txEl>
                                              <p:pRg st="2" end="2"/>
                                            </p:txEl>
                                          </p:spTgt>
                                        </p:tgtEl>
                                        <p:attrNameLst>
                                          <p:attrName>style.visibility</p:attrName>
                                        </p:attrNameLst>
                                      </p:cBhvr>
                                      <p:to>
                                        <p:strVal val="visible"/>
                                      </p:to>
                                    </p:set>
                                    <p:animEffect transition="in" filter="dissolve">
                                      <p:cBhvr>
                                        <p:cTn id="22" dur="500"/>
                                        <p:tgtEl>
                                          <p:spTgt spid="849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5">
                                            <p:txEl>
                                              <p:pRg st="3" end="3"/>
                                            </p:txEl>
                                          </p:spTgt>
                                        </p:tgtEl>
                                        <p:attrNameLst>
                                          <p:attrName>style.visibility</p:attrName>
                                        </p:attrNameLst>
                                      </p:cBhvr>
                                      <p:to>
                                        <p:strVal val="visible"/>
                                      </p:to>
                                    </p:set>
                                    <p:animEffect transition="in" filter="dissolve">
                                      <p:cBhvr>
                                        <p:cTn id="27" dur="500"/>
                                        <p:tgtEl>
                                          <p:spTgt spid="849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5">
                                            <p:txEl>
                                              <p:pRg st="4" end="4"/>
                                            </p:txEl>
                                          </p:spTgt>
                                        </p:tgtEl>
                                        <p:attrNameLst>
                                          <p:attrName>style.visibility</p:attrName>
                                        </p:attrNameLst>
                                      </p:cBhvr>
                                      <p:to>
                                        <p:strVal val="visible"/>
                                      </p:to>
                                    </p:set>
                                    <p:animEffect transition="in" filter="dissolve">
                                      <p:cBhvr>
                                        <p:cTn id="32" dur="500"/>
                                        <p:tgtEl>
                                          <p:spTgt spid="849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4995">
                                            <p:txEl>
                                              <p:pRg st="5" end="5"/>
                                            </p:txEl>
                                          </p:spTgt>
                                        </p:tgtEl>
                                        <p:attrNameLst>
                                          <p:attrName>style.visibility</p:attrName>
                                        </p:attrNameLst>
                                      </p:cBhvr>
                                      <p:to>
                                        <p:strVal val="visible"/>
                                      </p:to>
                                    </p:set>
                                    <p:animEffect transition="in" filter="dissolve">
                                      <p:cBhvr>
                                        <p:cTn id="37"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bldLvl="3"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381000"/>
            <a:ext cx="8915400" cy="1139825"/>
          </a:xfrm>
        </p:spPr>
        <p:txBody>
          <a:bodyPr/>
          <a:lstStyle/>
          <a:p>
            <a:r>
              <a:rPr lang="en-US" b="1">
                <a:latin typeface="Papyrus" pitchFamily="66" charset="0"/>
              </a:rPr>
              <a:t/>
            </a:r>
            <a:br>
              <a:rPr lang="en-US" b="1">
                <a:latin typeface="Papyrus" pitchFamily="66" charset="0"/>
              </a:rPr>
            </a:br>
            <a:r>
              <a:rPr lang="en-US" b="1">
                <a:solidFill>
                  <a:schemeClr val="tx1"/>
                </a:solidFill>
                <a:latin typeface="Papyrus" pitchFamily="66" charset="0"/>
              </a:rPr>
              <a:t/>
            </a:r>
            <a:br>
              <a:rPr lang="en-US" b="1">
                <a:solidFill>
                  <a:schemeClr val="tx1"/>
                </a:solidFill>
                <a:latin typeface="Papyrus" pitchFamily="66" charset="0"/>
              </a:rPr>
            </a:br>
            <a:r>
              <a:rPr lang="en-US" b="1">
                <a:solidFill>
                  <a:schemeClr val="tx1"/>
                </a:solidFill>
                <a:latin typeface="Papyrus" pitchFamily="66" charset="0"/>
              </a:rPr>
              <a:t>Who do Hindus worship? – </a:t>
            </a:r>
            <a:br>
              <a:rPr lang="en-US" b="1">
                <a:solidFill>
                  <a:schemeClr val="tx1"/>
                </a:solidFill>
                <a:latin typeface="Papyrus" pitchFamily="66" charset="0"/>
              </a:rPr>
            </a:br>
            <a:r>
              <a:rPr lang="en-US" b="1">
                <a:solidFill>
                  <a:schemeClr val="tx1"/>
                </a:solidFill>
                <a:latin typeface="Papyrus" pitchFamily="66" charset="0"/>
              </a:rPr>
              <a:t>the major gods of Hindu Pantheon</a:t>
            </a:r>
          </a:p>
        </p:txBody>
      </p:sp>
      <p:pic>
        <p:nvPicPr>
          <p:cNvPr id="86019" name="Picture 3" descr="brahma">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1828800"/>
            <a:ext cx="2698750" cy="358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6020" name="Rectangle 4"/>
          <p:cNvSpPr>
            <a:spLocks noChangeArrowheads="1"/>
          </p:cNvSpPr>
          <p:nvPr/>
        </p:nvSpPr>
        <p:spPr bwMode="auto">
          <a:xfrm>
            <a:off x="3886200" y="2438400"/>
            <a:ext cx="4692650"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r>
              <a:rPr lang="en-US" sz="3400" b="1" i="1">
                <a:latin typeface="Papyrus" pitchFamily="66" charset="0"/>
              </a:rPr>
              <a:t>Brahma</a:t>
            </a:r>
            <a:r>
              <a:rPr lang="en-US" sz="3400" b="1">
                <a:latin typeface="Papyrus" pitchFamily="66" charset="0"/>
              </a:rPr>
              <a:t>, the creator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6018"/>
                                        </p:tgtEl>
                                        <p:attrNameLst>
                                          <p:attrName>style.visibility</p:attrName>
                                        </p:attrNameLst>
                                      </p:cBhvr>
                                      <p:to>
                                        <p:strVal val="visible"/>
                                      </p:to>
                                    </p:set>
                                    <p:animEffect transition="in" filter="wipe(left)">
                                      <p:cBhvr>
                                        <p:cTn id="7" dur="75"/>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86019"/>
                                        </p:tgtEl>
                                        <p:attrNameLst>
                                          <p:attrName>style.visibility</p:attrName>
                                        </p:attrNameLst>
                                      </p:cBhvr>
                                      <p:to>
                                        <p:strVal val="visible"/>
                                      </p:to>
                                    </p:set>
                                  </p:childTnLst>
                                </p:cTn>
                              </p:par>
                            </p:childTnLst>
                          </p:cTn>
                        </p:par>
                        <p:par>
                          <p:cTn id="12" fill="hold" nodeType="afterGroup">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86020"/>
                                        </p:tgtEl>
                                        <p:attrNameLst>
                                          <p:attrName>style.visibility</p:attrName>
                                        </p:attrNameLst>
                                      </p:cBhvr>
                                      <p:to>
                                        <p:strVal val="visible"/>
                                      </p:to>
                                    </p:set>
                                    <p:animEffect transition="in" filter="dissolve">
                                      <p:cBhvr>
                                        <p:cTn id="15"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20"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 y="457200"/>
            <a:ext cx="8915400" cy="1139825"/>
          </a:xfrm>
        </p:spPr>
        <p:txBody>
          <a:bodyPr/>
          <a:lstStyle/>
          <a:p>
            <a:r>
              <a:rPr lang="en-US" b="1">
                <a:latin typeface="Papyrus" pitchFamily="66" charset="0"/>
              </a:rPr>
              <a:t/>
            </a:r>
            <a:br>
              <a:rPr lang="en-US" b="1">
                <a:latin typeface="Papyrus" pitchFamily="66" charset="0"/>
              </a:rPr>
            </a:br>
            <a:r>
              <a:rPr lang="en-US" b="1">
                <a:solidFill>
                  <a:schemeClr val="tx1"/>
                </a:solidFill>
                <a:latin typeface="Papyrus" pitchFamily="66" charset="0"/>
              </a:rPr>
              <a:t>Who do Hindus worship? – </a:t>
            </a:r>
            <a:br>
              <a:rPr lang="en-US" b="1">
                <a:solidFill>
                  <a:schemeClr val="tx1"/>
                </a:solidFill>
                <a:latin typeface="Papyrus" pitchFamily="66" charset="0"/>
              </a:rPr>
            </a:br>
            <a:r>
              <a:rPr lang="en-US" b="1">
                <a:solidFill>
                  <a:schemeClr val="tx1"/>
                </a:solidFill>
                <a:latin typeface="Papyrus" pitchFamily="66" charset="0"/>
              </a:rPr>
              <a:t>the major gods of Hindu Pantheon</a:t>
            </a:r>
          </a:p>
        </p:txBody>
      </p:sp>
      <p:pic>
        <p:nvPicPr>
          <p:cNvPr id="87043" name="Picture 3" descr="vv">
            <a:hlinkClick r:id="rId3"/>
          </p:cNvPr>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1400" y="2819400"/>
            <a:ext cx="1771650"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7044" name="Rectangle 4"/>
          <p:cNvSpPr>
            <a:spLocks noChangeArrowheads="1"/>
          </p:cNvSpPr>
          <p:nvPr/>
        </p:nvSpPr>
        <p:spPr bwMode="auto">
          <a:xfrm>
            <a:off x="3238500" y="2071688"/>
            <a:ext cx="4865688"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r>
              <a:rPr lang="en-US" sz="3400" b="1" i="1">
                <a:latin typeface="Papyrus" pitchFamily="66" charset="0"/>
              </a:rPr>
              <a:t>Vishnu</a:t>
            </a:r>
            <a:r>
              <a:rPr lang="en-US" sz="3400" b="1">
                <a:latin typeface="Papyrus" pitchFamily="66" charset="0"/>
              </a:rPr>
              <a:t>, the preserver god</a:t>
            </a:r>
          </a:p>
        </p:txBody>
      </p:sp>
      <p:sp>
        <p:nvSpPr>
          <p:cNvPr id="87045" name="Rectangle 5"/>
          <p:cNvSpPr>
            <a:spLocks noChangeArrowheads="1"/>
          </p:cNvSpPr>
          <p:nvPr/>
        </p:nvSpPr>
        <p:spPr bwMode="auto">
          <a:xfrm>
            <a:off x="1416050" y="5486400"/>
            <a:ext cx="6315075"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r>
              <a:rPr lang="en-US" sz="3400" b="1">
                <a:latin typeface="Papyrus" pitchFamily="66" charset="0"/>
              </a:rPr>
              <a:t>Rama</a:t>
            </a:r>
            <a:r>
              <a:rPr lang="en-US" sz="3400">
                <a:latin typeface="Papyrus" pitchFamily="66" charset="0"/>
              </a:rPr>
              <a:t> (featured in the Ramayana)</a:t>
            </a:r>
          </a:p>
        </p:txBody>
      </p:sp>
      <p:pic>
        <p:nvPicPr>
          <p:cNvPr id="87046" name="Picture 6" descr="RamaSita"/>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09638" y="1828800"/>
            <a:ext cx="1757362" cy="2395538"/>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7047" name="Rectangle 7"/>
          <p:cNvSpPr>
            <a:spLocks noChangeArrowheads="1"/>
          </p:cNvSpPr>
          <p:nvPr/>
        </p:nvSpPr>
        <p:spPr bwMode="auto">
          <a:xfrm>
            <a:off x="1143000" y="5943600"/>
            <a:ext cx="7321550"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r>
              <a:rPr lang="en-US" sz="3400" b="1">
                <a:latin typeface="Papyrus" pitchFamily="66" charset="0"/>
              </a:rPr>
              <a:t>Krishna</a:t>
            </a:r>
            <a:r>
              <a:rPr lang="en-US" sz="3400">
                <a:latin typeface="Papyrus" pitchFamily="66" charset="0"/>
              </a:rPr>
              <a:t> (featured in the Mahabharata)</a:t>
            </a:r>
          </a:p>
        </p:txBody>
      </p:sp>
      <p:pic>
        <p:nvPicPr>
          <p:cNvPr id="87048" name="Picture 8" descr="KrishnaRadha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13488" y="2609850"/>
            <a:ext cx="1763712" cy="257175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7049" name="Text Box 9"/>
          <p:cNvSpPr txBox="1">
            <a:spLocks noChangeArrowheads="1"/>
          </p:cNvSpPr>
          <p:nvPr/>
        </p:nvSpPr>
        <p:spPr bwMode="auto">
          <a:xfrm>
            <a:off x="4729163" y="6324600"/>
            <a:ext cx="18415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endParaRPr lang="en-US" sz="240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7043"/>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87044"/>
                                        </p:tgtEl>
                                        <p:attrNameLst>
                                          <p:attrName>style.visibility</p:attrName>
                                        </p:attrNameLst>
                                      </p:cBhvr>
                                      <p:to>
                                        <p:strVal val="visible"/>
                                      </p:to>
                                    </p:set>
                                    <p:animEffect transition="in" filter="dissolve">
                                      <p:cBhvr>
                                        <p:cTn id="10" dur="500"/>
                                        <p:tgtEl>
                                          <p:spTgt spid="870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7045"/>
                                        </p:tgtEl>
                                        <p:attrNameLst>
                                          <p:attrName>style.visibility</p:attrName>
                                        </p:attrNameLst>
                                      </p:cBhvr>
                                      <p:to>
                                        <p:strVal val="visible"/>
                                      </p:to>
                                    </p:set>
                                    <p:animEffect transition="in" filter="dissolve">
                                      <p:cBhvr>
                                        <p:cTn id="15" dur="500"/>
                                        <p:tgtEl>
                                          <p:spTgt spid="87045"/>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870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7047"/>
                                        </p:tgtEl>
                                        <p:attrNameLst>
                                          <p:attrName>style.visibility</p:attrName>
                                        </p:attrNameLst>
                                      </p:cBhvr>
                                      <p:to>
                                        <p:strVal val="visible"/>
                                      </p:to>
                                    </p:set>
                                    <p:animEffect transition="in" filter="dissolve">
                                      <p:cBhvr>
                                        <p:cTn id="23" dur="500"/>
                                        <p:tgtEl>
                                          <p:spTgt spid="87047"/>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87048"/>
                                        </p:tgtEl>
                                        <p:attrNameLst>
                                          <p:attrName>style.visibility</p:attrName>
                                        </p:attrNameLst>
                                      </p:cBhvr>
                                      <p:to>
                                        <p:strVal val="visible"/>
                                      </p:to>
                                    </p:set>
                                  </p:childTnLst>
                                </p:cTn>
                              </p:par>
                            </p:childTnLst>
                          </p:cTn>
                        </p:par>
                        <p:par>
                          <p:cTn id="27" fill="hold" nodeType="afterGroup">
                            <p:stCondLst>
                              <p:cond delay="1000"/>
                            </p:stCondLst>
                            <p:childTnLst>
                              <p:par>
                                <p:cTn id="28" presetID="9" presetClass="entr" presetSubtype="0" fill="hold" grpId="0" nodeType="afterEffect" nodePh="1">
                                  <p:stCondLst>
                                    <p:cond delay="2000"/>
                                  </p:stCondLst>
                                  <p:endCondLst>
                                    <p:cond evt="begin" delay="0">
                                      <p:tn val="28"/>
                                    </p:cond>
                                  </p:endCondLst>
                                  <p:childTnLst>
                                    <p:set>
                                      <p:cBhvr>
                                        <p:cTn id="29" dur="1" fill="hold">
                                          <p:stCondLst>
                                            <p:cond delay="0"/>
                                          </p:stCondLst>
                                        </p:cTn>
                                        <p:tgtEl>
                                          <p:spTgt spid="87049"/>
                                        </p:tgtEl>
                                        <p:attrNameLst>
                                          <p:attrName>style.visibility</p:attrName>
                                        </p:attrNameLst>
                                      </p:cBhvr>
                                      <p:to>
                                        <p:strVal val="visible"/>
                                      </p:to>
                                    </p:set>
                                    <p:animEffect transition="in" filter="dissolve">
                                      <p:cBhvr>
                                        <p:cTn id="30" dur="5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utoUpdateAnimBg="0"/>
      <p:bldP spid="87045" grpId="0" autoUpdateAnimBg="0"/>
      <p:bldP spid="87047" grpId="0" autoUpdateAnimBg="0"/>
      <p:bldP spid="87049"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457200"/>
            <a:ext cx="8458200" cy="1139825"/>
          </a:xfrm>
        </p:spPr>
        <p:txBody>
          <a:bodyPr/>
          <a:lstStyle/>
          <a:p>
            <a:r>
              <a:rPr lang="en-US" sz="4000" b="1" dirty="0">
                <a:solidFill>
                  <a:schemeClr val="tx1"/>
                </a:solidFill>
                <a:latin typeface="Papyrus" pitchFamily="66" charset="0"/>
              </a:rPr>
              <a:t>Who do Hindus worship? – </a:t>
            </a:r>
            <a:br>
              <a:rPr lang="en-US" sz="4000" b="1" dirty="0">
                <a:solidFill>
                  <a:schemeClr val="tx1"/>
                </a:solidFill>
                <a:latin typeface="Papyrus" pitchFamily="66" charset="0"/>
              </a:rPr>
            </a:br>
            <a:r>
              <a:rPr lang="en-US" sz="4000" b="1" dirty="0">
                <a:solidFill>
                  <a:schemeClr val="tx1"/>
                </a:solidFill>
                <a:latin typeface="Papyrus" pitchFamily="66" charset="0"/>
              </a:rPr>
              <a:t>the major gods of Hindu Pantheon</a:t>
            </a:r>
          </a:p>
        </p:txBody>
      </p:sp>
      <p:pic>
        <p:nvPicPr>
          <p:cNvPr id="88067" name="Picture 3" descr="shiv3">
            <a:hlinkClick r:id="rId3"/>
          </p:cNvPr>
          <p:cNvPicPr>
            <a:picLocks noChangeAspect="1" noChangeArrowheads="1" noCrop="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53200" y="2209800"/>
            <a:ext cx="2192338" cy="25939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8068" name="Rectangle 4"/>
          <p:cNvSpPr>
            <a:spLocks noChangeArrowheads="1"/>
          </p:cNvSpPr>
          <p:nvPr/>
        </p:nvSpPr>
        <p:spPr bwMode="auto">
          <a:xfrm>
            <a:off x="1676400" y="1600200"/>
            <a:ext cx="7194550" cy="1127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3400" b="1" i="1">
                <a:latin typeface="Papyrus" pitchFamily="66" charset="0"/>
              </a:rPr>
              <a:t>Shiva</a:t>
            </a:r>
            <a:r>
              <a:rPr lang="en-US" sz="3400" b="1">
                <a:latin typeface="Papyrus" pitchFamily="66" charset="0"/>
              </a:rPr>
              <a:t>, god of constructive destruction</a:t>
            </a:r>
            <a:br>
              <a:rPr lang="en-US" sz="3400" b="1">
                <a:latin typeface="Papyrus" pitchFamily="66" charset="0"/>
              </a:rPr>
            </a:br>
            <a:r>
              <a:rPr lang="en-US" sz="3400" b="1">
                <a:latin typeface="Papyrus" pitchFamily="66" charset="0"/>
              </a:rPr>
              <a:t>(the transformer)</a:t>
            </a:r>
          </a:p>
        </p:txBody>
      </p:sp>
      <p:sp>
        <p:nvSpPr>
          <p:cNvPr id="88069" name="Rectangle 5"/>
          <p:cNvSpPr>
            <a:spLocks noChangeArrowheads="1"/>
          </p:cNvSpPr>
          <p:nvPr/>
        </p:nvSpPr>
        <p:spPr bwMode="auto">
          <a:xfrm>
            <a:off x="838200" y="2667000"/>
            <a:ext cx="5638800" cy="1127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3400" b="1">
                <a:latin typeface="Papyrus" pitchFamily="66" charset="0"/>
              </a:rPr>
              <a:t>Appears as Shiva </a:t>
            </a:r>
            <a:r>
              <a:rPr lang="en-US" sz="3400" b="1" i="1">
                <a:latin typeface="Papyrus" pitchFamily="66" charset="0"/>
              </a:rPr>
              <a:t>Nataraj</a:t>
            </a:r>
            <a:r>
              <a:rPr lang="en-US" sz="3400" b="1">
                <a:latin typeface="Papyrus" pitchFamily="66" charset="0"/>
              </a:rPr>
              <a:t>,</a:t>
            </a:r>
            <a:br>
              <a:rPr lang="en-US" sz="3400" b="1">
                <a:latin typeface="Papyrus" pitchFamily="66" charset="0"/>
              </a:rPr>
            </a:br>
            <a:r>
              <a:rPr lang="en-US" sz="3400" b="1">
                <a:latin typeface="Papyrus" pitchFamily="66" charset="0"/>
              </a:rPr>
              <a:t>lord of the dance of creation…</a:t>
            </a:r>
          </a:p>
        </p:txBody>
      </p:sp>
      <p:pic>
        <p:nvPicPr>
          <p:cNvPr id="88070" name="Picture 6" descr="shivanataraj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1400" y="3581400"/>
            <a:ext cx="1828800" cy="1884363"/>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8071" name="Rectangle 7"/>
          <p:cNvSpPr>
            <a:spLocks noChangeArrowheads="1"/>
          </p:cNvSpPr>
          <p:nvPr/>
        </p:nvSpPr>
        <p:spPr bwMode="auto">
          <a:xfrm>
            <a:off x="2133600" y="5522912"/>
            <a:ext cx="7391400" cy="1411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lvl="1" eaLnBrk="1" hangingPunct="1">
              <a:lnSpc>
                <a:spcPct val="70000"/>
              </a:lnSpc>
              <a:spcBef>
                <a:spcPct val="45000"/>
              </a:spcBef>
              <a:buClr>
                <a:schemeClr val="accent2"/>
              </a:buClr>
              <a:buFont typeface="Wingdings" pitchFamily="2" charset="2"/>
              <a:buNone/>
            </a:pPr>
            <a:r>
              <a:rPr lang="en-US" sz="3400" b="1" dirty="0">
                <a:latin typeface="Papyrus" pitchFamily="66" charset="0"/>
              </a:rPr>
              <a:t>&amp; his wife, </a:t>
            </a:r>
            <a:r>
              <a:rPr lang="en-US" sz="3400" b="1" i="1" dirty="0" err="1">
                <a:latin typeface="Papyrus" pitchFamily="66" charset="0"/>
              </a:rPr>
              <a:t>Parvati</a:t>
            </a:r>
            <a:r>
              <a:rPr lang="en-US" sz="3400" b="1" dirty="0">
                <a:latin typeface="Papyrus" pitchFamily="66" charset="0"/>
              </a:rPr>
              <a:t>, &amp; son </a:t>
            </a:r>
            <a:r>
              <a:rPr lang="en-US" sz="3400" b="1" i="1" dirty="0" err="1">
                <a:latin typeface="Papyrus" pitchFamily="66" charset="0"/>
              </a:rPr>
              <a:t>Ganesha</a:t>
            </a:r>
            <a:r>
              <a:rPr lang="en-US" sz="3400" b="1" i="1" dirty="0">
                <a:latin typeface="Papyrus" pitchFamily="66" charset="0"/>
              </a:rPr>
              <a:t> </a:t>
            </a:r>
          </a:p>
          <a:p>
            <a:pPr lvl="1" eaLnBrk="1" hangingPunct="1">
              <a:lnSpc>
                <a:spcPct val="70000"/>
              </a:lnSpc>
              <a:spcBef>
                <a:spcPct val="45000"/>
              </a:spcBef>
              <a:buClr>
                <a:schemeClr val="accent2"/>
              </a:buClr>
              <a:buFont typeface="Wingdings" pitchFamily="2" charset="2"/>
              <a:buNone/>
            </a:pPr>
            <a:r>
              <a:rPr lang="en-US" sz="3400" b="1" dirty="0">
                <a:latin typeface="Papyrus" pitchFamily="66" charset="0"/>
              </a:rPr>
              <a:t>(elephant headed-remover of obstacles)</a:t>
            </a:r>
          </a:p>
        </p:txBody>
      </p:sp>
      <p:pic>
        <p:nvPicPr>
          <p:cNvPr id="88072" name="Picture 8" descr="shivafamily1">
            <a:hlinkClick r:id="rId3"/>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4938" y="3733800"/>
            <a:ext cx="2420937" cy="31242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8067"/>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88068"/>
                                        </p:tgtEl>
                                        <p:attrNameLst>
                                          <p:attrName>style.visibility</p:attrName>
                                        </p:attrNameLst>
                                      </p:cBhvr>
                                      <p:to>
                                        <p:strVal val="visible"/>
                                      </p:to>
                                    </p:set>
                                    <p:animEffect transition="in" filter="dissolve">
                                      <p:cBhvr>
                                        <p:cTn id="10" dur="500"/>
                                        <p:tgtEl>
                                          <p:spTgt spid="880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8069"/>
                                        </p:tgtEl>
                                        <p:attrNameLst>
                                          <p:attrName>style.visibility</p:attrName>
                                        </p:attrNameLst>
                                      </p:cBhvr>
                                      <p:to>
                                        <p:strVal val="visible"/>
                                      </p:to>
                                    </p:set>
                                    <p:animEffect transition="in" filter="dissolve">
                                      <p:cBhvr>
                                        <p:cTn id="15" dur="500"/>
                                        <p:tgtEl>
                                          <p:spTgt spid="88069"/>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880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8071"/>
                                        </p:tgtEl>
                                        <p:attrNameLst>
                                          <p:attrName>style.visibility</p:attrName>
                                        </p:attrNameLst>
                                      </p:cBhvr>
                                      <p:to>
                                        <p:strVal val="visible"/>
                                      </p:to>
                                    </p:set>
                                    <p:animEffect transition="in" filter="dissolve">
                                      <p:cBhvr>
                                        <p:cTn id="23" dur="500"/>
                                        <p:tgtEl>
                                          <p:spTgt spid="88071"/>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88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utoUpdateAnimBg="0"/>
      <p:bldP spid="88069" grpId="0" autoUpdateAnimBg="0"/>
      <p:bldP spid="88071"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1">
                <a:solidFill>
                  <a:schemeClr val="tx1"/>
                </a:solidFill>
                <a:latin typeface="Papyrus" pitchFamily="66" charset="0"/>
              </a:rPr>
              <a:t>What about the goddesses?</a:t>
            </a:r>
            <a:br>
              <a:rPr lang="en-US" b="1">
                <a:solidFill>
                  <a:schemeClr val="tx1"/>
                </a:solidFill>
                <a:latin typeface="Papyrus" pitchFamily="66" charset="0"/>
              </a:rPr>
            </a:br>
            <a:r>
              <a:rPr lang="en-US" b="1" i="1">
                <a:solidFill>
                  <a:schemeClr val="tx1"/>
                </a:solidFill>
                <a:latin typeface="Papyrus" pitchFamily="66" charset="0"/>
              </a:rPr>
              <a:t>Devi</a:t>
            </a:r>
            <a:r>
              <a:rPr lang="en-US" b="1">
                <a:solidFill>
                  <a:schemeClr val="tx1"/>
                </a:solidFill>
                <a:latin typeface="Papyrus" pitchFamily="66" charset="0"/>
              </a:rPr>
              <a:t> – the feminine divine</a:t>
            </a:r>
          </a:p>
        </p:txBody>
      </p:sp>
      <p:sp>
        <p:nvSpPr>
          <p:cNvPr id="89091" name="Rectangle 3"/>
          <p:cNvSpPr>
            <a:spLocks noChangeArrowheads="1"/>
          </p:cNvSpPr>
          <p:nvPr/>
        </p:nvSpPr>
        <p:spPr bwMode="auto">
          <a:xfrm>
            <a:off x="381000" y="1600200"/>
            <a:ext cx="8286750" cy="5989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eaLnBrk="1" hangingPunct="1">
              <a:spcBef>
                <a:spcPct val="20000"/>
              </a:spcBef>
              <a:buFontTx/>
              <a:buChar char="•"/>
            </a:pPr>
            <a:r>
              <a:rPr lang="en-US" sz="3400" b="1" i="1" dirty="0" err="1">
                <a:latin typeface="Papyrus" pitchFamily="66" charset="0"/>
              </a:rPr>
              <a:t>Saraswati</a:t>
            </a:r>
            <a:r>
              <a:rPr lang="en-US" sz="3400" b="1" dirty="0">
                <a:latin typeface="Papyrus" pitchFamily="66" charset="0"/>
              </a:rPr>
              <a:t>, goddess of wisdom, consort of</a:t>
            </a:r>
            <a:br>
              <a:rPr lang="en-US" sz="3400" b="1" dirty="0">
                <a:latin typeface="Papyrus" pitchFamily="66" charset="0"/>
              </a:rPr>
            </a:br>
            <a:r>
              <a:rPr lang="en-US" sz="3400" b="1" dirty="0">
                <a:latin typeface="Papyrus" pitchFamily="66" charset="0"/>
              </a:rPr>
              <a:t>Brahma</a:t>
            </a:r>
          </a:p>
          <a:p>
            <a:pPr eaLnBrk="1" hangingPunct="1">
              <a:spcBef>
                <a:spcPct val="20000"/>
              </a:spcBef>
              <a:buClr>
                <a:schemeClr val="accent2"/>
              </a:buClr>
              <a:buFont typeface="Wingdings" pitchFamily="2" charset="2"/>
              <a:buChar char="w"/>
            </a:pPr>
            <a:r>
              <a:rPr lang="en-US" sz="3400" b="1" i="1" dirty="0" err="1">
                <a:latin typeface="Papyrus" pitchFamily="66" charset="0"/>
              </a:rPr>
              <a:t>Lakshmi</a:t>
            </a:r>
            <a:r>
              <a:rPr lang="en-US" sz="3400" b="1" dirty="0">
                <a:latin typeface="Papyrus" pitchFamily="66" charset="0"/>
              </a:rPr>
              <a:t>, goddess of good fortune, consort</a:t>
            </a:r>
            <a:br>
              <a:rPr lang="en-US" sz="3400" b="1" dirty="0">
                <a:latin typeface="Papyrus" pitchFamily="66" charset="0"/>
              </a:rPr>
            </a:br>
            <a:r>
              <a:rPr lang="en-US" sz="3400" b="1" dirty="0">
                <a:latin typeface="Papyrus" pitchFamily="66" charset="0"/>
              </a:rPr>
              <a:t>of Vishnu</a:t>
            </a:r>
          </a:p>
          <a:p>
            <a:pPr eaLnBrk="1" hangingPunct="1">
              <a:spcBef>
                <a:spcPct val="20000"/>
              </a:spcBef>
              <a:buFontTx/>
              <a:buChar char="•"/>
            </a:pPr>
            <a:r>
              <a:rPr lang="en-US" sz="3400" b="1" i="1" dirty="0" err="1">
                <a:latin typeface="Papyrus" pitchFamily="66" charset="0"/>
              </a:rPr>
              <a:t>Parvati</a:t>
            </a:r>
            <a:r>
              <a:rPr lang="en-US" sz="3400" b="1" dirty="0">
                <a:latin typeface="Papyrus" pitchFamily="66" charset="0"/>
              </a:rPr>
              <a:t>, divine mother, wife of Shiva</a:t>
            </a:r>
          </a:p>
          <a:p>
            <a:pPr eaLnBrk="1" hangingPunct="1">
              <a:spcBef>
                <a:spcPct val="20000"/>
              </a:spcBef>
              <a:buClr>
                <a:schemeClr val="accent2"/>
              </a:buClr>
              <a:buFont typeface="Wingdings" pitchFamily="2" charset="2"/>
              <a:buChar char="w"/>
            </a:pPr>
            <a:r>
              <a:rPr lang="en-US" sz="3400" b="1" i="1" dirty="0" err="1">
                <a:latin typeface="Papyrus" pitchFamily="66" charset="0"/>
              </a:rPr>
              <a:t>Durga</a:t>
            </a:r>
            <a:r>
              <a:rPr lang="en-US" sz="3400" b="1" dirty="0">
                <a:latin typeface="Papyrus" pitchFamily="66" charset="0"/>
              </a:rPr>
              <a:t>, </a:t>
            </a:r>
            <a:r>
              <a:rPr lang="en-US" sz="3400" b="1" dirty="0" err="1">
                <a:latin typeface="Papyrus" pitchFamily="66" charset="0"/>
              </a:rPr>
              <a:t>protectress</a:t>
            </a:r>
            <a:endParaRPr lang="en-US" sz="3400" b="1" dirty="0">
              <a:latin typeface="Papyrus" pitchFamily="66" charset="0"/>
            </a:endParaRPr>
          </a:p>
          <a:p>
            <a:pPr eaLnBrk="1" hangingPunct="1">
              <a:spcBef>
                <a:spcPct val="20000"/>
              </a:spcBef>
              <a:buFontTx/>
              <a:buChar char="•"/>
            </a:pPr>
            <a:r>
              <a:rPr lang="en-US" sz="3400" b="1" i="1" dirty="0">
                <a:latin typeface="Papyrus" pitchFamily="66" charset="0"/>
              </a:rPr>
              <a:t>Kali</a:t>
            </a:r>
            <a:r>
              <a:rPr lang="en-US" sz="3400" b="1" dirty="0">
                <a:latin typeface="Papyrus" pitchFamily="66" charset="0"/>
              </a:rPr>
              <a:t>, destroyer of demons</a:t>
            </a:r>
          </a:p>
          <a:p>
            <a:pPr eaLnBrk="1" hangingPunct="1">
              <a:spcBef>
                <a:spcPct val="20000"/>
              </a:spcBef>
            </a:pPr>
            <a:endParaRPr lang="en-US" sz="3400" b="1" dirty="0">
              <a:latin typeface="Papyrus" pitchFamily="66" charset="0"/>
            </a:endParaRPr>
          </a:p>
          <a:p>
            <a:pPr eaLnBrk="1" hangingPunct="1">
              <a:spcBef>
                <a:spcPct val="20000"/>
              </a:spcBef>
            </a:pPr>
            <a:r>
              <a:rPr lang="en-US" sz="3400" b="1" dirty="0">
                <a:latin typeface="Papyrus" pitchFamily="66" charset="0"/>
              </a:rPr>
              <a:t>Plus about 330 million other deities</a:t>
            </a:r>
          </a:p>
          <a:p>
            <a:pPr eaLnBrk="1" hangingPunct="1">
              <a:spcBef>
                <a:spcPct val="20000"/>
              </a:spcBef>
            </a:pPr>
            <a:endParaRPr lang="en-US" sz="3400" b="1" dirty="0">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9090"/>
                                        </p:tgtEl>
                                        <p:attrNameLst>
                                          <p:attrName>style.visibility</p:attrName>
                                        </p:attrNameLst>
                                      </p:cBhvr>
                                      <p:to>
                                        <p:strVal val="visible"/>
                                      </p:to>
                                    </p:set>
                                    <p:animEffect transition="in" filter="wipe(left)">
                                      <p:cBhvr>
                                        <p:cTn id="7" dur="75"/>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dissolve">
                                      <p:cBhvr>
                                        <p:cTn id="12"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2" descr="brahma">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 y="87313"/>
            <a:ext cx="1714500" cy="2274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87" name="Picture 3" descr="durga">
            <a:hlinkClick r:id="rId5"/>
          </p:cNvPr>
          <p:cNvPicPr>
            <a:picLocks noChangeAspect="1" noChangeArrowheads="1" noCrop="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6825" y="149225"/>
            <a:ext cx="1806575" cy="21367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3188" name="Picture 4" descr="ganesha1">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08525" y="225425"/>
            <a:ext cx="1806575"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89" name="Picture 5" descr="hanuman">
            <a:hlinkClick r:id="rId9"/>
          </p:cNvPr>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 y="2317750"/>
            <a:ext cx="1714500" cy="2251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90" name="Picture 6" descr="krishna">
            <a:hlinkClick r:id="rId11"/>
          </p:cNvPr>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6425" y="228600"/>
            <a:ext cx="1806575"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91" name="Picture 7" descr="laxmi">
            <a:hlinkClick r:id="rId13"/>
          </p:cNvPr>
          <p:cNvPicPr>
            <a:picLocks noChangeAspect="1" noChangeArrowheads="1" noCrop="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34200" y="2371725"/>
            <a:ext cx="1806575" cy="21367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3192" name="Picture 8" descr="saras">
            <a:hlinkClick r:id="rId15"/>
          </p:cNvPr>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225" y="4572000"/>
            <a:ext cx="1806575"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93" name="Picture 9" descr="shivafamily1">
            <a:hlinkClick r:id="rId17"/>
          </p:cNvPr>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4600" y="4572000"/>
            <a:ext cx="1806575"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3194" name="Picture 10" descr="shiv3">
            <a:hlinkClick r:id="rId17"/>
          </p:cNvPr>
          <p:cNvPicPr>
            <a:picLocks noChangeAspect="1" noChangeArrowheads="1" noCrop="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08525" y="4495800"/>
            <a:ext cx="1806575" cy="21367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3195" name="Picture 11" descr="vv">
            <a:hlinkClick r:id="rId20"/>
          </p:cNvPr>
          <p:cNvPicPr>
            <a:picLocks noChangeAspect="1" noChangeArrowheads="1"/>
          </p:cNvPicPr>
          <p:nvPr/>
        </p:nvPicPr>
        <p:blipFill>
          <a:blip r:embed="rId2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34200" y="4495800"/>
            <a:ext cx="1771650" cy="2136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3196" name="Rectangle 12"/>
          <p:cNvSpPr>
            <a:spLocks noChangeArrowheads="1"/>
          </p:cNvSpPr>
          <p:nvPr/>
        </p:nvSpPr>
        <p:spPr bwMode="auto">
          <a:xfrm>
            <a:off x="1981200" y="2286000"/>
            <a:ext cx="5105400" cy="23575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lgn="ctr" eaLnBrk="1" hangingPunct="1">
              <a:spcBef>
                <a:spcPct val="20000"/>
              </a:spcBef>
            </a:pPr>
            <a:r>
              <a:rPr lang="en-US" sz="3200" b="1" dirty="0">
                <a:latin typeface="Papyrus" pitchFamily="66" charset="0"/>
              </a:rPr>
              <a:t>All these deities are but</a:t>
            </a:r>
          </a:p>
          <a:p>
            <a:pPr algn="ctr" eaLnBrk="1" hangingPunct="1">
              <a:spcBef>
                <a:spcPct val="20000"/>
              </a:spcBef>
            </a:pPr>
            <a:r>
              <a:rPr lang="en-US" sz="3200" b="1" dirty="0">
                <a:latin typeface="Papyrus" pitchFamily="66" charset="0"/>
              </a:rPr>
              <a:t>Manifest forms (attributes</a:t>
            </a:r>
          </a:p>
          <a:p>
            <a:pPr algn="ctr" eaLnBrk="1" hangingPunct="1">
              <a:spcBef>
                <a:spcPct val="20000"/>
              </a:spcBef>
            </a:pPr>
            <a:r>
              <a:rPr lang="en-US" sz="3200" b="1" dirty="0">
                <a:latin typeface="Papyrus" pitchFamily="66" charset="0"/>
              </a:rPr>
              <a:t>and functions) of the</a:t>
            </a:r>
          </a:p>
          <a:p>
            <a:pPr algn="ctr" eaLnBrk="1" hangingPunct="1">
              <a:spcBef>
                <a:spcPct val="20000"/>
              </a:spcBef>
            </a:pPr>
            <a:r>
              <a:rPr lang="en-US" sz="3200" b="1" dirty="0">
                <a:latin typeface="Papyrus" pitchFamily="66" charset="0"/>
              </a:rPr>
              <a:t>impersonal Brahman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96"/>
                                        </p:tgtEl>
                                        <p:attrNameLst>
                                          <p:attrName>style.visibility</p:attrName>
                                        </p:attrNameLst>
                                      </p:cBhvr>
                                      <p:to>
                                        <p:strVal val="visible"/>
                                      </p:to>
                                    </p:set>
                                    <p:animEffect transition="in" filter="dissolve">
                                      <p:cBhvr>
                                        <p:cTn id="7" dur="500"/>
                                        <p:tgtEl>
                                          <p:spTgt spid="9319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93186"/>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93187"/>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93188"/>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499"/>
                                          </p:stCondLst>
                                        </p:cTn>
                                        <p:tgtEl>
                                          <p:spTgt spid="93190"/>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499"/>
                                          </p:stCondLst>
                                        </p:cTn>
                                        <p:tgtEl>
                                          <p:spTgt spid="93191"/>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0"/>
                                  </p:stCondLst>
                                  <p:childTnLst>
                                    <p:set>
                                      <p:cBhvr>
                                        <p:cTn id="25" dur="1" fill="hold">
                                          <p:stCondLst>
                                            <p:cond delay="499"/>
                                          </p:stCondLst>
                                        </p:cTn>
                                        <p:tgtEl>
                                          <p:spTgt spid="93195"/>
                                        </p:tgtEl>
                                        <p:attrNameLst>
                                          <p:attrName>style.visibility</p:attrName>
                                        </p:attrNameLst>
                                      </p:cBhvr>
                                      <p:to>
                                        <p:strVal val="visible"/>
                                      </p:to>
                                    </p:set>
                                  </p:childTnLst>
                                </p:cTn>
                              </p:par>
                            </p:childTnLst>
                          </p:cTn>
                        </p:par>
                        <p:par>
                          <p:cTn id="26" fill="hold" nodeType="afterGroup">
                            <p:stCondLst>
                              <p:cond delay="3500"/>
                            </p:stCondLst>
                            <p:childTnLst>
                              <p:par>
                                <p:cTn id="27" presetID="1" presetClass="entr" presetSubtype="0" fill="hold" nodeType="afterEffect">
                                  <p:stCondLst>
                                    <p:cond delay="0"/>
                                  </p:stCondLst>
                                  <p:childTnLst>
                                    <p:set>
                                      <p:cBhvr>
                                        <p:cTn id="28" dur="1" fill="hold">
                                          <p:stCondLst>
                                            <p:cond delay="499"/>
                                          </p:stCondLst>
                                        </p:cTn>
                                        <p:tgtEl>
                                          <p:spTgt spid="93194"/>
                                        </p:tgtEl>
                                        <p:attrNameLst>
                                          <p:attrName>style.visibility</p:attrName>
                                        </p:attrNameLst>
                                      </p:cBhvr>
                                      <p:to>
                                        <p:strVal val="visible"/>
                                      </p:to>
                                    </p:set>
                                  </p:childTnLst>
                                </p:cTn>
                              </p:par>
                            </p:childTnLst>
                          </p:cTn>
                        </p:par>
                        <p:par>
                          <p:cTn id="29" fill="hold" nodeType="afterGroup">
                            <p:stCondLst>
                              <p:cond delay="4000"/>
                            </p:stCondLst>
                            <p:childTnLst>
                              <p:par>
                                <p:cTn id="30" presetID="1" presetClass="entr" presetSubtype="0" fill="hold" nodeType="afterEffect">
                                  <p:stCondLst>
                                    <p:cond delay="0"/>
                                  </p:stCondLst>
                                  <p:childTnLst>
                                    <p:set>
                                      <p:cBhvr>
                                        <p:cTn id="31" dur="1" fill="hold">
                                          <p:stCondLst>
                                            <p:cond delay="499"/>
                                          </p:stCondLst>
                                        </p:cTn>
                                        <p:tgtEl>
                                          <p:spTgt spid="93193"/>
                                        </p:tgtEl>
                                        <p:attrNameLst>
                                          <p:attrName>style.visibility</p:attrName>
                                        </p:attrNameLst>
                                      </p:cBhvr>
                                      <p:to>
                                        <p:strVal val="visible"/>
                                      </p:to>
                                    </p:set>
                                  </p:childTnLst>
                                </p:cTn>
                              </p:par>
                            </p:childTnLst>
                          </p:cTn>
                        </p:par>
                        <p:par>
                          <p:cTn id="32" fill="hold" nodeType="afterGroup">
                            <p:stCondLst>
                              <p:cond delay="4500"/>
                            </p:stCondLst>
                            <p:childTnLst>
                              <p:par>
                                <p:cTn id="33" presetID="1" presetClass="entr" presetSubtype="0" fill="hold" nodeType="afterEffect">
                                  <p:stCondLst>
                                    <p:cond delay="0"/>
                                  </p:stCondLst>
                                  <p:childTnLst>
                                    <p:set>
                                      <p:cBhvr>
                                        <p:cTn id="34" dur="1" fill="hold">
                                          <p:stCondLst>
                                            <p:cond delay="499"/>
                                          </p:stCondLst>
                                        </p:cTn>
                                        <p:tgtEl>
                                          <p:spTgt spid="93192"/>
                                        </p:tgtEl>
                                        <p:attrNameLst>
                                          <p:attrName>style.visibility</p:attrName>
                                        </p:attrNameLst>
                                      </p:cBhvr>
                                      <p:to>
                                        <p:strVal val="visible"/>
                                      </p:to>
                                    </p:set>
                                  </p:childTnLst>
                                </p:cTn>
                              </p:par>
                            </p:childTnLst>
                          </p:cTn>
                        </p:par>
                        <p:par>
                          <p:cTn id="35" fill="hold" nodeType="afterGroup">
                            <p:stCondLst>
                              <p:cond delay="5000"/>
                            </p:stCondLst>
                            <p:childTnLst>
                              <p:par>
                                <p:cTn id="36" presetID="1" presetClass="entr" presetSubtype="0" fill="hold" nodeType="afterEffect">
                                  <p:stCondLst>
                                    <p:cond delay="0"/>
                                  </p:stCondLst>
                                  <p:childTnLst>
                                    <p:set>
                                      <p:cBhvr>
                                        <p:cTn id="37" dur="1" fill="hold">
                                          <p:stCondLst>
                                            <p:cond delay="499"/>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n-US" b="1">
                <a:solidFill>
                  <a:schemeClr val="tx1"/>
                </a:solidFill>
                <a:latin typeface="Papyrus" pitchFamily="66" charset="0"/>
              </a:rPr>
              <a:t>And we too are </a:t>
            </a:r>
            <a:br>
              <a:rPr lang="en-US" b="1">
                <a:solidFill>
                  <a:schemeClr val="tx1"/>
                </a:solidFill>
                <a:latin typeface="Papyrus" pitchFamily="66" charset="0"/>
              </a:rPr>
            </a:br>
            <a:r>
              <a:rPr lang="en-US" b="1">
                <a:solidFill>
                  <a:schemeClr val="tx1"/>
                </a:solidFill>
                <a:latin typeface="Papyrus" pitchFamily="66" charset="0"/>
              </a:rPr>
              <a:t>manifest forms of God!</a:t>
            </a:r>
          </a:p>
        </p:txBody>
      </p:sp>
      <p:sp>
        <p:nvSpPr>
          <p:cNvPr id="94211" name="Text Box 3"/>
          <p:cNvSpPr txBox="1">
            <a:spLocks noChangeArrowheads="1"/>
          </p:cNvSpPr>
          <p:nvPr/>
        </p:nvSpPr>
        <p:spPr bwMode="auto">
          <a:xfrm>
            <a:off x="498475" y="2008188"/>
            <a:ext cx="8380413" cy="3444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r>
              <a:rPr lang="en-US" sz="5500" b="1">
                <a:latin typeface="Papyrus" pitchFamily="66" charset="0"/>
              </a:rPr>
              <a:t>“We are not human beings</a:t>
            </a:r>
            <a:br>
              <a:rPr lang="en-US" sz="5500" b="1">
                <a:latin typeface="Papyrus" pitchFamily="66" charset="0"/>
              </a:rPr>
            </a:br>
            <a:r>
              <a:rPr lang="en-US" sz="5500" b="1">
                <a:latin typeface="Papyrus" pitchFamily="66" charset="0"/>
              </a:rPr>
              <a:t>having spiritual experiences;</a:t>
            </a:r>
            <a:br>
              <a:rPr lang="en-US" sz="5500" b="1">
                <a:latin typeface="Papyrus" pitchFamily="66" charset="0"/>
              </a:rPr>
            </a:br>
            <a:r>
              <a:rPr lang="en-US" sz="5500" b="1">
                <a:latin typeface="Papyrus" pitchFamily="66" charset="0"/>
              </a:rPr>
              <a:t>We are spiritual beings</a:t>
            </a:r>
            <a:br>
              <a:rPr lang="en-US" sz="5500" b="1">
                <a:latin typeface="Papyrus" pitchFamily="66" charset="0"/>
              </a:rPr>
            </a:br>
            <a:r>
              <a:rPr lang="en-US" sz="5500" b="1">
                <a:latin typeface="Papyrus" pitchFamily="66" charset="0"/>
              </a:rPr>
              <a:t>having a human experience!”</a:t>
            </a:r>
          </a:p>
        </p:txBody>
      </p:sp>
      <p:sp>
        <p:nvSpPr>
          <p:cNvPr id="94212" name="Text Box 4"/>
          <p:cNvSpPr txBox="1">
            <a:spLocks noChangeArrowheads="1"/>
          </p:cNvSpPr>
          <p:nvPr/>
        </p:nvSpPr>
        <p:spPr bwMode="auto">
          <a:xfrm>
            <a:off x="4333875" y="4860925"/>
            <a:ext cx="184150" cy="1006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ctr" eaLnBrk="1" hangingPunct="1">
              <a:spcBef>
                <a:spcPct val="20000"/>
              </a:spcBef>
            </a:pPr>
            <a:endParaRPr lang="en-US" sz="6000" b="1" i="1">
              <a:solidFill>
                <a:schemeClr val="tx2"/>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dissolve">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94211"/>
                                        </p:tgtEl>
                                        <p:attrNameLst>
                                          <p:attrName>style.visibility</p:attrName>
                                        </p:attrNameLst>
                                      </p:cBhvr>
                                      <p:to>
                                        <p:strVal val="visible"/>
                                      </p:to>
                                    </p:set>
                                    <p:animEffect transition="in" filter="wipe(left)">
                                      <p:cBhvr>
                                        <p:cTn id="12" dur="75"/>
                                        <p:tgtEl>
                                          <p:spTgt spid="94211"/>
                                        </p:tgtEl>
                                      </p:cBhvr>
                                    </p:animEffect>
                                  </p:childTnLst>
                                </p:cTn>
                              </p:par>
                            </p:childTnLst>
                          </p:cTn>
                        </p:par>
                        <p:par>
                          <p:cTn id="13" fill="hold" nodeType="afterGroup">
                            <p:stCondLst>
                              <p:cond delay="7050"/>
                            </p:stCondLst>
                            <p:childTnLst>
                              <p:par>
                                <p:cTn id="14" presetID="19" presetClass="entr" presetSubtype="10" fill="hold" grpId="0" nodeType="afterEffect" nodePh="1">
                                  <p:stCondLst>
                                    <p:cond delay="0"/>
                                  </p:stCondLst>
                                  <p:endCondLst>
                                    <p:cond evt="begin" delay="0">
                                      <p:tn val="14"/>
                                    </p:cond>
                                  </p:endCondLst>
                                  <p:childTnLst>
                                    <p:set>
                                      <p:cBhvr>
                                        <p:cTn id="15" dur="1" fill="hold">
                                          <p:stCondLst>
                                            <p:cond delay="0"/>
                                          </p:stCondLst>
                                        </p:cTn>
                                        <p:tgtEl>
                                          <p:spTgt spid="94212"/>
                                        </p:tgtEl>
                                        <p:attrNameLst>
                                          <p:attrName>style.visibility</p:attrName>
                                        </p:attrNameLst>
                                      </p:cBhvr>
                                      <p:to>
                                        <p:strVal val="visible"/>
                                      </p:to>
                                    </p:set>
                                    <p:anim calcmode="lin" valueType="num">
                                      <p:cBhvr>
                                        <p:cTn id="16" dur="5000" fill="hold"/>
                                        <p:tgtEl>
                                          <p:spTgt spid="94212"/>
                                        </p:tgtEl>
                                        <p:attrNameLst>
                                          <p:attrName>ppt_w</p:attrName>
                                        </p:attrNameLst>
                                      </p:cBhvr>
                                      <p:tavLst>
                                        <p:tav tm="0" fmla="#ppt_w*sin(2.5*pi*$)">
                                          <p:val>
                                            <p:fltVal val="0"/>
                                          </p:val>
                                        </p:tav>
                                        <p:tav tm="100000">
                                          <p:val>
                                            <p:fltVal val="1"/>
                                          </p:val>
                                        </p:tav>
                                      </p:tavLst>
                                    </p:anim>
                                    <p:anim calcmode="lin" valueType="num">
                                      <p:cBhvr>
                                        <p:cTn id="17" dur="5000" fill="hold"/>
                                        <p:tgtEl>
                                          <p:spTgt spid="942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autoUpdateAnimBg="0"/>
      <p:bldP spid="94212"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7282" name="WordArt 2"/>
          <p:cNvSpPr>
            <a:spLocks noChangeArrowheads="1" noChangeShapeType="1" noTextEdit="1"/>
          </p:cNvSpPr>
          <p:nvPr/>
        </p:nvSpPr>
        <p:spPr bwMode="auto">
          <a:xfrm>
            <a:off x="1828800" y="1219200"/>
            <a:ext cx="6858000" cy="2743200"/>
          </a:xfrm>
          <a:prstGeom prst="rect">
            <a:avLst/>
          </a:prstGeom>
        </p:spPr>
        <p:txBody>
          <a:bodyPr wrap="none" fromWordArt="1">
            <a:prstTxWarp prst="textPlain">
              <a:avLst>
                <a:gd name="adj" fmla="val 50000"/>
              </a:avLst>
            </a:prstTxWarp>
          </a:bodyPr>
          <a:lstStyle/>
          <a:p>
            <a:pPr algn="ctr"/>
            <a:r>
              <a:rPr lang="en-US" sz="3600" kern="10">
                <a:ln w="19050">
                  <a:solidFill>
                    <a:srgbClr val="663300"/>
                  </a:solidFill>
                  <a:round/>
                  <a:headEnd/>
                  <a:tailEnd/>
                </a:ln>
                <a:solidFill>
                  <a:srgbClr val="CC9900"/>
                </a:solidFill>
                <a:effectLst>
                  <a:outerShdw dist="107763" dir="2700000" algn="ctr" rotWithShape="0">
                    <a:srgbClr val="3A1D00">
                      <a:alpha val="50000"/>
                    </a:srgbClr>
                  </a:outerShdw>
                </a:effectLst>
                <a:latin typeface="Samarkan"/>
              </a:rPr>
              <a:t>Buddhism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circle(out)">
                                      <p:cBhvr>
                                        <p:cTn id="7" dur="20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600200" y="228600"/>
            <a:ext cx="7239000" cy="762000"/>
          </a:xfrm>
          <a:prstGeom prst="rect">
            <a:avLst/>
          </a:prstGeom>
          <a:noFill/>
          <a:ln>
            <a:noFill/>
          </a:ln>
          <a:effectLst>
            <a:outerShdw dist="35921" dir="2700000" algn="ctr" rotWithShape="0">
              <a:srgbClr val="CC990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lgn="ctr">
              <a:spcBef>
                <a:spcPct val="50000"/>
              </a:spcBef>
            </a:pPr>
            <a:r>
              <a:rPr lang="en-US" sz="4400" b="1">
                <a:latin typeface="Papyrus" pitchFamily="66" charset="0"/>
              </a:rPr>
              <a:t>Religions of South Asia</a:t>
            </a:r>
          </a:p>
        </p:txBody>
      </p:sp>
      <p:pic>
        <p:nvPicPr>
          <p:cNvPr id="98307" name="Picture 3" descr="chart-religions of SoAsia"/>
          <p:cNvPicPr>
            <a:picLocks noGrp="1" noChangeAspect="1" noChangeArrowheads="1"/>
          </p:cNvPicPr>
          <p:nvPr>
            <p:ph/>
          </p:nvPr>
        </p:nvPicPr>
        <p:blipFill>
          <a:blip r:embed="rId3">
            <a:lum contrast="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2286000" y="914400"/>
            <a:ext cx="5181600" cy="5943600"/>
          </a:xfrm>
          <a:noFill/>
          <a:ln>
            <a:solidFill>
              <a:srgbClr val="CC9900"/>
            </a:solidFill>
            <a:miter lim="800000"/>
            <a:headEnd/>
            <a:tailEnd/>
          </a:ln>
        </p:spPr>
      </p:pic>
      <p:sp>
        <p:nvSpPr>
          <p:cNvPr id="98308" name="Line 4"/>
          <p:cNvSpPr>
            <a:spLocks noChangeShapeType="1"/>
          </p:cNvSpPr>
          <p:nvPr/>
        </p:nvSpPr>
        <p:spPr bwMode="auto">
          <a:xfrm flipH="1">
            <a:off x="7162800" y="6096000"/>
            <a:ext cx="1295400" cy="0"/>
          </a:xfrm>
          <a:prstGeom prst="line">
            <a:avLst/>
          </a:prstGeom>
          <a:noFill/>
          <a:ln w="57150">
            <a:solidFill>
              <a:srgbClr val="CC99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1000" fill="hold"/>
                                        <p:tgtEl>
                                          <p:spTgt spid="98308"/>
                                        </p:tgtEl>
                                        <p:attrNameLst>
                                          <p:attrName>ppt_x</p:attrName>
                                        </p:attrNameLst>
                                      </p:cBhvr>
                                      <p:tavLst>
                                        <p:tav tm="0">
                                          <p:val>
                                            <p:strVal val="1+#ppt_w/2"/>
                                          </p:val>
                                        </p:tav>
                                        <p:tav tm="100000">
                                          <p:val>
                                            <p:strVal val="#ppt_x"/>
                                          </p:val>
                                        </p:tav>
                                      </p:tavLst>
                                    </p:anim>
                                    <p:anim calcmode="lin" valueType="num">
                                      <p:cBhvr additive="base">
                                        <p:cTn id="8" dur="1000" fill="hold"/>
                                        <p:tgtEl>
                                          <p:spTgt spid="98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p:txBody>
          <a:bodyPr/>
          <a:lstStyle/>
          <a:p>
            <a:pPr algn="ctr">
              <a:buFont typeface="Wingdings" pitchFamily="2" charset="2"/>
              <a:buNone/>
            </a:pPr>
            <a:endParaRPr lang="en-US" sz="2400" dirty="0"/>
          </a:p>
          <a:p>
            <a:pPr algn="ctr">
              <a:buFont typeface="Wingdings" pitchFamily="2" charset="2"/>
              <a:buNone/>
            </a:pPr>
            <a:endParaRPr lang="en-US" sz="2400" dirty="0"/>
          </a:p>
          <a:p>
            <a:pPr algn="ctr">
              <a:buFont typeface="Wingdings" pitchFamily="2" charset="2"/>
              <a:buNone/>
            </a:pPr>
            <a:endParaRPr lang="en-US" sz="2400" dirty="0"/>
          </a:p>
          <a:p>
            <a:pPr algn="ctr">
              <a:buFont typeface="Wingdings" pitchFamily="2" charset="2"/>
              <a:buNone/>
            </a:pPr>
            <a:endParaRPr lang="en-US" sz="2400" dirty="0"/>
          </a:p>
          <a:p>
            <a:pPr algn="ctr">
              <a:buFont typeface="Wingdings" pitchFamily="2" charset="2"/>
              <a:buNone/>
            </a:pPr>
            <a:r>
              <a:rPr lang="en-US" sz="4400" b="1" dirty="0">
                <a:solidFill>
                  <a:srgbClr val="FF0000"/>
                </a:solidFill>
                <a:latin typeface="Papyrus" pitchFamily="66" charset="0"/>
              </a:rPr>
              <a:t>Hinduism</a:t>
            </a:r>
          </a:p>
          <a:p>
            <a:pPr algn="ctr">
              <a:buFont typeface="Wingdings" pitchFamily="2" charset="2"/>
              <a:buNone/>
            </a:pPr>
            <a:endParaRPr lang="en-US" sz="2400" dirty="0"/>
          </a:p>
        </p:txBody>
      </p:sp>
      <p:pic>
        <p:nvPicPr>
          <p:cNvPr id="77828" name="Picture 4" descr="MCBL00017_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1828800"/>
            <a:ext cx="2906713" cy="34686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7829" name="Picture 5" descr="MCj01955520000[1]"/>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6800" y="2590800"/>
            <a:ext cx="2133600" cy="2133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052" name="Picture 4" descr="buddhism"/>
          <p:cNvPicPr>
            <a:picLocks noChangeAspect="1" noChangeArrowheads="1"/>
          </p:cNvPicPr>
          <p:nvPr/>
        </p:nvPicPr>
        <p:blipFill>
          <a:blip r:embed="rId3">
            <a:lum bright="70000" contrast="-70000"/>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914400"/>
            <a:ext cx="5181600" cy="518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050" name="Rectangle 2"/>
          <p:cNvSpPr>
            <a:spLocks noGrp="1" noChangeArrowheads="1"/>
          </p:cNvSpPr>
          <p:nvPr>
            <p:ph type="title"/>
          </p:nvPr>
        </p:nvSpPr>
        <p:spPr/>
        <p:txBody>
          <a:bodyPr/>
          <a:lstStyle/>
          <a:p>
            <a:r>
              <a:rPr lang="en-US" b="1">
                <a:solidFill>
                  <a:schemeClr val="tx1"/>
                </a:solidFill>
                <a:latin typeface="Papyrus" pitchFamily="66" charset="0"/>
              </a:rPr>
              <a:t>Buddhism</a:t>
            </a:r>
            <a:r>
              <a:rPr lang="en-US" b="1">
                <a:latin typeface="Papyrus" pitchFamily="66" charset="0"/>
              </a:rPr>
              <a:t>…</a:t>
            </a:r>
          </a:p>
        </p:txBody>
      </p:sp>
      <p:sp>
        <p:nvSpPr>
          <p:cNvPr id="2051" name="Rectangle 3"/>
          <p:cNvSpPr>
            <a:spLocks noGrp="1" noChangeArrowheads="1"/>
          </p:cNvSpPr>
          <p:nvPr>
            <p:ph type="body" idx="1"/>
          </p:nvPr>
        </p:nvSpPr>
        <p:spPr>
          <a:xfrm>
            <a:off x="228600" y="1600200"/>
            <a:ext cx="8915400" cy="4530725"/>
          </a:xfrm>
        </p:spPr>
        <p:txBody>
          <a:bodyPr/>
          <a:lstStyle/>
          <a:p>
            <a:pPr>
              <a:buFont typeface="Wingdings" pitchFamily="2" charset="2"/>
              <a:buNone/>
            </a:pPr>
            <a:r>
              <a:rPr lang="en-US" sz="3200" b="1" dirty="0">
                <a:latin typeface="Papyrus" pitchFamily="66" charset="0"/>
              </a:rPr>
              <a:t>The “middle way of wisdom and compassion”</a:t>
            </a:r>
          </a:p>
          <a:p>
            <a:r>
              <a:rPr lang="en-US" sz="3200" b="1" dirty="0">
                <a:latin typeface="Papyrus" pitchFamily="66" charset="0"/>
              </a:rPr>
              <a:t>A 2500 year old tradition (founded in 500BC) that began in India and spread and diversified throughout the Far East</a:t>
            </a:r>
          </a:p>
          <a:p>
            <a:r>
              <a:rPr lang="en-US" sz="3200" b="1" dirty="0">
                <a:latin typeface="Papyrus" pitchFamily="66" charset="0"/>
              </a:rPr>
              <a:t>A philosophy, religion, and spiritual practice followed by more than 300 million people</a:t>
            </a:r>
          </a:p>
          <a:p>
            <a:r>
              <a:rPr lang="en-US" sz="3200" b="1" dirty="0">
                <a:latin typeface="Papyrus" pitchFamily="66" charset="0"/>
              </a:rPr>
              <a:t>Based on the teachings of the Buddha</a:t>
            </a:r>
          </a:p>
          <a:p>
            <a:r>
              <a:rPr lang="en-US" sz="3200" b="1" dirty="0">
                <a:effectLst>
                  <a:outerShdw blurRad="38100" dist="38100" dir="2700000" algn="tl">
                    <a:srgbClr val="C0C0C0"/>
                  </a:outerShdw>
                </a:effectLst>
                <a:latin typeface="Papyrus" pitchFamily="66" charset="0"/>
              </a:rPr>
              <a:t>Buddhists don’t care about the creation of the world- it doesn’t matter to them.</a:t>
            </a:r>
          </a:p>
          <a:p>
            <a:endParaRPr lang="en-US" sz="3400" b="1" dirty="0">
              <a:latin typeface="Papyrus" pitchFamily="66" charset="0"/>
            </a:endParaRPr>
          </a:p>
          <a:p>
            <a:pPr>
              <a:buFont typeface="Wingdings" pitchFamily="2" charset="2"/>
              <a:buNone/>
            </a:pPr>
            <a:endParaRPr lang="en-US" sz="2600" b="1" dirty="0">
              <a:latin typeface="Papyrus" pitchFamily="66" charset="0"/>
            </a:endParaRPr>
          </a:p>
        </p:txBody>
      </p:sp>
      <p:pic>
        <p:nvPicPr>
          <p:cNvPr id="2064" name="Picture 16" descr="buddhis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762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wipe(left)">
                                      <p:cBhvr>
                                        <p:cTn id="7" dur="75"/>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500"/>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dissolve">
                                      <p:cBhvr>
                                        <p:cTn id="22" dur="500"/>
                                        <p:tgtEl>
                                          <p:spTgt spid="2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dissolve">
                                      <p:cBhvr>
                                        <p:cTn id="27" dur="500"/>
                                        <p:tgtEl>
                                          <p:spTgt spid="2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dissolve">
                                      <p:cBhvr>
                                        <p:cTn id="32"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bldLvl="2"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028" name="Picture 4" descr="buddhism"/>
          <p:cNvPicPr>
            <a:picLocks noChangeAspect="1" noChangeArrowheads="1"/>
          </p:cNvPicPr>
          <p:nvPr/>
        </p:nvPicPr>
        <p:blipFill>
          <a:blip r:embed="rId3">
            <a:lum bright="70000" contrast="-70000"/>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914400"/>
            <a:ext cx="5181600" cy="518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26" name="Rectangle 2"/>
          <p:cNvSpPr>
            <a:spLocks noGrp="1" noChangeArrowheads="1"/>
          </p:cNvSpPr>
          <p:nvPr>
            <p:ph type="title"/>
          </p:nvPr>
        </p:nvSpPr>
        <p:spPr/>
        <p:txBody>
          <a:bodyPr/>
          <a:lstStyle/>
          <a:p>
            <a:r>
              <a:rPr lang="en-US" b="1" dirty="0">
                <a:solidFill>
                  <a:srgbClr val="FF0000"/>
                </a:solidFill>
                <a:latin typeface="Papyrus" pitchFamily="66" charset="0"/>
              </a:rPr>
              <a:t>Who was the Buddha?</a:t>
            </a:r>
          </a:p>
        </p:txBody>
      </p:sp>
      <p:sp>
        <p:nvSpPr>
          <p:cNvPr id="1027" name="Rectangle 3"/>
          <p:cNvSpPr>
            <a:spLocks noGrp="1" noChangeArrowheads="1"/>
          </p:cNvSpPr>
          <p:nvPr>
            <p:ph type="body" idx="1"/>
          </p:nvPr>
        </p:nvSpPr>
        <p:spPr>
          <a:xfrm>
            <a:off x="381000" y="1905000"/>
            <a:ext cx="8610600" cy="4114800"/>
          </a:xfrm>
        </p:spPr>
        <p:txBody>
          <a:bodyPr/>
          <a:lstStyle/>
          <a:p>
            <a:pPr>
              <a:lnSpc>
                <a:spcPct val="90000"/>
              </a:lnSpc>
            </a:pPr>
            <a:r>
              <a:rPr lang="en-US" sz="3000" b="1" dirty="0">
                <a:latin typeface="Papyrus" pitchFamily="66" charset="0"/>
              </a:rPr>
              <a:t>Born </a:t>
            </a:r>
            <a:r>
              <a:rPr lang="en-US" sz="3000" b="1" dirty="0">
                <a:solidFill>
                  <a:srgbClr val="FF0000"/>
                </a:solidFill>
                <a:latin typeface="Papyrus" pitchFamily="66" charset="0"/>
              </a:rPr>
              <a:t>Siddhartha Gautama </a:t>
            </a:r>
            <a:r>
              <a:rPr lang="en-US" sz="3000" b="1" dirty="0">
                <a:latin typeface="Papyrus" pitchFamily="66" charset="0"/>
              </a:rPr>
              <a:t>– of noble caste in India, 563 B.C.E. in great luxury to be a king</a:t>
            </a:r>
          </a:p>
          <a:p>
            <a:pPr>
              <a:lnSpc>
                <a:spcPct val="90000"/>
              </a:lnSpc>
            </a:pPr>
            <a:r>
              <a:rPr lang="en-US" sz="3000" b="1" dirty="0">
                <a:latin typeface="Papyrus" pitchFamily="66" charset="0"/>
              </a:rPr>
              <a:t>Empathy for the suffering of others; at age 29 rejected the life of luxury to seek enlightenment and the solution to suffering</a:t>
            </a:r>
          </a:p>
          <a:p>
            <a:pPr>
              <a:lnSpc>
                <a:spcPct val="90000"/>
              </a:lnSpc>
            </a:pPr>
            <a:r>
              <a:rPr lang="en-US" sz="3000" b="1" dirty="0">
                <a:latin typeface="Papyrus" pitchFamily="66" charset="0"/>
              </a:rPr>
              <a:t>Followed a strict ascetic lifestyle for six yrs</a:t>
            </a:r>
          </a:p>
          <a:p>
            <a:pPr>
              <a:lnSpc>
                <a:spcPct val="90000"/>
              </a:lnSpc>
            </a:pPr>
            <a:r>
              <a:rPr lang="en-US" sz="3000" b="1" dirty="0">
                <a:latin typeface="Papyrus" pitchFamily="66" charset="0"/>
              </a:rPr>
              <a:t>Sat in meditation, achieved </a:t>
            </a:r>
            <a:r>
              <a:rPr lang="en-US" sz="3000" b="1" i="1" dirty="0">
                <a:latin typeface="Papyrus" pitchFamily="66" charset="0"/>
              </a:rPr>
              <a:t>Nirvana</a:t>
            </a:r>
            <a:r>
              <a:rPr lang="en-US" sz="3000" b="1" dirty="0">
                <a:latin typeface="Papyrus" pitchFamily="66" charset="0"/>
              </a:rPr>
              <a:t> – an awakening to the truth about life, becoming a Buddha, the “Awakened </a:t>
            </a:r>
            <a:r>
              <a:rPr lang="en-US" sz="3000" b="1" dirty="0" err="1">
                <a:latin typeface="Papyrus" pitchFamily="66" charset="0"/>
              </a:rPr>
              <a:t>One”at</a:t>
            </a:r>
            <a:r>
              <a:rPr lang="en-US" sz="3000" b="1" dirty="0">
                <a:latin typeface="Papyrus" pitchFamily="66" charset="0"/>
              </a:rPr>
              <a:t> the age of 35</a:t>
            </a:r>
          </a:p>
          <a:p>
            <a:pPr>
              <a:lnSpc>
                <a:spcPct val="90000"/>
              </a:lnSpc>
            </a:pPr>
            <a:r>
              <a:rPr lang="en-US" sz="3000" b="1" dirty="0">
                <a:latin typeface="Papyrus" pitchFamily="66" charset="0"/>
              </a:rPr>
              <a:t>Spent remaining 45 years of his life teaching others how to achieve the peace of mind</a:t>
            </a:r>
          </a:p>
        </p:txBody>
      </p:sp>
      <p:pic>
        <p:nvPicPr>
          <p:cNvPr id="1030" name="Picture 6" descr="buddha">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8638" y="152400"/>
            <a:ext cx="1350962" cy="1706563"/>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026"/>
                                        </p:tgtEl>
                                        <p:attrNameLst>
                                          <p:attrName>style.visibility</p:attrName>
                                        </p:attrNameLst>
                                      </p:cBhvr>
                                      <p:to>
                                        <p:strVal val="visible"/>
                                      </p:to>
                                    </p:set>
                                    <p:animEffect transition="in" filter="wipe(left)">
                                      <p:cBhvr>
                                        <p:cTn id="7" dur="75"/>
                                        <p:tgtEl>
                                          <p:spTgt spid="1026"/>
                                        </p:tgtEl>
                                      </p:cBhvr>
                                    </p:animEffect>
                                  </p:childTnLst>
                                </p:cTn>
                              </p:par>
                            </p:childTnLst>
                          </p:cTn>
                        </p:par>
                        <p:par>
                          <p:cTn id="8" fill="hold" nodeType="afterGroup">
                            <p:stCondLst>
                              <p:cond delay="1200"/>
                            </p:stCondLst>
                            <p:childTnLst>
                              <p:par>
                                <p:cTn id="9" presetID="16" presetClass="entr" presetSubtype="42"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barn(outHorizontal)">
                                      <p:cBhvr>
                                        <p:cTn id="11" dur="500"/>
                                        <p:tgtEl>
                                          <p:spTgt spid="10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dissolve">
                                      <p:cBhvr>
                                        <p:cTn id="16" dur="500"/>
                                        <p:tgtEl>
                                          <p:spTgt spid="10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dissolve">
                                      <p:cBhvr>
                                        <p:cTn id="21" dur="500"/>
                                        <p:tgtEl>
                                          <p:spTgt spid="10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27">
                                            <p:txEl>
                                              <p:pRg st="2" end="2"/>
                                            </p:txEl>
                                          </p:spTgt>
                                        </p:tgtEl>
                                        <p:attrNameLst>
                                          <p:attrName>style.visibility</p:attrName>
                                        </p:attrNameLst>
                                      </p:cBhvr>
                                      <p:to>
                                        <p:strVal val="visible"/>
                                      </p:to>
                                    </p:set>
                                    <p:animEffect transition="in" filter="dissolve">
                                      <p:cBhvr>
                                        <p:cTn id="26" dur="500"/>
                                        <p:tgtEl>
                                          <p:spTgt spid="102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27">
                                            <p:txEl>
                                              <p:pRg st="3" end="3"/>
                                            </p:txEl>
                                          </p:spTgt>
                                        </p:tgtEl>
                                        <p:attrNameLst>
                                          <p:attrName>style.visibility</p:attrName>
                                        </p:attrNameLst>
                                      </p:cBhvr>
                                      <p:to>
                                        <p:strVal val="visible"/>
                                      </p:to>
                                    </p:set>
                                    <p:animEffect transition="in" filter="dissolve">
                                      <p:cBhvr>
                                        <p:cTn id="31" dur="500"/>
                                        <p:tgtEl>
                                          <p:spTgt spid="102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27">
                                            <p:txEl>
                                              <p:pRg st="4" end="4"/>
                                            </p:txEl>
                                          </p:spTgt>
                                        </p:tgtEl>
                                        <p:attrNameLst>
                                          <p:attrName>style.visibility</p:attrName>
                                        </p:attrNameLst>
                                      </p:cBhvr>
                                      <p:to>
                                        <p:strVal val="visible"/>
                                      </p:to>
                                    </p:set>
                                    <p:animEffect transition="in" filter="dissolve">
                                      <p:cBhvr>
                                        <p:cTn id="3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a:ln/>
        </p:spPr>
        <p:txBody>
          <a:bodyPr/>
          <a:lstStyle/>
          <a:p>
            <a:r>
              <a:rPr lang="en-US" b="1">
                <a:solidFill>
                  <a:schemeClr val="tx1"/>
                </a:solidFill>
                <a:latin typeface="Papyrus" pitchFamily="66" charset="0"/>
              </a:rPr>
              <a:t>Basic Beliefs</a:t>
            </a:r>
          </a:p>
        </p:txBody>
      </p:sp>
      <p:sp>
        <p:nvSpPr>
          <p:cNvPr id="105475" name="Rectangle 3"/>
          <p:cNvSpPr>
            <a:spLocks noGrp="1" noChangeArrowheads="1"/>
          </p:cNvSpPr>
          <p:nvPr>
            <p:ph type="body" idx="1"/>
          </p:nvPr>
        </p:nvSpPr>
        <p:spPr>
          <a:xfrm>
            <a:off x="228600" y="1447800"/>
            <a:ext cx="8915400" cy="4759325"/>
          </a:xfrm>
          <a:noFill/>
          <a:ln/>
        </p:spPr>
        <p:txBody>
          <a:bodyPr/>
          <a:lstStyle/>
          <a:p>
            <a:r>
              <a:rPr lang="en-US" sz="3200" dirty="0">
                <a:latin typeface="Papyrus" pitchFamily="66" charset="0"/>
              </a:rPr>
              <a:t>Purpose of life is to develop </a:t>
            </a:r>
            <a:r>
              <a:rPr lang="en-US" sz="3200" u="sng" dirty="0">
                <a:latin typeface="Papyrus" pitchFamily="66" charset="0"/>
              </a:rPr>
              <a:t>compassion</a:t>
            </a:r>
            <a:r>
              <a:rPr lang="en-US" sz="3200" dirty="0">
                <a:latin typeface="Papyrus" pitchFamily="66" charset="0"/>
              </a:rPr>
              <a:t> for all living beings and to work for their good, </a:t>
            </a:r>
            <a:r>
              <a:rPr lang="en-US" sz="3200" u="sng" dirty="0">
                <a:latin typeface="Papyrus" pitchFamily="66" charset="0"/>
              </a:rPr>
              <a:t>happiness, and peace</a:t>
            </a:r>
            <a:r>
              <a:rPr lang="en-US" sz="3200" dirty="0">
                <a:latin typeface="Papyrus" pitchFamily="66" charset="0"/>
              </a:rPr>
              <a:t>; and to develop wisdom leading to the realization of Ultimate Truth. </a:t>
            </a:r>
          </a:p>
          <a:p>
            <a:r>
              <a:rPr lang="en-US" sz="3200" dirty="0">
                <a:latin typeface="Papyrus" pitchFamily="66" charset="0"/>
              </a:rPr>
              <a:t>There is </a:t>
            </a:r>
            <a:r>
              <a:rPr lang="en-US" sz="3200" u="sng" dirty="0">
                <a:latin typeface="Papyrus" pitchFamily="66" charset="0"/>
              </a:rPr>
              <a:t>no almighty God in Buddhism</a:t>
            </a:r>
            <a:r>
              <a:rPr lang="en-US" sz="3200" dirty="0">
                <a:latin typeface="Papyrus" pitchFamily="66" charset="0"/>
              </a:rPr>
              <a:t>. </a:t>
            </a:r>
          </a:p>
          <a:p>
            <a:r>
              <a:rPr lang="en-US" sz="3200" dirty="0">
                <a:latin typeface="Papyrus" pitchFamily="66" charset="0"/>
              </a:rPr>
              <a:t>In Buddhism, the primary purpose of life is to </a:t>
            </a:r>
            <a:r>
              <a:rPr lang="en-US" sz="3200" u="sng" dirty="0">
                <a:latin typeface="Papyrus" pitchFamily="66" charset="0"/>
              </a:rPr>
              <a:t>end suffering</a:t>
            </a:r>
            <a:r>
              <a:rPr lang="en-US" sz="3200" dirty="0">
                <a:latin typeface="Papyrus" pitchFamily="66" charset="0"/>
              </a:rPr>
              <a:t>. The Buddha taught that humans suffer </a:t>
            </a:r>
            <a:r>
              <a:rPr lang="en-US" sz="3200" dirty="0" err="1">
                <a:latin typeface="Papyrus" pitchFamily="66" charset="0"/>
              </a:rPr>
              <a:t>bc</a:t>
            </a:r>
            <a:r>
              <a:rPr lang="en-US" sz="3200" dirty="0">
                <a:latin typeface="Papyrus" pitchFamily="66" charset="0"/>
              </a:rPr>
              <a:t> we strive after things (friends, health, material wealth) that do not last or give lasting happiness causing </a:t>
            </a:r>
            <a:r>
              <a:rPr lang="en-US" sz="3200" u="sng" dirty="0">
                <a:latin typeface="Papyrus" pitchFamily="66" charset="0"/>
              </a:rPr>
              <a:t>sorrow</a:t>
            </a:r>
            <a:r>
              <a:rPr lang="en-US" sz="3200" dirty="0">
                <a:latin typeface="Papyrus" pitchFamily="66"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457200" y="228600"/>
            <a:ext cx="8610600" cy="1446550"/>
          </a:xfrm>
          <a:prstGeom prst="rect">
            <a:avLst/>
          </a:prstGeom>
          <a:noFill/>
          <a:ln>
            <a:noFill/>
          </a:ln>
          <a:effectLst>
            <a:outerShdw dist="35921" dir="2700000" algn="ctr" rotWithShape="0">
              <a:srgbClr val="CC990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spcBef>
                <a:spcPct val="50000"/>
              </a:spcBef>
            </a:pPr>
            <a:r>
              <a:rPr lang="en-US" sz="4400" b="1" dirty="0">
                <a:solidFill>
                  <a:srgbClr val="FF0000"/>
                </a:solidFill>
                <a:latin typeface="Papyrus" pitchFamily="66" charset="0"/>
              </a:rPr>
              <a:t>What is the fundamental cause of all suffering?</a:t>
            </a:r>
          </a:p>
        </p:txBody>
      </p:sp>
      <p:sp>
        <p:nvSpPr>
          <p:cNvPr id="102403" name="Rectangle 3"/>
          <p:cNvSpPr>
            <a:spLocks noChangeArrowheads="1"/>
          </p:cNvSpPr>
          <p:nvPr/>
        </p:nvSpPr>
        <p:spPr bwMode="auto">
          <a:xfrm>
            <a:off x="3276600" y="3397250"/>
            <a:ext cx="3733800" cy="10985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lgn="ctr"/>
            <a:r>
              <a:rPr lang="en-US" sz="6600" b="1" dirty="0">
                <a:solidFill>
                  <a:srgbClr val="FF0000"/>
                </a:solidFill>
                <a:latin typeface="Comic Sans MS" pitchFamily="66" charset="0"/>
              </a:rPr>
              <a:t>Desire!</a:t>
            </a:r>
          </a:p>
        </p:txBody>
      </p:sp>
      <p:sp>
        <p:nvSpPr>
          <p:cNvPr id="102404" name="Line 4"/>
          <p:cNvSpPr>
            <a:spLocks noChangeShapeType="1"/>
          </p:cNvSpPr>
          <p:nvPr/>
        </p:nvSpPr>
        <p:spPr bwMode="auto">
          <a:xfrm>
            <a:off x="5105400" y="1981200"/>
            <a:ext cx="0" cy="1600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US"/>
          </a:p>
        </p:txBody>
      </p:sp>
      <p:sp>
        <p:nvSpPr>
          <p:cNvPr id="102405" name="Rectangle 5"/>
          <p:cNvSpPr>
            <a:spLocks noChangeArrowheads="1"/>
          </p:cNvSpPr>
          <p:nvPr/>
        </p:nvSpPr>
        <p:spPr bwMode="auto">
          <a:xfrm>
            <a:off x="1676400" y="4953000"/>
            <a:ext cx="7239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gradFill rotWithShape="1">
                  <a:gsLst>
                    <a:gs pos="0">
                      <a:srgbClr val="F9F9F9">
                        <a:alpha val="25999"/>
                      </a:srgbClr>
                    </a:gs>
                    <a:gs pos="100000">
                      <a:srgbClr val="F9F9F9">
                        <a:gamma/>
                        <a:tint val="24314"/>
                        <a:invGamma/>
                      </a:srgbClr>
                    </a:gs>
                  </a:gsLst>
                  <a:lin ang="5400000" scaled="1"/>
                </a:gra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marL="533400" indent="-533400" eaLnBrk="1" hangingPunct="1">
              <a:lnSpc>
                <a:spcPct val="90000"/>
              </a:lnSpc>
              <a:spcBef>
                <a:spcPct val="20000"/>
              </a:spcBef>
              <a:buClr>
                <a:srgbClr val="CC9900"/>
              </a:buClr>
              <a:buSzPct val="90000"/>
              <a:buFont typeface="Wingdings" pitchFamily="2" charset="2"/>
              <a:buChar char="]"/>
            </a:pPr>
            <a:r>
              <a:rPr lang="en-US" sz="3400" b="1">
                <a:effectLst>
                  <a:outerShdw blurRad="38100" dist="38100" dir="2700000" algn="tl">
                    <a:srgbClr val="C0C0C0"/>
                  </a:outerShdw>
                </a:effectLst>
                <a:latin typeface="Papyrus" pitchFamily="66" charset="0"/>
              </a:rPr>
              <a:t>Therefore, extinguish the self, don’t obsess about oneself.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wipe(up)">
                                      <p:cBhvr>
                                        <p:cTn id="7" dur="500"/>
                                        <p:tgtEl>
                                          <p:spTgt spid="10240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03"/>
                                        </p:tgtEl>
                                        <p:attrNameLst>
                                          <p:attrName>style.visibility</p:attrName>
                                        </p:attrNameLst>
                                      </p:cBhvr>
                                      <p:to>
                                        <p:strVal val="visible"/>
                                      </p:to>
                                    </p:set>
                                    <p:animEffect transition="in" filter="wipe(up)">
                                      <p:cBhvr>
                                        <p:cTn id="11" dur="500"/>
                                        <p:tgtEl>
                                          <p:spTgt spid="1024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iterate type="wd">
                                    <p:tmPct val="100000"/>
                                  </p:iterate>
                                  <p:childTnLst>
                                    <p:set>
                                      <p:cBhvr>
                                        <p:cTn id="15" dur="1" fill="hold">
                                          <p:stCondLst>
                                            <p:cond delay="0"/>
                                          </p:stCondLst>
                                        </p:cTn>
                                        <p:tgtEl>
                                          <p:spTgt spid="102405">
                                            <p:txEl>
                                              <p:pRg st="0" end="0"/>
                                            </p:txEl>
                                          </p:spTgt>
                                        </p:tgtEl>
                                        <p:attrNameLst>
                                          <p:attrName>style.visibility</p:attrName>
                                        </p:attrNameLst>
                                      </p:cBhvr>
                                      <p:to>
                                        <p:strVal val="visible"/>
                                      </p:to>
                                    </p:set>
                                    <p:animEffect transition="in" filter="randombar(horizontal)">
                                      <p:cBhvr>
                                        <p:cTn id="16" dur="300"/>
                                        <p:tgtEl>
                                          <p:spTgt spid="102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animBg="1"/>
      <p:bldP spid="102405" grpId="0" build="p"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7174" name="Picture 6" descr="buddha">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73950" y="0"/>
            <a:ext cx="1670050" cy="1600200"/>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2" name="Picture 4" descr="buddhism"/>
          <p:cNvPicPr>
            <a:picLocks noChangeAspect="1" noChangeArrowheads="1"/>
          </p:cNvPicPr>
          <p:nvPr/>
        </p:nvPicPr>
        <p:blipFill>
          <a:blip r:embed="rId5">
            <a:lum bright="70000" contrast="-70000"/>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914400"/>
            <a:ext cx="5181600" cy="518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170" name="Rectangle 2"/>
          <p:cNvSpPr>
            <a:spLocks noGrp="1" noChangeArrowheads="1"/>
          </p:cNvSpPr>
          <p:nvPr>
            <p:ph type="title"/>
          </p:nvPr>
        </p:nvSpPr>
        <p:spPr/>
        <p:txBody>
          <a:bodyPr/>
          <a:lstStyle/>
          <a:p>
            <a:r>
              <a:rPr lang="en-US" sz="4000" b="1" dirty="0">
                <a:solidFill>
                  <a:srgbClr val="FF0000"/>
                </a:solidFill>
                <a:latin typeface="Papyrus" pitchFamily="66" charset="0"/>
              </a:rPr>
              <a:t>What did the Buddha teach?</a:t>
            </a:r>
            <a:br>
              <a:rPr lang="en-US" sz="4000" b="1" dirty="0">
                <a:solidFill>
                  <a:srgbClr val="FF0000"/>
                </a:solidFill>
                <a:latin typeface="Papyrus" pitchFamily="66" charset="0"/>
              </a:rPr>
            </a:br>
            <a:r>
              <a:rPr lang="en-US" sz="4000" b="1" dirty="0">
                <a:solidFill>
                  <a:srgbClr val="FF0000"/>
                </a:solidFill>
                <a:latin typeface="Papyrus" pitchFamily="66" charset="0"/>
              </a:rPr>
              <a:t>The Four Noble Truths</a:t>
            </a:r>
          </a:p>
        </p:txBody>
      </p:sp>
      <p:sp>
        <p:nvSpPr>
          <p:cNvPr id="7171" name="Rectangle 3"/>
          <p:cNvSpPr>
            <a:spLocks noGrp="1" noChangeArrowheads="1"/>
          </p:cNvSpPr>
          <p:nvPr>
            <p:ph type="body" idx="1"/>
          </p:nvPr>
        </p:nvSpPr>
        <p:spPr>
          <a:xfrm>
            <a:off x="685800" y="1905000"/>
            <a:ext cx="8458200" cy="4114800"/>
          </a:xfrm>
        </p:spPr>
        <p:txBody>
          <a:bodyPr/>
          <a:lstStyle/>
          <a:p>
            <a:r>
              <a:rPr lang="en-US" sz="3200" b="1" dirty="0">
                <a:latin typeface="Papyrus" pitchFamily="66" charset="0"/>
              </a:rPr>
              <a:t>To live is to suffer</a:t>
            </a:r>
          </a:p>
          <a:p>
            <a:r>
              <a:rPr lang="en-US" sz="3200" b="1" dirty="0">
                <a:latin typeface="Papyrus" pitchFamily="66" charset="0"/>
              </a:rPr>
              <a:t>The cause of suffering is self-centered desire &amp; attachments</a:t>
            </a:r>
          </a:p>
          <a:p>
            <a:r>
              <a:rPr lang="en-US" sz="3200" b="1" dirty="0">
                <a:latin typeface="Papyrus" pitchFamily="66" charset="0"/>
              </a:rPr>
              <a:t>The solution is to eliminate desire and attachment, thus achieving </a:t>
            </a:r>
            <a:r>
              <a:rPr lang="en-US" sz="3200" b="1" i="1" dirty="0">
                <a:latin typeface="Papyrus" pitchFamily="66" charset="0"/>
              </a:rPr>
              <a:t>Nirvana </a:t>
            </a:r>
            <a:r>
              <a:rPr lang="en-US" sz="3200" b="1" dirty="0">
                <a:latin typeface="Papyrus" pitchFamily="66" charset="0"/>
              </a:rPr>
              <a:t>(“extinction”).  Nirvana is ultimate spiritual reality, an escape </a:t>
            </a:r>
            <a:r>
              <a:rPr lang="en-US" sz="3200" b="1" dirty="0" err="1">
                <a:latin typeface="Papyrus" pitchFamily="66" charset="0"/>
              </a:rPr>
              <a:t>f</a:t>
            </a:r>
            <a:r>
              <a:rPr lang="en-US" sz="3200" b="1" dirty="0">
                <a:latin typeface="Papyrus" pitchFamily="66" charset="0"/>
              </a:rPr>
              <a:t>/ the cycle of rebirth.</a:t>
            </a:r>
          </a:p>
          <a:p>
            <a:r>
              <a:rPr lang="en-US" sz="3200" b="1" dirty="0">
                <a:latin typeface="Papyrus" pitchFamily="66" charset="0"/>
              </a:rPr>
              <a:t>The way to </a:t>
            </a:r>
            <a:r>
              <a:rPr lang="en-US" sz="3200" b="1" i="1" dirty="0">
                <a:latin typeface="Papyrus" pitchFamily="66" charset="0"/>
              </a:rPr>
              <a:t>Nirvana</a:t>
            </a:r>
            <a:r>
              <a:rPr lang="en-US" sz="3200" b="1" dirty="0">
                <a:latin typeface="Papyrus" pitchFamily="66" charset="0"/>
              </a:rPr>
              <a:t> is through the “Eight-Fold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7170"/>
                                        </p:tgtEl>
                                        <p:attrNameLst>
                                          <p:attrName>style.visibility</p:attrName>
                                        </p:attrNameLst>
                                      </p:cBhvr>
                                      <p:to>
                                        <p:strVal val="visible"/>
                                      </p:to>
                                    </p:set>
                                    <p:animEffect transition="in" filter="wipe(left)">
                                      <p:cBhvr>
                                        <p:cTn id="7" dur="75"/>
                                        <p:tgtEl>
                                          <p:spTgt spid="7170"/>
                                        </p:tgtEl>
                                      </p:cBhvr>
                                    </p:animEffect>
                                  </p:childTnLst>
                                </p:cTn>
                              </p:par>
                            </p:childTnLst>
                          </p:cTn>
                        </p:par>
                        <p:par>
                          <p:cTn id="8" fill="hold" nodeType="afterGroup">
                            <p:stCondLst>
                              <p:cond delay="3075"/>
                            </p:stCondLst>
                            <p:childTnLst>
                              <p:par>
                                <p:cTn id="9" presetID="3" presetClass="entr" presetSubtype="10"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blinds(horizontal)">
                                      <p:cBhvr>
                                        <p:cTn id="11" dur="500"/>
                                        <p:tgtEl>
                                          <p:spTgt spid="71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dissolve">
                                      <p:cBhvr>
                                        <p:cTn id="16" dur="500"/>
                                        <p:tgtEl>
                                          <p:spTgt spid="717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dissolve">
                                      <p:cBhvr>
                                        <p:cTn id="21" dur="500"/>
                                        <p:tgtEl>
                                          <p:spTgt spid="717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171">
                                            <p:txEl>
                                              <p:pRg st="2" end="2"/>
                                            </p:txEl>
                                          </p:spTgt>
                                        </p:tgtEl>
                                        <p:attrNameLst>
                                          <p:attrName>style.visibility</p:attrName>
                                        </p:attrNameLst>
                                      </p:cBhvr>
                                      <p:to>
                                        <p:strVal val="visible"/>
                                      </p:to>
                                    </p:set>
                                    <p:animEffect transition="in" filter="dissolve">
                                      <p:cBhvr>
                                        <p:cTn id="26" dur="500"/>
                                        <p:tgtEl>
                                          <p:spTgt spid="71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Effect transition="in" filter="dissolve">
                                      <p:cBhvr>
                                        <p:cTn id="31"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57200" y="228600"/>
            <a:ext cx="8382000" cy="1431925"/>
          </a:xfrm>
          <a:prstGeom prst="rect">
            <a:avLst/>
          </a:prstGeom>
          <a:noFill/>
          <a:ln>
            <a:noFill/>
          </a:ln>
          <a:effectLst>
            <a:outerShdw dist="35921" dir="2700000" algn="ctr" rotWithShape="0">
              <a:srgbClr val="CC990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spcBef>
                <a:spcPct val="50000"/>
              </a:spcBef>
            </a:pPr>
            <a:r>
              <a:rPr lang="en-US" sz="4400" b="1">
                <a:latin typeface="Papyrus" pitchFamily="66" charset="0"/>
              </a:rPr>
              <a:t>Four Noble Truths:   The Eightfold Path to reach Nirvana</a:t>
            </a:r>
          </a:p>
        </p:txBody>
      </p:sp>
      <p:pic>
        <p:nvPicPr>
          <p:cNvPr id="103428" name="Picture 4" descr="EightfoldPath"/>
          <p:cNvPicPr>
            <a:picLocks noGrp="1" noChangeAspect="1" noChangeArrowheads="1"/>
          </p:cNvPicPr>
          <p:nvPr>
            <p:ph/>
          </p:nvPr>
        </p:nvPicPr>
        <p:blipFill>
          <a:blip r:embed="rId3">
            <a:lum bright="-12000" contrast="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33400" y="1538288"/>
            <a:ext cx="8229600" cy="5208587"/>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a:lstStyle/>
          <a:p>
            <a:r>
              <a:rPr lang="en-US" b="1">
                <a:solidFill>
                  <a:schemeClr val="tx1"/>
                </a:solidFill>
                <a:latin typeface="Papyrus" pitchFamily="66" charset="0"/>
              </a:rPr>
              <a:t>The Afterlife</a:t>
            </a:r>
          </a:p>
        </p:txBody>
      </p:sp>
      <p:sp>
        <p:nvSpPr>
          <p:cNvPr id="106499" name="Rectangle 3"/>
          <p:cNvSpPr>
            <a:spLocks noGrp="1" noChangeArrowheads="1"/>
          </p:cNvSpPr>
          <p:nvPr>
            <p:ph type="body" idx="1"/>
          </p:nvPr>
        </p:nvSpPr>
        <p:spPr>
          <a:xfrm>
            <a:off x="2209800" y="2133600"/>
            <a:ext cx="6477000" cy="3997325"/>
          </a:xfrm>
          <a:noFill/>
          <a:ln/>
        </p:spPr>
        <p:txBody>
          <a:bodyPr/>
          <a:lstStyle/>
          <a:p>
            <a:pPr>
              <a:lnSpc>
                <a:spcPct val="90000"/>
              </a:lnSpc>
            </a:pPr>
            <a:r>
              <a:rPr lang="en-US" sz="3400" dirty="0">
                <a:solidFill>
                  <a:srgbClr val="FF0000"/>
                </a:solidFill>
                <a:latin typeface="Papyrus" pitchFamily="66" charset="0"/>
              </a:rPr>
              <a:t>According to Buddhism, after death one is either reborn into another body (reincarnated) or enters nirvana. </a:t>
            </a:r>
          </a:p>
          <a:p>
            <a:pPr>
              <a:lnSpc>
                <a:spcPct val="90000"/>
              </a:lnSpc>
            </a:pPr>
            <a:r>
              <a:rPr lang="en-US" sz="3400" dirty="0">
                <a:latin typeface="Papyrus" pitchFamily="66" charset="0"/>
              </a:rPr>
              <a:t>Only </a:t>
            </a:r>
            <a:r>
              <a:rPr lang="en-US" sz="3400" dirty="0" err="1">
                <a:latin typeface="Papyrus" pitchFamily="66" charset="0"/>
              </a:rPr>
              <a:t>Buddhas</a:t>
            </a:r>
            <a:r>
              <a:rPr lang="en-US" sz="3400" dirty="0">
                <a:latin typeface="Papyrus" pitchFamily="66" charset="0"/>
              </a:rPr>
              <a:t> - those who have attained enlightenment (nirvana) - will achieve the latter destination.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533400" y="1260475"/>
            <a:ext cx="3581400" cy="5673725"/>
          </a:xfrm>
          <a:prstGeom prst="rect">
            <a:avLst/>
          </a:prstGeom>
          <a:noFill/>
          <a:ln>
            <a:noFill/>
          </a:ln>
          <a:effectLst>
            <a:outerShdw dist="35921" dir="2700000" algn="ctr" rotWithShape="0">
              <a:srgbClr val="CC990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square">
            <a:spAutoFit/>
          </a:bodyPr>
          <a:lstStyle/>
          <a:p>
            <a:pPr algn="ctr">
              <a:spcBef>
                <a:spcPct val="50000"/>
              </a:spcBef>
            </a:pPr>
            <a:r>
              <a:rPr lang="en-US" sz="6600" b="1" dirty="0">
                <a:latin typeface="Pristina" pitchFamily="66" charset="0"/>
              </a:rPr>
              <a:t>The </a:t>
            </a:r>
            <a:br>
              <a:rPr lang="en-US" sz="6600" b="1" dirty="0">
                <a:latin typeface="Pristina" pitchFamily="66" charset="0"/>
              </a:rPr>
            </a:br>
            <a:r>
              <a:rPr lang="en-US" sz="6600" b="1" dirty="0">
                <a:latin typeface="Pristina" pitchFamily="66" charset="0"/>
              </a:rPr>
              <a:t>Dalai</a:t>
            </a:r>
            <a:br>
              <a:rPr lang="en-US" sz="6600" b="1" dirty="0">
                <a:latin typeface="Pristina" pitchFamily="66" charset="0"/>
              </a:rPr>
            </a:br>
            <a:r>
              <a:rPr lang="en-US" sz="6600" b="1" dirty="0">
                <a:latin typeface="Pristina" pitchFamily="66" charset="0"/>
              </a:rPr>
              <a:t>Lama</a:t>
            </a:r>
          </a:p>
          <a:p>
            <a:pPr algn="ctr">
              <a:spcBef>
                <a:spcPct val="50000"/>
              </a:spcBef>
            </a:pPr>
            <a:r>
              <a:rPr lang="en-US" sz="4800" b="1" dirty="0">
                <a:latin typeface="Pristina" pitchFamily="66" charset="0"/>
              </a:rPr>
              <a:t>Tibet’s Spiritual Leader</a:t>
            </a:r>
          </a:p>
        </p:txBody>
      </p:sp>
      <p:pic>
        <p:nvPicPr>
          <p:cNvPr id="111619" name="Picture 3" descr="Dalai Lama"/>
          <p:cNvPicPr>
            <a:picLocks noGrp="1" noChangeAspect="1" noChangeArrowheads="1"/>
          </p:cNvPicPr>
          <p:nvPr>
            <p:ph/>
          </p:nvPr>
        </p:nvPicPr>
        <p:blipFill>
          <a:blip r:embed="rId3">
            <a:lum contrast="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648200" y="304800"/>
            <a:ext cx="4216400" cy="6248400"/>
          </a:xfrm>
          <a:noFill/>
          <a:ln>
            <a:solidFill>
              <a:srgbClr val="CC99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676400" y="304800"/>
            <a:ext cx="7162800" cy="762000"/>
          </a:xfrm>
          <a:prstGeom prst="rect">
            <a:avLst/>
          </a:prstGeom>
          <a:noFill/>
          <a:ln>
            <a:noFill/>
          </a:ln>
          <a:effectLst>
            <a:outerShdw dist="35921" dir="2700000" algn="ctr" rotWithShape="0">
              <a:srgbClr val="CC990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pPr algn="ctr">
              <a:spcBef>
                <a:spcPct val="50000"/>
              </a:spcBef>
            </a:pPr>
            <a:r>
              <a:rPr lang="en-US" sz="4400" b="1">
                <a:latin typeface="Papyrus" pitchFamily="66" charset="0"/>
              </a:rPr>
              <a:t>Buddhism in America (1999)</a:t>
            </a:r>
          </a:p>
        </p:txBody>
      </p:sp>
      <p:pic>
        <p:nvPicPr>
          <p:cNvPr id="112643" name="Picture 3" descr="Religions_PieChart"/>
          <p:cNvPicPr>
            <a:picLocks noChangeAspect="1" noChangeArrowheads="1"/>
          </p:cNvPicPr>
          <p:nvPr/>
        </p:nvPicPr>
        <p:blipFill>
          <a:blip r:embed="rId3">
            <a:lum contrast="48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0800" y="1295400"/>
            <a:ext cx="5334000" cy="5122863"/>
          </a:xfrm>
          <a:prstGeom prst="rect">
            <a:avLst/>
          </a:prstGeom>
          <a:noFill/>
          <a:ln w="9525">
            <a:solidFill>
              <a:srgbClr val="CC99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2644" name="Oval 4"/>
          <p:cNvSpPr>
            <a:spLocks noChangeArrowheads="1"/>
          </p:cNvSpPr>
          <p:nvPr/>
        </p:nvSpPr>
        <p:spPr bwMode="auto">
          <a:xfrm>
            <a:off x="3200400" y="2209800"/>
            <a:ext cx="1524000" cy="1219200"/>
          </a:xfrm>
          <a:prstGeom prst="ellipse">
            <a:avLst/>
          </a:prstGeom>
          <a:noFill/>
          <a:ln w="38100">
            <a:solidFill>
              <a:srgbClr val="FF33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wedge">
                                      <p:cBhvr>
                                        <p:cTn id="7" dur="3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0244" name="Picture 4" descr="buddhism"/>
          <p:cNvPicPr>
            <a:picLocks noChangeAspect="1" noChangeArrowheads="1"/>
          </p:cNvPicPr>
          <p:nvPr/>
        </p:nvPicPr>
        <p:blipFill>
          <a:blip r:embed="rId3">
            <a:lum bright="70000" contrast="-70000"/>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914400"/>
            <a:ext cx="5181600" cy="518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242" name="Rectangle 2"/>
          <p:cNvSpPr>
            <a:spLocks noGrp="1" noChangeArrowheads="1"/>
          </p:cNvSpPr>
          <p:nvPr>
            <p:ph type="title"/>
          </p:nvPr>
        </p:nvSpPr>
        <p:spPr>
          <a:xfrm>
            <a:off x="457200" y="277813"/>
            <a:ext cx="8686800" cy="1139825"/>
          </a:xfrm>
        </p:spPr>
        <p:txBody>
          <a:bodyPr/>
          <a:lstStyle/>
          <a:p>
            <a:r>
              <a:rPr lang="en-US" sz="4200" b="1" dirty="0">
                <a:solidFill>
                  <a:schemeClr val="tx1"/>
                </a:solidFill>
                <a:latin typeface="Papyrus" pitchFamily="66" charset="0"/>
              </a:rPr>
              <a:t>Recap</a:t>
            </a:r>
            <a:r>
              <a:rPr lang="en-US" sz="4200" b="1" dirty="0">
                <a:solidFill>
                  <a:srgbClr val="FF0000"/>
                </a:solidFill>
                <a:latin typeface="Papyrus" pitchFamily="66" charset="0"/>
              </a:rPr>
              <a:t>: </a:t>
            </a:r>
            <a:r>
              <a:rPr lang="en-US" sz="4200" b="1" dirty="0" smtClean="0">
                <a:solidFill>
                  <a:srgbClr val="FF0000"/>
                </a:solidFill>
                <a:latin typeface="Papyrus" pitchFamily="66" charset="0"/>
              </a:rPr>
              <a:t> Buddhism Characteristics</a:t>
            </a:r>
            <a:endParaRPr lang="en-US" sz="4200" b="1" dirty="0">
              <a:solidFill>
                <a:srgbClr val="FF0000"/>
              </a:solidFill>
              <a:latin typeface="Papyrus" pitchFamily="66" charset="0"/>
            </a:endParaRPr>
          </a:p>
        </p:txBody>
      </p:sp>
      <p:sp>
        <p:nvSpPr>
          <p:cNvPr id="10243" name="Rectangle 3"/>
          <p:cNvSpPr>
            <a:spLocks noGrp="1" noChangeArrowheads="1"/>
          </p:cNvSpPr>
          <p:nvPr>
            <p:ph type="body" idx="1"/>
          </p:nvPr>
        </p:nvSpPr>
        <p:spPr>
          <a:xfrm>
            <a:off x="304800" y="1828800"/>
            <a:ext cx="8610600" cy="4530725"/>
          </a:xfrm>
        </p:spPr>
        <p:txBody>
          <a:bodyPr/>
          <a:lstStyle/>
          <a:p>
            <a:r>
              <a:rPr lang="en-US" sz="3400" b="1" dirty="0" smtClean="0">
                <a:solidFill>
                  <a:srgbClr val="FF0000"/>
                </a:solidFill>
                <a:latin typeface="Papyrus" pitchFamily="66" charset="0"/>
              </a:rPr>
              <a:t>Reincarnation</a:t>
            </a:r>
          </a:p>
          <a:p>
            <a:r>
              <a:rPr lang="en-US" sz="3400" b="1" dirty="0" err="1" smtClean="0">
                <a:solidFill>
                  <a:srgbClr val="FF0000"/>
                </a:solidFill>
                <a:latin typeface="Papyrus" pitchFamily="66" charset="0"/>
              </a:rPr>
              <a:t>Siddartha</a:t>
            </a:r>
            <a:r>
              <a:rPr lang="en-US" sz="3400" b="1" dirty="0" smtClean="0">
                <a:solidFill>
                  <a:srgbClr val="FF0000"/>
                </a:solidFill>
                <a:latin typeface="Papyrus" pitchFamily="66" charset="0"/>
              </a:rPr>
              <a:t> Gautama (Founder)</a:t>
            </a:r>
          </a:p>
          <a:p>
            <a:r>
              <a:rPr lang="en-US" sz="3400" b="1" dirty="0" smtClean="0">
                <a:solidFill>
                  <a:srgbClr val="FF0000"/>
                </a:solidFill>
                <a:latin typeface="Papyrus" pitchFamily="66" charset="0"/>
              </a:rPr>
              <a:t>Four Noble truths</a:t>
            </a:r>
          </a:p>
          <a:p>
            <a:r>
              <a:rPr lang="en-US" sz="3400" b="1" dirty="0" smtClean="0">
                <a:solidFill>
                  <a:srgbClr val="FF0000"/>
                </a:solidFill>
                <a:latin typeface="Papyrus" pitchFamily="66" charset="0"/>
              </a:rPr>
              <a:t>Eightfold Path</a:t>
            </a:r>
            <a:endParaRPr lang="en-US" sz="3400" b="1" dirty="0">
              <a:solidFill>
                <a:srgbClr val="FF0000"/>
              </a:solidFill>
              <a:latin typeface="Papyrus" pitchFamily="66" charset="0"/>
            </a:endParaRPr>
          </a:p>
        </p:txBody>
      </p:sp>
      <p:pic>
        <p:nvPicPr>
          <p:cNvPr id="10247" name="Picture 7" descr="buddhis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72400" y="17526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0242"/>
                                        </p:tgtEl>
                                        <p:attrNameLst>
                                          <p:attrName>style.visibility</p:attrName>
                                        </p:attrNameLst>
                                      </p:cBhvr>
                                      <p:to>
                                        <p:strVal val="visible"/>
                                      </p:to>
                                    </p:set>
                                    <p:animEffect transition="in" filter="wipe(left)">
                                      <p:cBhvr>
                                        <p:cTn id="7" dur="75"/>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dissolve">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dissolve">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dissolve">
                                      <p:cBhvr>
                                        <p:cTn id="27"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b="1">
                <a:solidFill>
                  <a:schemeClr val="tx1"/>
                </a:solidFill>
                <a:latin typeface="Papyrus" pitchFamily="66" charset="0"/>
              </a:rPr>
              <a:t>What is Hinduism?</a:t>
            </a:r>
            <a:r>
              <a:rPr lang="en-US" b="1">
                <a:latin typeface="Tempus Sans ITC" pitchFamily="82" charset="0"/>
              </a:rPr>
              <a:t> </a:t>
            </a:r>
          </a:p>
        </p:txBody>
      </p:sp>
      <p:sp>
        <p:nvSpPr>
          <p:cNvPr id="78851" name="Rectangle 3"/>
          <p:cNvSpPr>
            <a:spLocks noGrp="1" noChangeArrowheads="1"/>
          </p:cNvSpPr>
          <p:nvPr>
            <p:ph type="body" idx="1"/>
          </p:nvPr>
        </p:nvSpPr>
        <p:spPr/>
        <p:txBody>
          <a:bodyPr/>
          <a:lstStyle/>
          <a:p>
            <a:pPr>
              <a:lnSpc>
                <a:spcPct val="90000"/>
              </a:lnSpc>
            </a:pPr>
            <a:r>
              <a:rPr lang="en-US" sz="3400" b="1" dirty="0">
                <a:latin typeface="Papyrus" pitchFamily="66" charset="0"/>
              </a:rPr>
              <a:t>One of the oldest religions of humanity</a:t>
            </a:r>
          </a:p>
          <a:p>
            <a:pPr>
              <a:lnSpc>
                <a:spcPct val="90000"/>
              </a:lnSpc>
            </a:pPr>
            <a:r>
              <a:rPr lang="en-US" sz="3400" b="1" dirty="0">
                <a:latin typeface="Papyrus" pitchFamily="66" charset="0"/>
              </a:rPr>
              <a:t>The religion of the Indian people</a:t>
            </a:r>
          </a:p>
          <a:p>
            <a:pPr>
              <a:lnSpc>
                <a:spcPct val="90000"/>
              </a:lnSpc>
            </a:pPr>
            <a:r>
              <a:rPr lang="en-US" sz="3400" b="1" dirty="0">
                <a:latin typeface="Papyrus" pitchFamily="66" charset="0"/>
              </a:rPr>
              <a:t>Gave birth to Buddhism, Jainism, Sikhism</a:t>
            </a:r>
          </a:p>
          <a:p>
            <a:pPr>
              <a:lnSpc>
                <a:spcPct val="90000"/>
              </a:lnSpc>
            </a:pPr>
            <a:r>
              <a:rPr lang="en-US" sz="3400" b="1" dirty="0">
                <a:latin typeface="Papyrus" pitchFamily="66" charset="0"/>
              </a:rPr>
              <a:t>Tolerance and diversity: "Truth is one, paths are many"</a:t>
            </a:r>
          </a:p>
          <a:p>
            <a:pPr>
              <a:lnSpc>
                <a:spcPct val="90000"/>
              </a:lnSpc>
            </a:pPr>
            <a:r>
              <a:rPr lang="en-US" sz="3400" b="1" dirty="0">
                <a:solidFill>
                  <a:srgbClr val="FF0000"/>
                </a:solidFill>
                <a:latin typeface="Papyrus" pitchFamily="66" charset="0"/>
              </a:rPr>
              <a:t>Many deities </a:t>
            </a:r>
            <a:r>
              <a:rPr lang="en-US" sz="3400" b="1" dirty="0">
                <a:latin typeface="Papyrus" pitchFamily="66" charset="0"/>
              </a:rPr>
              <a:t>but a single, impersonal Ultimate Reality</a:t>
            </a:r>
          </a:p>
          <a:p>
            <a:pPr>
              <a:lnSpc>
                <a:spcPct val="90000"/>
              </a:lnSpc>
            </a:pPr>
            <a:r>
              <a:rPr lang="en-US" sz="3400" b="1" dirty="0">
                <a:latin typeface="Papyrus" pitchFamily="66" charset="0"/>
              </a:rPr>
              <a:t>A philosophy and a way of life – focused both on this world and beyond</a:t>
            </a:r>
          </a:p>
          <a:p>
            <a:pPr>
              <a:lnSpc>
                <a:spcPct val="90000"/>
              </a:lnSpc>
              <a:buFont typeface="Wingdings" pitchFamily="2" charset="2"/>
              <a:buNone/>
            </a:pPr>
            <a:endParaRPr lang="en-US" sz="3400" dirty="0">
              <a:latin typeface="Papyrus" pitchFamily="66" charset="0"/>
            </a:endParaRPr>
          </a:p>
        </p:txBody>
      </p:sp>
      <p:pic>
        <p:nvPicPr>
          <p:cNvPr id="78852" name="Picture 4" descr="hinduis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381000"/>
            <a:ext cx="942975" cy="10128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78850"/>
                                        </p:tgtEl>
                                        <p:attrNameLst>
                                          <p:attrName>style.visibility</p:attrName>
                                        </p:attrNameLst>
                                      </p:cBhvr>
                                      <p:to>
                                        <p:strVal val="visible"/>
                                      </p:to>
                                    </p:set>
                                    <p:animEffect transition="in" filter="wipe(left)">
                                      <p:cBhvr>
                                        <p:cTn id="7" dur="75"/>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dissolve">
                                      <p:cBhvr>
                                        <p:cTn id="12" dur="5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dissolve">
                                      <p:cBhvr>
                                        <p:cTn id="17" dur="500"/>
                                        <p:tgtEl>
                                          <p:spTgt spid="78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dissolve">
                                      <p:cBhvr>
                                        <p:cTn id="22" dur="500"/>
                                        <p:tgtEl>
                                          <p:spTgt spid="78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Effect transition="in" filter="dissolve">
                                      <p:cBhvr>
                                        <p:cTn id="27" dur="500"/>
                                        <p:tgtEl>
                                          <p:spTgt spid="788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8851">
                                            <p:txEl>
                                              <p:pRg st="4" end="4"/>
                                            </p:txEl>
                                          </p:spTgt>
                                        </p:tgtEl>
                                        <p:attrNameLst>
                                          <p:attrName>style.visibility</p:attrName>
                                        </p:attrNameLst>
                                      </p:cBhvr>
                                      <p:to>
                                        <p:strVal val="visible"/>
                                      </p:to>
                                    </p:set>
                                    <p:animEffect transition="in" filter="dissolve">
                                      <p:cBhvr>
                                        <p:cTn id="32" dur="500"/>
                                        <p:tgtEl>
                                          <p:spTgt spid="788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Effect transition="in" filter="dissolve">
                                      <p:cBhvr>
                                        <p:cTn id="37"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2292" name="Picture 4" descr="buddhism"/>
          <p:cNvPicPr>
            <a:picLocks noChangeAspect="1" noChangeArrowheads="1"/>
          </p:cNvPicPr>
          <p:nvPr/>
        </p:nvPicPr>
        <p:blipFill>
          <a:blip r:embed="rId3">
            <a:lum bright="70000" contrast="-70000"/>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914400"/>
            <a:ext cx="5181600" cy="518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290" name="Rectangle 2"/>
          <p:cNvSpPr>
            <a:spLocks noGrp="1" noChangeArrowheads="1"/>
          </p:cNvSpPr>
          <p:nvPr>
            <p:ph type="title"/>
          </p:nvPr>
        </p:nvSpPr>
        <p:spPr>
          <a:xfrm>
            <a:off x="457200" y="381000"/>
            <a:ext cx="8229600" cy="1139825"/>
          </a:xfrm>
        </p:spPr>
        <p:txBody>
          <a:bodyPr/>
          <a:lstStyle/>
          <a:p>
            <a:r>
              <a:rPr lang="en-US" b="1">
                <a:solidFill>
                  <a:schemeClr val="tx1"/>
                </a:solidFill>
                <a:latin typeface="Papyrus" pitchFamily="66" charset="0"/>
              </a:rPr>
              <a:t>How does Buddhism differ </a:t>
            </a:r>
            <a:br>
              <a:rPr lang="en-US" b="1">
                <a:solidFill>
                  <a:schemeClr val="tx1"/>
                </a:solidFill>
                <a:latin typeface="Papyrus" pitchFamily="66" charset="0"/>
              </a:rPr>
            </a:br>
            <a:r>
              <a:rPr lang="en-US" b="1">
                <a:solidFill>
                  <a:schemeClr val="tx1"/>
                </a:solidFill>
                <a:latin typeface="Papyrus" pitchFamily="66" charset="0"/>
              </a:rPr>
              <a:t>from Hinduism?</a:t>
            </a:r>
          </a:p>
        </p:txBody>
      </p:sp>
      <p:sp>
        <p:nvSpPr>
          <p:cNvPr id="12291" name="Rectangle 3"/>
          <p:cNvSpPr>
            <a:spLocks noGrp="1" noChangeArrowheads="1"/>
          </p:cNvSpPr>
          <p:nvPr>
            <p:ph type="body" idx="1"/>
          </p:nvPr>
        </p:nvSpPr>
        <p:spPr>
          <a:xfrm>
            <a:off x="457200" y="1676400"/>
            <a:ext cx="8229600" cy="4530725"/>
          </a:xfrm>
        </p:spPr>
        <p:txBody>
          <a:bodyPr/>
          <a:lstStyle/>
          <a:p>
            <a:pPr>
              <a:buFont typeface="Wingdings" pitchFamily="2" charset="2"/>
              <a:buNone/>
            </a:pPr>
            <a:r>
              <a:rPr lang="en-US" sz="3400" b="1">
                <a:latin typeface="Papyrus" pitchFamily="66" charset="0"/>
              </a:rPr>
              <a:t>Buddhism rejects…</a:t>
            </a:r>
          </a:p>
          <a:p>
            <a:r>
              <a:rPr lang="en-US" sz="3400" b="1">
                <a:latin typeface="Papyrus" pitchFamily="66" charset="0"/>
              </a:rPr>
              <a:t>Authority of the ancient Vedic texts</a:t>
            </a:r>
          </a:p>
          <a:p>
            <a:r>
              <a:rPr lang="en-US" sz="3400" b="1">
                <a:latin typeface="Papyrus" pitchFamily="66" charset="0"/>
              </a:rPr>
              <a:t>The Vedic caste system</a:t>
            </a:r>
          </a:p>
          <a:p>
            <a:r>
              <a:rPr lang="en-US" sz="3400" b="1">
                <a:latin typeface="Papyrus" pitchFamily="66" charset="0"/>
              </a:rPr>
              <a:t>The Vedic and Hindu deities</a:t>
            </a:r>
          </a:p>
          <a:p>
            <a:r>
              <a:rPr lang="en-US" sz="3400" b="1">
                <a:latin typeface="Papyrus" pitchFamily="66" charset="0"/>
              </a:rPr>
              <a:t>The efficacy of Vedic worship and ritual</a:t>
            </a:r>
          </a:p>
          <a:p>
            <a:r>
              <a:rPr lang="en-US" sz="3400" b="1">
                <a:latin typeface="Papyrus" pitchFamily="66" charset="0"/>
              </a:rPr>
              <a:t>The concept of Brahman</a:t>
            </a:r>
          </a:p>
        </p:txBody>
      </p:sp>
      <p:pic>
        <p:nvPicPr>
          <p:cNvPr id="12295" name="Picture 7" descr="buddhis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762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2290"/>
                                        </p:tgtEl>
                                        <p:attrNameLst>
                                          <p:attrName>style.visibility</p:attrName>
                                        </p:attrNameLst>
                                      </p:cBhvr>
                                      <p:to>
                                        <p:strVal val="visible"/>
                                      </p:to>
                                    </p:set>
                                    <p:animEffect transition="in" filter="wipe(left)">
                                      <p:cBhvr>
                                        <p:cTn id="7" dur="75"/>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dissolve">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dissolve">
                                      <p:cBhvr>
                                        <p:cTn id="17" dur="5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dissolve">
                                      <p:cBhvr>
                                        <p:cTn id="22" dur="5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dissolve">
                                      <p:cBhvr>
                                        <p:cTn id="27" dur="5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dissolve">
                                      <p:cBhvr>
                                        <p:cTn id="32" dur="500"/>
                                        <p:tgtEl>
                                          <p:spTgt spid="122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dissolve">
                                      <p:cBhvr>
                                        <p:cTn id="37" dur="500"/>
                                        <p:tgtEl>
                                          <p:spTgt spid="122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291">
                                            <p:txEl>
                                              <p:charRg st="170" end="170"/>
                                            </p:txEl>
                                          </p:spTgt>
                                        </p:tgtEl>
                                        <p:attrNameLst>
                                          <p:attrName>style.visibility</p:attrName>
                                        </p:attrNameLst>
                                      </p:cBhvr>
                                      <p:to>
                                        <p:strVal val="visible"/>
                                      </p:to>
                                    </p:set>
                                    <p:animEffect transition="in" filter="dissolve">
                                      <p:cBhvr>
                                        <p:cTn id="42" dur="500"/>
                                        <p:tgtEl>
                                          <p:spTgt spid="12291">
                                            <p:txEl>
                                              <p:charRg st="170" end="1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371600"/>
            <a:ext cx="8534400" cy="5105400"/>
          </a:xfrm>
          <a:prstGeom prst="rect">
            <a:avLst/>
          </a:prstGeom>
          <a:noFill/>
          <a:ln w="38100" cmpd="dbl">
            <a:solidFill>
              <a:srgbClr val="FFFF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47459" name="WordArt 3"/>
          <p:cNvSpPr>
            <a:spLocks noChangeArrowheads="1" noChangeShapeType="1" noTextEdit="1"/>
          </p:cNvSpPr>
          <p:nvPr/>
        </p:nvSpPr>
        <p:spPr bwMode="auto">
          <a:xfrm>
            <a:off x="1219200" y="762000"/>
            <a:ext cx="3810000" cy="1447800"/>
          </a:xfrm>
          <a:prstGeom prst="rect">
            <a:avLst/>
          </a:prstGeom>
        </p:spPr>
        <p:txBody>
          <a:bodyPr wrap="none" fromWordArt="1">
            <a:prstTxWarp prst="textPlain">
              <a:avLst>
                <a:gd name="adj" fmla="val 50000"/>
              </a:avLst>
            </a:prstTxWarp>
          </a:bodyPr>
          <a:lstStyle/>
          <a:p>
            <a:pPr algn="ctr"/>
            <a:r>
              <a:rPr lang="en-US" sz="3600" kern="10">
                <a:ln w="9525">
                  <a:solidFill>
                    <a:srgbClr val="000080"/>
                  </a:solidFill>
                  <a:round/>
                  <a:headEnd/>
                  <a:tailEnd/>
                </a:ln>
                <a:solidFill>
                  <a:srgbClr val="FFFF00"/>
                </a:solidFill>
                <a:effectLst>
                  <a:outerShdw dist="563972" dir="14049741" sx="125000" sy="125000" algn="tl" rotWithShape="0">
                    <a:srgbClr val="C7DFD3"/>
                  </a:outerShdw>
                </a:effectLst>
                <a:latin typeface="Times New Roman"/>
                <a:cs typeface="Times New Roman"/>
              </a:rPr>
              <a:t>SIKHS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b="1">
                <a:solidFill>
                  <a:schemeClr val="tx1"/>
                </a:solidFill>
                <a:latin typeface="Papyrus" pitchFamily="66" charset="0"/>
              </a:rPr>
              <a:t>Sikhism in Brief</a:t>
            </a:r>
          </a:p>
        </p:txBody>
      </p:sp>
      <p:sp>
        <p:nvSpPr>
          <p:cNvPr id="149507" name="Rectangle 3"/>
          <p:cNvSpPr>
            <a:spLocks noGrp="1" noChangeArrowheads="1"/>
          </p:cNvSpPr>
          <p:nvPr>
            <p:ph type="body" idx="1"/>
          </p:nvPr>
        </p:nvSpPr>
        <p:spPr>
          <a:xfrm>
            <a:off x="457200" y="1447800"/>
            <a:ext cx="8229600" cy="4724400"/>
          </a:xfrm>
        </p:spPr>
        <p:txBody>
          <a:bodyPr/>
          <a:lstStyle/>
          <a:p>
            <a:pPr>
              <a:buFont typeface="Wingdings" pitchFamily="2" charset="2"/>
              <a:buNone/>
            </a:pPr>
            <a:endParaRPr lang="en-US" sz="3400">
              <a:latin typeface="Papyrus" pitchFamily="66" charset="0"/>
            </a:endParaRPr>
          </a:p>
          <a:p>
            <a:r>
              <a:rPr lang="en-US" sz="3400">
                <a:latin typeface="Papyrus" pitchFamily="66" charset="0"/>
              </a:rPr>
              <a:t>Sikhism is an independent religion </a:t>
            </a:r>
          </a:p>
          <a:p>
            <a:r>
              <a:rPr lang="en-US" sz="3400">
                <a:latin typeface="Papyrus" pitchFamily="66" charset="0"/>
              </a:rPr>
              <a:t>23 million Sikhs worldwide</a:t>
            </a:r>
          </a:p>
          <a:p>
            <a:pPr lvl="1"/>
            <a:r>
              <a:rPr lang="en-US" sz="3400">
                <a:latin typeface="Papyrus" pitchFamily="66" charset="0"/>
              </a:rPr>
              <a:t>500,000 Sikhs reside in the United States and 500,000 Sikhs live in Canada</a:t>
            </a:r>
          </a:p>
          <a:p>
            <a:r>
              <a:rPr lang="en-US" sz="3400">
                <a:latin typeface="Papyrus" pitchFamily="66" charset="0"/>
              </a:rPr>
              <a:t>Sikhs came to North America in late 1800s, more than a hundred years ago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b="1" dirty="0">
                <a:solidFill>
                  <a:srgbClr val="FF0000"/>
                </a:solidFill>
                <a:latin typeface="Papyrus" pitchFamily="66" charset="0"/>
              </a:rPr>
              <a:t>Core Sikh Beliefs</a:t>
            </a:r>
          </a:p>
        </p:txBody>
      </p:sp>
      <p:sp>
        <p:nvSpPr>
          <p:cNvPr id="151555" name="Rectangle 3"/>
          <p:cNvSpPr>
            <a:spLocks noGrp="1" noChangeArrowheads="1"/>
          </p:cNvSpPr>
          <p:nvPr>
            <p:ph type="body" idx="1"/>
          </p:nvPr>
        </p:nvSpPr>
        <p:spPr>
          <a:xfrm>
            <a:off x="228600" y="1447800"/>
            <a:ext cx="8915400" cy="4953000"/>
          </a:xfrm>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00"/>
                </a:solidFill>
                <a:miter lim="800000"/>
                <a:headEnd/>
                <a:tailEnd/>
              </a14:hiddenLine>
            </a:ext>
          </a:extLst>
        </p:spPr>
        <p:txBody>
          <a:bodyPr/>
          <a:lstStyle/>
          <a:p>
            <a:pPr>
              <a:lnSpc>
                <a:spcPct val="90000"/>
              </a:lnSpc>
              <a:buFont typeface="Wingdings" pitchFamily="2" charset="2"/>
              <a:buNone/>
            </a:pPr>
            <a:endParaRPr lang="en-US" sz="3400" dirty="0">
              <a:latin typeface="Papyrus" pitchFamily="66" charset="0"/>
            </a:endParaRPr>
          </a:p>
          <a:p>
            <a:pPr>
              <a:lnSpc>
                <a:spcPct val="90000"/>
              </a:lnSpc>
            </a:pPr>
            <a:r>
              <a:rPr lang="en-US" sz="3200" dirty="0">
                <a:solidFill>
                  <a:srgbClr val="FF0000"/>
                </a:solidFill>
                <a:latin typeface="Papyrus" pitchFamily="66" charset="0"/>
              </a:rPr>
              <a:t>There is One God </a:t>
            </a:r>
            <a:r>
              <a:rPr lang="en-US" sz="3200" dirty="0">
                <a:latin typeface="Papyrus" pitchFamily="66" charset="0"/>
              </a:rPr>
              <a:t>for all of creation, a loving Creator attainable through Grace</a:t>
            </a:r>
            <a:r>
              <a:rPr lang="en-US" sz="3200" dirty="0" smtClean="0">
                <a:latin typeface="Papyrus" pitchFamily="66" charset="0"/>
              </a:rPr>
              <a:t>.</a:t>
            </a:r>
          </a:p>
          <a:p>
            <a:pPr>
              <a:lnSpc>
                <a:spcPct val="90000"/>
              </a:lnSpc>
            </a:pPr>
            <a:r>
              <a:rPr lang="en-US" sz="3200" dirty="0" smtClean="0">
                <a:latin typeface="Papyrus" pitchFamily="66" charset="0"/>
              </a:rPr>
              <a:t>Reincarnation</a:t>
            </a:r>
            <a:endParaRPr lang="en-US" sz="3200" dirty="0" smtClean="0">
              <a:latin typeface="Papyrus" pitchFamily="66" charset="0"/>
            </a:endParaRPr>
          </a:p>
          <a:p>
            <a:pPr>
              <a:lnSpc>
                <a:spcPct val="90000"/>
              </a:lnSpc>
            </a:pPr>
            <a:r>
              <a:rPr lang="en-US" sz="3200" dirty="0" smtClean="0">
                <a:latin typeface="Papyrus" pitchFamily="66" charset="0"/>
              </a:rPr>
              <a:t>All </a:t>
            </a:r>
            <a:r>
              <a:rPr lang="en-US" sz="3200" dirty="0">
                <a:latin typeface="Papyrus" pitchFamily="66" charset="0"/>
              </a:rPr>
              <a:t>human beings are created equal. Women have complete equality with men.</a:t>
            </a:r>
          </a:p>
          <a:p>
            <a:pPr>
              <a:lnSpc>
                <a:spcPct val="90000"/>
              </a:lnSpc>
            </a:pPr>
            <a:r>
              <a:rPr lang="en-US" sz="3200" dirty="0">
                <a:latin typeface="Papyrus" pitchFamily="66" charset="0"/>
              </a:rPr>
              <a:t>Live a moral, truthful, hardworking existence.</a:t>
            </a:r>
          </a:p>
          <a:p>
            <a:pPr>
              <a:lnSpc>
                <a:spcPct val="90000"/>
              </a:lnSpc>
            </a:pPr>
            <a:r>
              <a:rPr lang="en-US" sz="3200" dirty="0">
                <a:latin typeface="Papyrus" pitchFamily="66" charset="0"/>
              </a:rPr>
              <a:t>Selfless service towards the entire Creation.</a:t>
            </a:r>
          </a:p>
          <a:p>
            <a:pPr>
              <a:lnSpc>
                <a:spcPct val="90000"/>
              </a:lnSpc>
            </a:pPr>
            <a:r>
              <a:rPr lang="en-US" sz="3200" dirty="0">
                <a:latin typeface="Papyrus" pitchFamily="66" charset="0"/>
              </a:rPr>
              <a:t>Defending the rights of the downtrodden and oppressed.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457200"/>
            <a:ext cx="8229600" cy="1139825"/>
          </a:xfrm>
        </p:spPr>
        <p:txBody>
          <a:bodyPr/>
          <a:lstStyle/>
          <a:p>
            <a:r>
              <a:rPr lang="en-US" b="1" dirty="0">
                <a:solidFill>
                  <a:srgbClr val="FF0000"/>
                </a:solidFill>
                <a:latin typeface="Papyrus" pitchFamily="66" charset="0"/>
              </a:rPr>
              <a:t>Guru </a:t>
            </a:r>
            <a:r>
              <a:rPr lang="en-US" b="1" dirty="0" err="1">
                <a:solidFill>
                  <a:srgbClr val="FF0000"/>
                </a:solidFill>
                <a:latin typeface="Papyrus" pitchFamily="66" charset="0"/>
              </a:rPr>
              <a:t>Granth</a:t>
            </a:r>
            <a:r>
              <a:rPr lang="en-US" b="1" dirty="0">
                <a:solidFill>
                  <a:srgbClr val="FF0000"/>
                </a:solidFill>
                <a:latin typeface="Papyrus" pitchFamily="66" charset="0"/>
              </a:rPr>
              <a:t> Sahib:</a:t>
            </a:r>
            <a:r>
              <a:rPr lang="en-US" b="1" dirty="0">
                <a:solidFill>
                  <a:schemeClr val="tx1"/>
                </a:solidFill>
                <a:latin typeface="Papyrus" pitchFamily="66" charset="0"/>
              </a:rPr>
              <a:t/>
            </a:r>
            <a:br>
              <a:rPr lang="en-US" b="1" dirty="0">
                <a:solidFill>
                  <a:schemeClr val="tx1"/>
                </a:solidFill>
                <a:latin typeface="Papyrus" pitchFamily="66" charset="0"/>
              </a:rPr>
            </a:br>
            <a:r>
              <a:rPr lang="en-US" b="1" dirty="0">
                <a:solidFill>
                  <a:schemeClr val="tx1"/>
                </a:solidFill>
                <a:latin typeface="Papyrus" pitchFamily="66" charset="0"/>
              </a:rPr>
              <a:t>Sikh Scripture</a:t>
            </a:r>
          </a:p>
        </p:txBody>
      </p:sp>
      <p:sp>
        <p:nvSpPr>
          <p:cNvPr id="177155" name="Rectangle 3"/>
          <p:cNvSpPr>
            <a:spLocks noGrp="1" noChangeArrowheads="1"/>
          </p:cNvSpPr>
          <p:nvPr>
            <p:ph type="body" idx="1"/>
          </p:nvPr>
        </p:nvSpPr>
        <p:spPr>
          <a:xfrm>
            <a:off x="228600" y="2667000"/>
            <a:ext cx="8915400" cy="3124200"/>
          </a:xfrm>
        </p:spPr>
        <p:txBody>
          <a:bodyPr/>
          <a:lstStyle/>
          <a:p>
            <a:pPr>
              <a:lnSpc>
                <a:spcPct val="80000"/>
              </a:lnSpc>
            </a:pPr>
            <a:endParaRPr lang="en-US" sz="900" dirty="0"/>
          </a:p>
          <a:p>
            <a:pPr>
              <a:lnSpc>
                <a:spcPct val="80000"/>
              </a:lnSpc>
            </a:pPr>
            <a:endParaRPr lang="en-US" sz="900" dirty="0"/>
          </a:p>
          <a:p>
            <a:pPr>
              <a:lnSpc>
                <a:spcPct val="80000"/>
              </a:lnSpc>
              <a:buFont typeface="Wingdings" pitchFamily="2" charset="2"/>
              <a:buNone/>
            </a:pPr>
            <a:endParaRPr lang="en-US" sz="900" dirty="0"/>
          </a:p>
          <a:p>
            <a:pPr>
              <a:lnSpc>
                <a:spcPct val="80000"/>
              </a:lnSpc>
            </a:pPr>
            <a:endParaRPr lang="en-US" sz="800" dirty="0" smtClean="0"/>
          </a:p>
          <a:p>
            <a:pPr>
              <a:lnSpc>
                <a:spcPct val="80000"/>
              </a:lnSpc>
            </a:pPr>
            <a:r>
              <a:rPr lang="en-US" sz="3200" dirty="0" smtClean="0">
                <a:latin typeface="Papyrus" pitchFamily="66" charset="0"/>
              </a:rPr>
              <a:t>Founder</a:t>
            </a:r>
            <a:endParaRPr lang="en-US" sz="3200" dirty="0" smtClean="0">
              <a:latin typeface="Papyrus" pitchFamily="66" charset="0"/>
            </a:endParaRPr>
          </a:p>
          <a:p>
            <a:pPr>
              <a:lnSpc>
                <a:spcPct val="80000"/>
              </a:lnSpc>
            </a:pPr>
            <a:r>
              <a:rPr lang="en-US" sz="3200" dirty="0" smtClean="0">
                <a:latin typeface="Papyrus" pitchFamily="66" charset="0"/>
              </a:rPr>
              <a:t>Was </a:t>
            </a:r>
            <a:r>
              <a:rPr lang="en-US" sz="3200" dirty="0">
                <a:latin typeface="Papyrus" pitchFamily="66" charset="0"/>
              </a:rPr>
              <a:t>compiled by the Sikh prophets during their lifetime </a:t>
            </a:r>
          </a:p>
          <a:p>
            <a:pPr>
              <a:lnSpc>
                <a:spcPct val="80000"/>
              </a:lnSpc>
            </a:pPr>
            <a:r>
              <a:rPr lang="en-US" sz="3200" dirty="0">
                <a:latin typeface="Papyrus" pitchFamily="66" charset="0"/>
              </a:rPr>
              <a:t>Compilation of divine wisdom, thanks, prayer</a:t>
            </a:r>
          </a:p>
          <a:p>
            <a:pPr>
              <a:lnSpc>
                <a:spcPct val="80000"/>
              </a:lnSpc>
            </a:pPr>
            <a:r>
              <a:rPr lang="en-US" sz="3200" dirty="0">
                <a:latin typeface="Papyrus" pitchFamily="66" charset="0"/>
              </a:rPr>
              <a:t>It is poetry </a:t>
            </a:r>
          </a:p>
          <a:p>
            <a:pPr>
              <a:lnSpc>
                <a:spcPct val="80000"/>
              </a:lnSpc>
            </a:pPr>
            <a:r>
              <a:rPr lang="en-US" sz="3200" dirty="0">
                <a:latin typeface="Papyrus" pitchFamily="66" charset="0"/>
              </a:rPr>
              <a:t>Sikh services consist of singing and an explanation of the Sikh Scriptures</a:t>
            </a:r>
          </a:p>
          <a:p>
            <a:pPr>
              <a:lnSpc>
                <a:spcPct val="80000"/>
              </a:lnSpc>
              <a:buFont typeface="Wingdings" pitchFamily="2" charset="2"/>
              <a:buNone/>
            </a:pPr>
            <a:endParaRPr lang="en-US" sz="3400" dirty="0">
              <a:latin typeface="Papyrus" pitchFamily="66" charset="0"/>
            </a:endParaRPr>
          </a:p>
        </p:txBody>
      </p:sp>
      <p:pic>
        <p:nvPicPr>
          <p:cNvPr id="17715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689" b="6897"/>
          <a:stretch>
            <a:fillRect/>
          </a:stretch>
        </p:blipFill>
        <p:spPr bwMode="auto">
          <a:xfrm>
            <a:off x="2590800" y="1524000"/>
            <a:ext cx="3867150" cy="1600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b="1">
                <a:solidFill>
                  <a:schemeClr val="tx1"/>
                </a:solidFill>
                <a:latin typeface="Papyrus" pitchFamily="66" charset="0"/>
              </a:rPr>
              <a:t>Three Staples of Daily Life</a:t>
            </a:r>
          </a:p>
        </p:txBody>
      </p:sp>
      <p:sp>
        <p:nvSpPr>
          <p:cNvPr id="153603" name="Rectangle 3"/>
          <p:cNvSpPr>
            <a:spLocks noGrp="1" noChangeArrowheads="1"/>
          </p:cNvSpPr>
          <p:nvPr>
            <p:ph type="body" idx="1"/>
          </p:nvPr>
        </p:nvSpPr>
        <p:spPr/>
        <p:txBody>
          <a:bodyPr/>
          <a:lstStyle/>
          <a:p>
            <a:r>
              <a:rPr lang="en-US" sz="3400">
                <a:latin typeface="Papyrus" pitchFamily="66" charset="0"/>
              </a:rPr>
              <a:t>Kirat Karo:  work hard and honestly</a:t>
            </a:r>
          </a:p>
          <a:p>
            <a:endParaRPr lang="en-US" sz="3400">
              <a:latin typeface="Papyrus" pitchFamily="66" charset="0"/>
            </a:endParaRPr>
          </a:p>
          <a:p>
            <a:r>
              <a:rPr lang="en-US" sz="3400">
                <a:latin typeface="Papyrus" pitchFamily="66" charset="0"/>
              </a:rPr>
              <a:t>Vand Chako: share what you have with the needy</a:t>
            </a:r>
          </a:p>
          <a:p>
            <a:endParaRPr lang="en-US" sz="3400">
              <a:latin typeface="Papyrus" pitchFamily="66" charset="0"/>
            </a:endParaRPr>
          </a:p>
          <a:p>
            <a:r>
              <a:rPr lang="en-US" sz="3400">
                <a:latin typeface="Papyrus" pitchFamily="66" charset="0"/>
              </a:rPr>
              <a:t>Naam Japna: always remember God throughout the day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838200" y="0"/>
            <a:ext cx="7772400" cy="990600"/>
          </a:xfrm>
        </p:spPr>
        <p:txBody>
          <a:bodyPr/>
          <a:lstStyle/>
          <a:p>
            <a:r>
              <a:rPr lang="en-US" b="1">
                <a:solidFill>
                  <a:schemeClr val="tx1"/>
                </a:solidFill>
                <a:latin typeface="Papyrus" pitchFamily="66" charset="0"/>
              </a:rPr>
              <a:t>Articles of Faith</a:t>
            </a:r>
          </a:p>
        </p:txBody>
      </p:sp>
      <p:sp>
        <p:nvSpPr>
          <p:cNvPr id="154627" name="Rectangle 3"/>
          <p:cNvSpPr>
            <a:spLocks noGrp="1" noChangeArrowheads="1"/>
          </p:cNvSpPr>
          <p:nvPr>
            <p:ph type="body" idx="1"/>
          </p:nvPr>
        </p:nvSpPr>
        <p:spPr>
          <a:xfrm>
            <a:off x="685800" y="1524000"/>
            <a:ext cx="5181600" cy="5105400"/>
          </a:xfrm>
        </p:spPr>
        <p:txBody>
          <a:bodyPr/>
          <a:lstStyle/>
          <a:p>
            <a:pPr>
              <a:buFont typeface="Wingdings" pitchFamily="2" charset="2"/>
              <a:buNone/>
            </a:pPr>
            <a:r>
              <a:rPr lang="en-US" sz="3200" dirty="0">
                <a:latin typeface="Papyrus" pitchFamily="66" charset="0"/>
              </a:rPr>
              <a:t>Mandatory articles of faith for all initiated Sikhs</a:t>
            </a:r>
          </a:p>
          <a:p>
            <a:r>
              <a:rPr lang="en-US" sz="3200" dirty="0" err="1">
                <a:latin typeface="Papyrus" pitchFamily="66" charset="0"/>
              </a:rPr>
              <a:t>Kesh</a:t>
            </a:r>
            <a:r>
              <a:rPr lang="en-US" sz="3200" dirty="0">
                <a:latin typeface="Papyrus" pitchFamily="66" charset="0"/>
              </a:rPr>
              <a:t> – Uncut hair</a:t>
            </a:r>
          </a:p>
          <a:p>
            <a:r>
              <a:rPr lang="en-US" sz="3200" dirty="0" err="1">
                <a:latin typeface="Papyrus" pitchFamily="66" charset="0"/>
              </a:rPr>
              <a:t>Kirpan</a:t>
            </a:r>
            <a:r>
              <a:rPr lang="en-US" sz="3200" dirty="0">
                <a:latin typeface="Papyrus" pitchFamily="66" charset="0"/>
              </a:rPr>
              <a:t> – Religious sword</a:t>
            </a:r>
          </a:p>
          <a:p>
            <a:r>
              <a:rPr lang="en-US" sz="3200" dirty="0" err="1">
                <a:latin typeface="Papyrus" pitchFamily="66" charset="0"/>
              </a:rPr>
              <a:t>Karra</a:t>
            </a:r>
            <a:r>
              <a:rPr lang="en-US" sz="3200" dirty="0">
                <a:latin typeface="Papyrus" pitchFamily="66" charset="0"/>
              </a:rPr>
              <a:t> – Steel bracelet</a:t>
            </a:r>
          </a:p>
          <a:p>
            <a:r>
              <a:rPr lang="en-US" sz="3200" dirty="0" err="1">
                <a:latin typeface="Papyrus" pitchFamily="66" charset="0"/>
              </a:rPr>
              <a:t>Kangha</a:t>
            </a:r>
            <a:r>
              <a:rPr lang="en-US" sz="3200" dirty="0">
                <a:latin typeface="Papyrus" pitchFamily="66" charset="0"/>
              </a:rPr>
              <a:t> – Wooden comb</a:t>
            </a:r>
          </a:p>
          <a:p>
            <a:r>
              <a:rPr lang="en-US" sz="3200" dirty="0" err="1">
                <a:latin typeface="Papyrus" pitchFamily="66" charset="0"/>
              </a:rPr>
              <a:t>Kachehra</a:t>
            </a:r>
            <a:r>
              <a:rPr lang="en-US" sz="3200" dirty="0">
                <a:latin typeface="Papyrus" pitchFamily="66" charset="0"/>
              </a:rPr>
              <a:t> – Boxer shorts</a:t>
            </a:r>
          </a:p>
        </p:txBody>
      </p:sp>
      <p:sp>
        <p:nvSpPr>
          <p:cNvPr id="154628" name="Rectangle 4"/>
          <p:cNvSpPr>
            <a:spLocks noChangeArrowheads="1"/>
          </p:cNvSpPr>
          <p:nvPr/>
        </p:nvSpPr>
        <p:spPr bwMode="auto">
          <a:xfrm>
            <a:off x="-2219325" y="2817813"/>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a:p>
        </p:txBody>
      </p:sp>
      <p:sp>
        <p:nvSpPr>
          <p:cNvPr id="154629" name="Rectangle 5"/>
          <p:cNvSpPr>
            <a:spLocks noChangeArrowheads="1"/>
          </p:cNvSpPr>
          <p:nvPr/>
        </p:nvSpPr>
        <p:spPr bwMode="auto">
          <a:xfrm>
            <a:off x="84138" y="2622550"/>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a:p>
        </p:txBody>
      </p:sp>
      <p:pic>
        <p:nvPicPr>
          <p:cNvPr id="154630" name="Picture 6" descr="sm_kirpan">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0800" y="1676400"/>
            <a:ext cx="2505075" cy="762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4631" name="Text Box 7"/>
          <p:cNvSpPr txBox="1">
            <a:spLocks noChangeArrowheads="1"/>
          </p:cNvSpPr>
          <p:nvPr/>
        </p:nvSpPr>
        <p:spPr bwMode="auto">
          <a:xfrm>
            <a:off x="7504113" y="2362200"/>
            <a:ext cx="1030287"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r>
              <a:rPr lang="en-US" sz="2400">
                <a:latin typeface="Times New Roman" pitchFamily="18" charset="0"/>
              </a:rPr>
              <a:t>Kirpan</a:t>
            </a:r>
          </a:p>
        </p:txBody>
      </p:sp>
      <p:sp>
        <p:nvSpPr>
          <p:cNvPr id="154632" name="Rectangle 8"/>
          <p:cNvSpPr>
            <a:spLocks noChangeArrowheads="1"/>
          </p:cNvSpPr>
          <p:nvPr/>
        </p:nvSpPr>
        <p:spPr bwMode="auto">
          <a:xfrm>
            <a:off x="120650" y="2582863"/>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a:p>
        </p:txBody>
      </p:sp>
      <p:pic>
        <p:nvPicPr>
          <p:cNvPr id="154633" name="Picture 9" descr="kara">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0800" y="2895600"/>
            <a:ext cx="1143000"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4634" name="Text Box 10"/>
          <p:cNvSpPr txBox="1">
            <a:spLocks noChangeArrowheads="1"/>
          </p:cNvSpPr>
          <p:nvPr/>
        </p:nvSpPr>
        <p:spPr bwMode="auto">
          <a:xfrm>
            <a:off x="7543800" y="3276600"/>
            <a:ext cx="877888"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r>
              <a:rPr lang="en-US" sz="2400">
                <a:latin typeface="Times New Roman" pitchFamily="18" charset="0"/>
              </a:rPr>
              <a:t>Karra</a:t>
            </a:r>
          </a:p>
        </p:txBody>
      </p:sp>
      <p:sp>
        <p:nvSpPr>
          <p:cNvPr id="154635" name="Rectangle 11"/>
          <p:cNvSpPr>
            <a:spLocks noChangeArrowheads="1"/>
          </p:cNvSpPr>
          <p:nvPr/>
        </p:nvSpPr>
        <p:spPr bwMode="auto">
          <a:xfrm>
            <a:off x="47625" y="3314700"/>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a:p>
        </p:txBody>
      </p:sp>
      <p:pic>
        <p:nvPicPr>
          <p:cNvPr id="154636" name="Picture 12" descr="kanga">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77000" y="4343400"/>
            <a:ext cx="2057400" cy="12620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4637" name="Text Box 13"/>
          <p:cNvSpPr txBox="1">
            <a:spLocks noChangeArrowheads="1"/>
          </p:cNvSpPr>
          <p:nvPr/>
        </p:nvSpPr>
        <p:spPr bwMode="auto">
          <a:xfrm>
            <a:off x="7467600" y="5562600"/>
            <a:ext cx="1131888"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r>
              <a:rPr lang="en-US" sz="2400">
                <a:latin typeface="Times New Roman" pitchFamily="18" charset="0"/>
              </a:rPr>
              <a:t>Kangha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581025"/>
            <a:ext cx="8229600" cy="760413"/>
          </a:xfrm>
        </p:spPr>
        <p:txBody>
          <a:bodyPr/>
          <a:lstStyle/>
          <a:p>
            <a:r>
              <a:rPr lang="en-US" b="1">
                <a:solidFill>
                  <a:schemeClr val="tx1"/>
                </a:solidFill>
                <a:latin typeface="Papyrus" pitchFamily="66" charset="0"/>
                <a:cs typeface="Times New Roman" pitchFamily="18" charset="0"/>
              </a:rPr>
              <a:t>Kirpan</a:t>
            </a:r>
          </a:p>
        </p:txBody>
      </p:sp>
      <p:sp>
        <p:nvSpPr>
          <p:cNvPr id="155651" name="Rectangle 3"/>
          <p:cNvSpPr>
            <a:spLocks noGrp="1" noChangeArrowheads="1"/>
          </p:cNvSpPr>
          <p:nvPr>
            <p:ph type="body" idx="1"/>
          </p:nvPr>
        </p:nvSpPr>
        <p:spPr>
          <a:xfrm>
            <a:off x="685800" y="1371600"/>
            <a:ext cx="7772400" cy="4953000"/>
          </a:xfrm>
        </p:spPr>
        <p:txBody>
          <a:bodyPr/>
          <a:lstStyle/>
          <a:p>
            <a:r>
              <a:rPr lang="en-US" sz="3400">
                <a:latin typeface="Papyrus" pitchFamily="66" charset="0"/>
                <a:cs typeface="Times New Roman" pitchFamily="18" charset="0"/>
              </a:rPr>
              <a:t>Mandatory article of faith revealed to tenth Sikh Prophet by God.</a:t>
            </a:r>
          </a:p>
          <a:p>
            <a:r>
              <a:rPr lang="en-US" sz="3400">
                <a:latin typeface="Papyrus" pitchFamily="66" charset="0"/>
                <a:cs typeface="Times New Roman" pitchFamily="18" charset="0"/>
              </a:rPr>
              <a:t>Sikhs wearing it since the year 1699.</a:t>
            </a:r>
          </a:p>
          <a:p>
            <a:r>
              <a:rPr lang="en-US" sz="3400">
                <a:latin typeface="Papyrus" pitchFamily="66" charset="0"/>
                <a:cs typeface="Times New Roman" pitchFamily="18" charset="0"/>
              </a:rPr>
              <a:t>Not a weapon and not a mere symbol.</a:t>
            </a:r>
          </a:p>
          <a:p>
            <a:r>
              <a:rPr lang="en-US" sz="3400">
                <a:latin typeface="Papyrus" pitchFamily="66" charset="0"/>
                <a:cs typeface="Times New Roman" pitchFamily="18" charset="0"/>
              </a:rPr>
              <a:t>Generally worn under clothing.</a:t>
            </a:r>
          </a:p>
          <a:p>
            <a:r>
              <a:rPr lang="en-US" sz="3400">
                <a:latin typeface="Papyrus" pitchFamily="66" charset="0"/>
                <a:cs typeface="Times New Roman" pitchFamily="18" charset="0"/>
              </a:rPr>
              <a:t>Reminds Sikhs to fight against injustice and oppression at all times.</a:t>
            </a:r>
          </a:p>
          <a:p>
            <a:endParaRPr lang="en-US" sz="3400">
              <a:latin typeface="Papyrus" pitchFamily="66" charset="0"/>
              <a:cs typeface="Times New Roman" pitchFamily="18" charset="0"/>
            </a:endParaRPr>
          </a:p>
          <a:p>
            <a:endParaRPr lang="en-US">
              <a:cs typeface="Times New Roman" pitchFamily="18" charset="0"/>
            </a:endParaRPr>
          </a:p>
        </p:txBody>
      </p:sp>
      <p:pic>
        <p:nvPicPr>
          <p:cNvPr id="155652" name="Picture 4" descr="sm_kirpan">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0" y="5334000"/>
            <a:ext cx="4724400" cy="14366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b="1" i="1">
                <a:solidFill>
                  <a:schemeClr val="tx1"/>
                </a:solidFill>
                <a:latin typeface="Papyrus" pitchFamily="66" charset="0"/>
                <a:cs typeface="Times New Roman" pitchFamily="18" charset="0"/>
              </a:rPr>
              <a:t>Dastaar</a:t>
            </a:r>
            <a:r>
              <a:rPr lang="en-US" b="1">
                <a:solidFill>
                  <a:schemeClr val="tx1"/>
                </a:solidFill>
                <a:latin typeface="Papyrus" pitchFamily="66" charset="0"/>
                <a:cs typeface="Times New Roman" pitchFamily="18" charset="0"/>
              </a:rPr>
              <a:t> – the Turban</a:t>
            </a:r>
          </a:p>
        </p:txBody>
      </p:sp>
      <p:sp>
        <p:nvSpPr>
          <p:cNvPr id="156675" name="Rectangle 3"/>
          <p:cNvSpPr>
            <a:spLocks noGrp="1" noChangeArrowheads="1"/>
          </p:cNvSpPr>
          <p:nvPr>
            <p:ph type="body" idx="1"/>
          </p:nvPr>
        </p:nvSpPr>
        <p:spPr>
          <a:xfrm>
            <a:off x="304800" y="1600200"/>
            <a:ext cx="8839200" cy="4530725"/>
          </a:xfrm>
        </p:spPr>
        <p:txBody>
          <a:bodyPr/>
          <a:lstStyle/>
          <a:p>
            <a:pPr>
              <a:lnSpc>
                <a:spcPct val="90000"/>
              </a:lnSpc>
            </a:pPr>
            <a:r>
              <a:rPr lang="en-US" sz="3400">
                <a:latin typeface="Papyrus" pitchFamily="66" charset="0"/>
                <a:cs typeface="Times New Roman" pitchFamily="18" charset="0"/>
              </a:rPr>
              <a:t>A mandatory article of faith for Sikhs.</a:t>
            </a:r>
          </a:p>
          <a:p>
            <a:pPr>
              <a:lnSpc>
                <a:spcPct val="90000"/>
              </a:lnSpc>
            </a:pPr>
            <a:r>
              <a:rPr lang="en-US" sz="3400">
                <a:latin typeface="Papyrus" pitchFamily="66" charset="0"/>
                <a:cs typeface="Times New Roman" pitchFamily="18" charset="0"/>
              </a:rPr>
              <a:t>Symbolic of sovereignty bestowed by God, since each individual is equal in the eyes of God.</a:t>
            </a:r>
          </a:p>
          <a:p>
            <a:pPr>
              <a:lnSpc>
                <a:spcPct val="90000"/>
              </a:lnSpc>
            </a:pPr>
            <a:r>
              <a:rPr lang="en-US" sz="3400">
                <a:latin typeface="Papyrus" pitchFamily="66" charset="0"/>
                <a:cs typeface="Times New Roman" pitchFamily="18" charset="0"/>
              </a:rPr>
              <a:t>Sikhs have been wearing it for the last 500 years.</a:t>
            </a:r>
          </a:p>
          <a:p>
            <a:pPr>
              <a:lnSpc>
                <a:spcPct val="90000"/>
              </a:lnSpc>
            </a:pPr>
            <a:r>
              <a:rPr lang="en-US" sz="3400">
                <a:latin typeface="Papyrus" pitchFamily="66" charset="0"/>
                <a:cs typeface="Times New Roman" pitchFamily="18" charset="0"/>
              </a:rPr>
              <a:t>Under no circumstances can the turban be forcibly removed.</a:t>
            </a:r>
          </a:p>
          <a:p>
            <a:pPr>
              <a:lnSpc>
                <a:spcPct val="90000"/>
              </a:lnSpc>
            </a:pPr>
            <a:r>
              <a:rPr lang="en-US" sz="3400">
                <a:latin typeface="Papyrus" pitchFamily="66" charset="0"/>
                <a:cs typeface="Times New Roman" pitchFamily="18" charset="0"/>
              </a:rPr>
              <a:t>Removal of turban in public is tantamount removing someone’s trousers.</a:t>
            </a:r>
          </a:p>
        </p:txBody>
      </p:sp>
      <p:sp>
        <p:nvSpPr>
          <p:cNvPr id="156676" name="Rectangle 4"/>
          <p:cNvSpPr>
            <a:spLocks noChangeArrowheads="1"/>
          </p:cNvSpPr>
          <p:nvPr/>
        </p:nvSpPr>
        <p:spPr bwMode="auto">
          <a:xfrm>
            <a:off x="3941763" y="2971800"/>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a:p>
        </p:txBody>
      </p:sp>
      <p:pic>
        <p:nvPicPr>
          <p:cNvPr id="156677" name="Picture 5" descr="0"/>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0"/>
            <a:ext cx="1676400" cy="14890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b="1">
                <a:solidFill>
                  <a:schemeClr val="tx1"/>
                </a:solidFill>
                <a:latin typeface="Papyrus" pitchFamily="66" charset="0"/>
              </a:rPr>
              <a:t>Common Misconception</a:t>
            </a:r>
          </a:p>
        </p:txBody>
      </p:sp>
      <p:sp>
        <p:nvSpPr>
          <p:cNvPr id="159747" name="Rectangle 3"/>
          <p:cNvSpPr>
            <a:spLocks noGrp="1" noChangeArrowheads="1"/>
          </p:cNvSpPr>
          <p:nvPr>
            <p:ph type="body" idx="1"/>
          </p:nvPr>
        </p:nvSpPr>
        <p:spPr/>
        <p:txBody>
          <a:bodyPr/>
          <a:lstStyle/>
          <a:p>
            <a:pPr>
              <a:lnSpc>
                <a:spcPct val="90000"/>
              </a:lnSpc>
              <a:buFont typeface="Wingdings" pitchFamily="2" charset="2"/>
              <a:buNone/>
            </a:pPr>
            <a:r>
              <a:rPr lang="en-US" sz="3400" b="1">
                <a:latin typeface="Papyrus" pitchFamily="66" charset="0"/>
                <a:cs typeface="Times New Roman" pitchFamily="18" charset="0"/>
              </a:rPr>
              <a:t>Fiction:</a:t>
            </a:r>
            <a:r>
              <a:rPr lang="en-US" sz="3400">
                <a:latin typeface="Papyrus" pitchFamily="66" charset="0"/>
                <a:cs typeface="Times New Roman" pitchFamily="18" charset="0"/>
              </a:rPr>
              <a:t> Sikhs are Muslim because they wear a dastaar (turban) and have a beard</a:t>
            </a:r>
          </a:p>
          <a:p>
            <a:pPr>
              <a:lnSpc>
                <a:spcPct val="90000"/>
              </a:lnSpc>
              <a:buFont typeface="Wingdings" pitchFamily="2" charset="2"/>
              <a:buNone/>
            </a:pPr>
            <a:endParaRPr lang="en-US" sz="3400" b="1">
              <a:latin typeface="Papyrus" pitchFamily="66" charset="0"/>
              <a:cs typeface="Times New Roman" pitchFamily="18" charset="0"/>
            </a:endParaRPr>
          </a:p>
          <a:p>
            <a:pPr>
              <a:lnSpc>
                <a:spcPct val="90000"/>
              </a:lnSpc>
              <a:buFont typeface="Wingdings" pitchFamily="2" charset="2"/>
              <a:buNone/>
            </a:pPr>
            <a:r>
              <a:rPr lang="en-US" sz="3400" b="1">
                <a:latin typeface="Papyrus" pitchFamily="66" charset="0"/>
                <a:cs typeface="Times New Roman" pitchFamily="18" charset="0"/>
              </a:rPr>
              <a:t>Fact:</a:t>
            </a:r>
            <a:r>
              <a:rPr lang="en-US" sz="3400">
                <a:latin typeface="Papyrus" pitchFamily="66" charset="0"/>
                <a:cs typeface="Times New Roman" pitchFamily="18" charset="0"/>
              </a:rPr>
              <a:t> Turbans are worn in many countries as a cultural dress however the turban is required to be worn by a Sikh in order to cover their uncut hair and is a religious article of faith.  </a:t>
            </a:r>
            <a:r>
              <a:rPr lang="en-US" sz="3400" b="1">
                <a:latin typeface="Papyrus" pitchFamily="66" charset="0"/>
                <a:cs typeface="Times New Roman" pitchFamily="18" charset="0"/>
              </a:rPr>
              <a:t>99% of people wearing turbans in the United States and Canada are Sikhs.</a:t>
            </a:r>
            <a:endParaRPr lang="en-US" sz="3400" b="1">
              <a:latin typeface="Papyru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b="1">
                <a:solidFill>
                  <a:schemeClr val="tx1"/>
                </a:solidFill>
                <a:latin typeface="Papyrus" pitchFamily="66" charset="0"/>
              </a:rPr>
              <a:t>How did Hinduism begin?</a:t>
            </a:r>
          </a:p>
        </p:txBody>
      </p:sp>
      <p:sp>
        <p:nvSpPr>
          <p:cNvPr id="79876" name="Rectangle 4"/>
          <p:cNvSpPr>
            <a:spLocks noGrp="1" noChangeArrowheads="1"/>
          </p:cNvSpPr>
          <p:nvPr>
            <p:ph type="body" sz="half" idx="2"/>
          </p:nvPr>
        </p:nvSpPr>
        <p:spPr>
          <a:xfrm>
            <a:off x="3124200" y="1600200"/>
            <a:ext cx="6019800" cy="5257800"/>
          </a:xfrm>
        </p:spPr>
        <p:txBody>
          <a:bodyPr/>
          <a:lstStyle/>
          <a:p>
            <a:pPr>
              <a:lnSpc>
                <a:spcPct val="90000"/>
              </a:lnSpc>
            </a:pPr>
            <a:r>
              <a:rPr lang="en-US" sz="3600" b="1" dirty="0">
                <a:solidFill>
                  <a:srgbClr val="FF0000"/>
                </a:solidFill>
                <a:latin typeface="Papyrus" pitchFamily="66" charset="0"/>
              </a:rPr>
              <a:t>No particular founder</a:t>
            </a:r>
          </a:p>
          <a:p>
            <a:pPr>
              <a:lnSpc>
                <a:spcPct val="90000"/>
              </a:lnSpc>
            </a:pPr>
            <a:r>
              <a:rPr lang="en-US" sz="3600" b="1" dirty="0">
                <a:latin typeface="Papyrus" pitchFamily="66" charset="0"/>
              </a:rPr>
              <a:t>Indus River Valley Civilization &gt;5000 years ago</a:t>
            </a:r>
          </a:p>
          <a:p>
            <a:pPr>
              <a:lnSpc>
                <a:spcPct val="90000"/>
              </a:lnSpc>
            </a:pPr>
            <a:r>
              <a:rPr lang="en-US" sz="3600" b="1" i="1" dirty="0">
                <a:latin typeface="Papyrus" pitchFamily="66" charset="0"/>
              </a:rPr>
              <a:t>Aryans</a:t>
            </a:r>
            <a:r>
              <a:rPr lang="en-US" sz="3600" b="1" dirty="0">
                <a:latin typeface="Papyrus" pitchFamily="66" charset="0"/>
              </a:rPr>
              <a:t> enter 4000 - 3500 years ago</a:t>
            </a:r>
          </a:p>
          <a:p>
            <a:pPr>
              <a:lnSpc>
                <a:spcPct val="90000"/>
              </a:lnSpc>
            </a:pPr>
            <a:r>
              <a:rPr lang="en-US" sz="3600" b="1" dirty="0">
                <a:latin typeface="Papyrus" pitchFamily="66" charset="0"/>
              </a:rPr>
              <a:t>2800 – 2400 yrs ago, part of the Vedas. Vedic tradition develops into Hinduism</a:t>
            </a:r>
          </a:p>
          <a:p>
            <a:pPr>
              <a:lnSpc>
                <a:spcPct val="90000"/>
              </a:lnSpc>
              <a:buFont typeface="Wingdings" pitchFamily="2" charset="2"/>
              <a:buNone/>
            </a:pPr>
            <a:endParaRPr lang="en-US" sz="3600" b="1" dirty="0">
              <a:latin typeface="Papyrus" pitchFamily="66" charset="0"/>
            </a:endParaRPr>
          </a:p>
          <a:p>
            <a:pPr>
              <a:lnSpc>
                <a:spcPct val="90000"/>
              </a:lnSpc>
              <a:buFont typeface="Wingdings" pitchFamily="2" charset="2"/>
              <a:buNone/>
            </a:pPr>
            <a:endParaRPr lang="en-US" sz="3400" b="1" dirty="0">
              <a:latin typeface="Papyrus" pitchFamily="66" charset="0"/>
            </a:endParaRPr>
          </a:p>
        </p:txBody>
      </p:sp>
      <p:pic>
        <p:nvPicPr>
          <p:cNvPr id="79877" name="Picture 5" descr="MCj04349550000[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2438400"/>
            <a:ext cx="2819400" cy="2590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79874"/>
                                        </p:tgtEl>
                                        <p:attrNameLst>
                                          <p:attrName>style.visibility</p:attrName>
                                        </p:attrNameLst>
                                      </p:cBhvr>
                                      <p:to>
                                        <p:strVal val="visible"/>
                                      </p:to>
                                    </p:set>
                                    <p:animEffect transition="in" filter="wipe(left)">
                                      <p:cBhvr>
                                        <p:cTn id="7" dur="75"/>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876">
                                            <p:txEl>
                                              <p:pRg st="0" end="0"/>
                                            </p:txEl>
                                          </p:spTgt>
                                        </p:tgtEl>
                                        <p:attrNameLst>
                                          <p:attrName>style.visibility</p:attrName>
                                        </p:attrNameLst>
                                      </p:cBhvr>
                                      <p:to>
                                        <p:strVal val="visible"/>
                                      </p:to>
                                    </p:set>
                                    <p:animEffect transition="in" filter="dissolve">
                                      <p:cBhvr>
                                        <p:cTn id="12" dur="500"/>
                                        <p:tgtEl>
                                          <p:spTgt spid="798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876">
                                            <p:txEl>
                                              <p:pRg st="1" end="1"/>
                                            </p:txEl>
                                          </p:spTgt>
                                        </p:tgtEl>
                                        <p:attrNameLst>
                                          <p:attrName>style.visibility</p:attrName>
                                        </p:attrNameLst>
                                      </p:cBhvr>
                                      <p:to>
                                        <p:strVal val="visible"/>
                                      </p:to>
                                    </p:set>
                                    <p:animEffect transition="in" filter="dissolve">
                                      <p:cBhvr>
                                        <p:cTn id="17" dur="500"/>
                                        <p:tgtEl>
                                          <p:spTgt spid="7987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876">
                                            <p:txEl>
                                              <p:pRg st="2" end="2"/>
                                            </p:txEl>
                                          </p:spTgt>
                                        </p:tgtEl>
                                        <p:attrNameLst>
                                          <p:attrName>style.visibility</p:attrName>
                                        </p:attrNameLst>
                                      </p:cBhvr>
                                      <p:to>
                                        <p:strVal val="visible"/>
                                      </p:to>
                                    </p:set>
                                    <p:animEffect transition="in" filter="dissolve">
                                      <p:cBhvr>
                                        <p:cTn id="22" dur="500"/>
                                        <p:tgtEl>
                                          <p:spTgt spid="7987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876">
                                            <p:txEl>
                                              <p:pRg st="3" end="3"/>
                                            </p:txEl>
                                          </p:spTgt>
                                        </p:tgtEl>
                                        <p:attrNameLst>
                                          <p:attrName>style.visibility</p:attrName>
                                        </p:attrNameLst>
                                      </p:cBhvr>
                                      <p:to>
                                        <p:strVal val="visible"/>
                                      </p:to>
                                    </p:set>
                                    <p:animEffect transition="in" filter="dissolve">
                                      <p:cBhvr>
                                        <p:cTn id="27" dur="5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6" grpId="0" build="p" autoUpdateAnimBg="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endParaRPr lang="en-US" sz="4000"/>
          </a:p>
        </p:txBody>
      </p:sp>
      <p:sp>
        <p:nvSpPr>
          <p:cNvPr id="160771" name="Rectangle 3"/>
          <p:cNvSpPr>
            <a:spLocks noGrp="1" noChangeArrowheads="1"/>
          </p:cNvSpPr>
          <p:nvPr>
            <p:ph type="body" idx="1"/>
          </p:nvPr>
        </p:nvSpPr>
        <p:spPr>
          <a:xfrm>
            <a:off x="381000" y="0"/>
            <a:ext cx="8763000" cy="1136650"/>
          </a:xfrm>
        </p:spPr>
        <p:txBody>
          <a:bodyPr/>
          <a:lstStyle/>
          <a:p>
            <a:pPr>
              <a:lnSpc>
                <a:spcPct val="90000"/>
              </a:lnSpc>
            </a:pPr>
            <a:endParaRPr lang="en-US" sz="3600" b="1"/>
          </a:p>
          <a:p>
            <a:pPr>
              <a:lnSpc>
                <a:spcPct val="90000"/>
              </a:lnSpc>
              <a:buFont typeface="Wingdings" pitchFamily="2" charset="2"/>
              <a:buNone/>
            </a:pPr>
            <a:r>
              <a:rPr lang="en-US" sz="4400" b="1">
                <a:latin typeface="Papyrus" pitchFamily="66" charset="0"/>
              </a:rPr>
              <a:t>Challenges Today…..</a:t>
            </a:r>
          </a:p>
        </p:txBody>
      </p:sp>
      <p:pic>
        <p:nvPicPr>
          <p:cNvPr id="160772" name="Picture 4" descr="carlsonkj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1595438"/>
            <a:ext cx="6629400" cy="526256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solidFill>
                  <a:schemeClr val="tx1"/>
                </a:solidFill>
                <a:latin typeface="Papyrus" pitchFamily="66" charset="0"/>
              </a:rPr>
              <a:t>What are the </a:t>
            </a:r>
            <a:r>
              <a:rPr lang="en-US" b="1" dirty="0">
                <a:solidFill>
                  <a:srgbClr val="FF0000"/>
                </a:solidFill>
                <a:latin typeface="Papyrus" pitchFamily="66" charset="0"/>
              </a:rPr>
              <a:t>Sacred Texts</a:t>
            </a:r>
            <a:r>
              <a:rPr lang="en-US" b="1" dirty="0">
                <a:solidFill>
                  <a:schemeClr val="tx1"/>
                </a:solidFill>
                <a:latin typeface="Papyrus" pitchFamily="66" charset="0"/>
              </a:rPr>
              <a:t>?</a:t>
            </a:r>
          </a:p>
        </p:txBody>
      </p:sp>
      <p:sp>
        <p:nvSpPr>
          <p:cNvPr id="80899" name="Rectangle 3"/>
          <p:cNvSpPr>
            <a:spLocks noGrp="1" noChangeArrowheads="1"/>
          </p:cNvSpPr>
          <p:nvPr>
            <p:ph type="body" idx="1"/>
          </p:nvPr>
        </p:nvSpPr>
        <p:spPr>
          <a:xfrm>
            <a:off x="228600" y="1600200"/>
            <a:ext cx="8915400" cy="4530725"/>
          </a:xfrm>
        </p:spPr>
        <p:txBody>
          <a:bodyPr/>
          <a:lstStyle/>
          <a:p>
            <a:pPr>
              <a:lnSpc>
                <a:spcPct val="90000"/>
              </a:lnSpc>
              <a:buFont typeface="Wingdings" pitchFamily="2" charset="2"/>
              <a:buNone/>
            </a:pPr>
            <a:r>
              <a:rPr lang="en-US" sz="3200" b="1" dirty="0">
                <a:solidFill>
                  <a:srgbClr val="FF0000"/>
                </a:solidFill>
                <a:latin typeface="Papyrus" pitchFamily="66" charset="0"/>
              </a:rPr>
              <a:t>Four </a:t>
            </a:r>
            <a:r>
              <a:rPr lang="en-US" sz="3200" b="1" i="1" dirty="0">
                <a:solidFill>
                  <a:srgbClr val="FF0000"/>
                </a:solidFill>
                <a:latin typeface="Papyrus" pitchFamily="66" charset="0"/>
              </a:rPr>
              <a:t>Vedas</a:t>
            </a:r>
            <a:r>
              <a:rPr lang="en-US" sz="3200" b="1" dirty="0">
                <a:solidFill>
                  <a:srgbClr val="FF0000"/>
                </a:solidFill>
                <a:latin typeface="Papyrus" pitchFamily="66" charset="0"/>
              </a:rPr>
              <a:t> (“truth”) – myths, rituals, chants</a:t>
            </a:r>
          </a:p>
          <a:p>
            <a:pPr>
              <a:lnSpc>
                <a:spcPct val="90000"/>
              </a:lnSpc>
            </a:pPr>
            <a:r>
              <a:rPr lang="en-US" sz="3200" b="1" dirty="0">
                <a:latin typeface="Papyrus" pitchFamily="66" charset="0"/>
              </a:rPr>
              <a:t>Oldest sacred text of Hinduism (similar to the Bible). It’s used to recite prayers and its read at religious functions.</a:t>
            </a:r>
          </a:p>
          <a:p>
            <a:pPr>
              <a:lnSpc>
                <a:spcPct val="90000"/>
              </a:lnSpc>
            </a:pPr>
            <a:r>
              <a:rPr lang="en-US" sz="3200" b="1" i="1" dirty="0">
                <a:latin typeface="Papyrus" pitchFamily="66" charset="0"/>
              </a:rPr>
              <a:t>Upanishads</a:t>
            </a:r>
            <a:r>
              <a:rPr lang="en-US" sz="3200" b="1" dirty="0">
                <a:latin typeface="Papyrus" pitchFamily="66" charset="0"/>
              </a:rPr>
              <a:t> -Part of the Vedas. Discuss the nature of God, meditation and philosophy. </a:t>
            </a:r>
          </a:p>
          <a:p>
            <a:pPr>
              <a:lnSpc>
                <a:spcPct val="90000"/>
              </a:lnSpc>
            </a:pPr>
            <a:r>
              <a:rPr lang="en-US" sz="3200" b="1" i="1" dirty="0">
                <a:latin typeface="Papyrus" pitchFamily="66" charset="0"/>
              </a:rPr>
              <a:t>Mahabharata- A poem explaining karma, human goals and </a:t>
            </a:r>
            <a:r>
              <a:rPr lang="en-US" sz="3200" b="1" i="1" dirty="0" err="1">
                <a:latin typeface="Papyrus" pitchFamily="66" charset="0"/>
              </a:rPr>
              <a:t>Moksha</a:t>
            </a:r>
            <a:r>
              <a:rPr lang="en-US" sz="3200" b="1" i="1" dirty="0">
                <a:latin typeface="Papyrus" pitchFamily="66" charset="0"/>
              </a:rPr>
              <a:t> (liberation).</a:t>
            </a:r>
          </a:p>
          <a:p>
            <a:pPr lvl="1">
              <a:lnSpc>
                <a:spcPct val="90000"/>
              </a:lnSpc>
            </a:pPr>
            <a:r>
              <a:rPr lang="en-US" sz="3200" b="1" dirty="0">
                <a:latin typeface="Papyrus" pitchFamily="66" charset="0"/>
              </a:rPr>
              <a:t>1.8 million words- the longest epic poem in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0898"/>
                                        </p:tgtEl>
                                        <p:attrNameLst>
                                          <p:attrName>style.visibility</p:attrName>
                                        </p:attrNameLst>
                                      </p:cBhvr>
                                      <p:to>
                                        <p:strVal val="visible"/>
                                      </p:to>
                                    </p:set>
                                    <p:animEffect transition="in" filter="wipe(left)">
                                      <p:cBhvr>
                                        <p:cTn id="7" dur="75"/>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dissolve">
                                      <p:cBhvr>
                                        <p:cTn id="12" dur="500"/>
                                        <p:tgtEl>
                                          <p:spTgt spid="808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Effect transition="in" filter="dissolve">
                                      <p:cBhvr>
                                        <p:cTn id="17" dur="500"/>
                                        <p:tgtEl>
                                          <p:spTgt spid="808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899">
                                            <p:txEl>
                                              <p:pRg st="2" end="2"/>
                                            </p:txEl>
                                          </p:spTgt>
                                        </p:tgtEl>
                                        <p:attrNameLst>
                                          <p:attrName>style.visibility</p:attrName>
                                        </p:attrNameLst>
                                      </p:cBhvr>
                                      <p:to>
                                        <p:strVal val="visible"/>
                                      </p:to>
                                    </p:set>
                                    <p:animEffect transition="in" filter="dissolve">
                                      <p:cBhvr>
                                        <p:cTn id="22" dur="500"/>
                                        <p:tgtEl>
                                          <p:spTgt spid="808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899">
                                            <p:txEl>
                                              <p:pRg st="3" end="3"/>
                                            </p:txEl>
                                          </p:spTgt>
                                        </p:tgtEl>
                                        <p:attrNameLst>
                                          <p:attrName>style.visibility</p:attrName>
                                        </p:attrNameLst>
                                      </p:cBhvr>
                                      <p:to>
                                        <p:strVal val="visible"/>
                                      </p:to>
                                    </p:set>
                                    <p:animEffect transition="in" filter="dissolve">
                                      <p:cBhvr>
                                        <p:cTn id="27" dur="500"/>
                                        <p:tgtEl>
                                          <p:spTgt spid="808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899">
                                            <p:txEl>
                                              <p:pRg st="4" end="4"/>
                                            </p:txEl>
                                          </p:spTgt>
                                        </p:tgtEl>
                                        <p:attrNameLst>
                                          <p:attrName>style.visibility</p:attrName>
                                        </p:attrNameLst>
                                      </p:cBhvr>
                                      <p:to>
                                        <p:strVal val="visible"/>
                                      </p:to>
                                    </p:set>
                                    <p:animEffect transition="in" filter="dissolve">
                                      <p:cBhvr>
                                        <p:cTn id="3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bldLvl="2"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dirty="0">
                <a:solidFill>
                  <a:srgbClr val="FF0000"/>
                </a:solidFill>
                <a:latin typeface="Papyrus" pitchFamily="66" charset="0"/>
              </a:rPr>
              <a:t>What do Hindus believe</a:t>
            </a:r>
            <a:r>
              <a:rPr lang="en-US" b="1" dirty="0">
                <a:solidFill>
                  <a:schemeClr val="tx1"/>
                </a:solidFill>
                <a:latin typeface="Papyrus" pitchFamily="66" charset="0"/>
              </a:rPr>
              <a:t>?</a:t>
            </a:r>
          </a:p>
        </p:txBody>
      </p:sp>
      <p:sp>
        <p:nvSpPr>
          <p:cNvPr id="81923" name="Rectangle 3"/>
          <p:cNvSpPr>
            <a:spLocks noGrp="1" noChangeArrowheads="1"/>
          </p:cNvSpPr>
          <p:nvPr>
            <p:ph type="body" idx="1"/>
          </p:nvPr>
        </p:nvSpPr>
        <p:spPr>
          <a:xfrm>
            <a:off x="228600" y="1600200"/>
            <a:ext cx="8915400" cy="4530725"/>
          </a:xfrm>
        </p:spPr>
        <p:txBody>
          <a:bodyPr/>
          <a:lstStyle/>
          <a:p>
            <a:pPr>
              <a:lnSpc>
                <a:spcPct val="95000"/>
              </a:lnSpc>
              <a:spcBef>
                <a:spcPct val="25000"/>
              </a:spcBef>
            </a:pPr>
            <a:r>
              <a:rPr lang="en-US" sz="3200" b="1" dirty="0">
                <a:latin typeface="Papyrus" pitchFamily="66" charset="0"/>
              </a:rPr>
              <a:t>One impersonal Ultimate Reality – </a:t>
            </a:r>
            <a:r>
              <a:rPr lang="en-US" sz="3200" b="1" i="1" dirty="0">
                <a:latin typeface="Papyrus" pitchFamily="66" charset="0"/>
              </a:rPr>
              <a:t>Brahman</a:t>
            </a:r>
          </a:p>
          <a:p>
            <a:pPr>
              <a:lnSpc>
                <a:spcPct val="95000"/>
              </a:lnSpc>
              <a:spcBef>
                <a:spcPct val="25000"/>
              </a:spcBef>
            </a:pPr>
            <a:r>
              <a:rPr lang="en-US" sz="3200" b="1" dirty="0">
                <a:latin typeface="Papyrus" pitchFamily="66" charset="0"/>
              </a:rPr>
              <a:t>True essence of life – </a:t>
            </a:r>
            <a:r>
              <a:rPr lang="en-US" sz="3200" b="1" i="1" dirty="0">
                <a:latin typeface="Papyrus" pitchFamily="66" charset="0"/>
              </a:rPr>
              <a:t>Atman</a:t>
            </a:r>
            <a:r>
              <a:rPr lang="en-US" sz="3200" b="1" dirty="0">
                <a:latin typeface="Papyrus" pitchFamily="66" charset="0"/>
              </a:rPr>
              <a:t>, the soul, is Brahman trapped in matter (“That art thou”)</a:t>
            </a:r>
          </a:p>
          <a:p>
            <a:pPr>
              <a:lnSpc>
                <a:spcPct val="95000"/>
              </a:lnSpc>
              <a:spcBef>
                <a:spcPct val="25000"/>
              </a:spcBef>
            </a:pPr>
            <a:r>
              <a:rPr lang="en-US" sz="3200" b="1" dirty="0" smtClean="0">
                <a:solidFill>
                  <a:srgbClr val="FF0000"/>
                </a:solidFill>
                <a:latin typeface="Papyrus" pitchFamily="66" charset="0"/>
              </a:rPr>
              <a:t>Reincarnation (rebirth)</a:t>
            </a:r>
            <a:r>
              <a:rPr lang="en-US" sz="3200" b="1" dirty="0" smtClean="0">
                <a:latin typeface="Papyrus" pitchFamily="66" charset="0"/>
              </a:rPr>
              <a:t> </a:t>
            </a:r>
            <a:r>
              <a:rPr lang="en-US" sz="3200" b="1" dirty="0">
                <a:latin typeface="Papyrus" pitchFamily="66" charset="0"/>
              </a:rPr>
              <a:t>– atman is continually born into this world lifetime after lifetime (</a:t>
            </a:r>
            <a:r>
              <a:rPr lang="en-US" sz="3200" b="1" i="1" dirty="0" err="1">
                <a:latin typeface="Papyrus" pitchFamily="66" charset="0"/>
              </a:rPr>
              <a:t>Samsara</a:t>
            </a:r>
            <a:r>
              <a:rPr lang="en-US" sz="3200" b="1" dirty="0">
                <a:latin typeface="Papyrus" pitchFamily="66" charset="0"/>
              </a:rPr>
              <a:t>)</a:t>
            </a:r>
          </a:p>
          <a:p>
            <a:pPr>
              <a:lnSpc>
                <a:spcPct val="95000"/>
              </a:lnSpc>
              <a:spcBef>
                <a:spcPct val="25000"/>
              </a:spcBef>
            </a:pPr>
            <a:r>
              <a:rPr lang="en-US" sz="3200" b="1" i="1" dirty="0">
                <a:latin typeface="Papyrus" pitchFamily="66" charset="0"/>
              </a:rPr>
              <a:t>Karma</a:t>
            </a:r>
            <a:r>
              <a:rPr lang="en-US" sz="3200" b="1" dirty="0">
                <a:latin typeface="Papyrus" pitchFamily="66" charset="0"/>
              </a:rPr>
              <a:t> – spiritual impurity due to actions keeps us bound to this world (good and bad)</a:t>
            </a:r>
          </a:p>
          <a:p>
            <a:pPr>
              <a:lnSpc>
                <a:spcPct val="95000"/>
              </a:lnSpc>
              <a:spcBef>
                <a:spcPct val="25000"/>
              </a:spcBef>
            </a:pPr>
            <a:r>
              <a:rPr lang="en-US" sz="3200" b="1" dirty="0">
                <a:latin typeface="Papyrus" pitchFamily="66" charset="0"/>
              </a:rPr>
              <a:t>Goal of life – to release Atman &amp; reunite with the divine, becoming 1 </a:t>
            </a:r>
            <a:r>
              <a:rPr lang="en-US" sz="3200" b="1" dirty="0" err="1">
                <a:latin typeface="Papyrus" pitchFamily="66" charset="0"/>
              </a:rPr>
              <a:t>w</a:t>
            </a:r>
            <a:r>
              <a:rPr lang="en-US" sz="3200" b="1" dirty="0">
                <a:latin typeface="Papyrus" pitchFamily="66" charset="0"/>
              </a:rPr>
              <a:t>/Brahman (</a:t>
            </a:r>
            <a:r>
              <a:rPr lang="en-US" sz="3200" b="1" i="1" dirty="0" err="1">
                <a:latin typeface="Papyrus" pitchFamily="66" charset="0"/>
              </a:rPr>
              <a:t>Moksha</a:t>
            </a:r>
            <a:r>
              <a:rPr lang="en-US" sz="3200" b="1" dirty="0">
                <a:latin typeface="Papyrus" pitchFamily="66" charset="0"/>
              </a:rPr>
              <a:t>)</a:t>
            </a:r>
          </a:p>
          <a:p>
            <a:pPr>
              <a:lnSpc>
                <a:spcPct val="95000"/>
              </a:lnSpc>
              <a:spcBef>
                <a:spcPct val="25000"/>
              </a:spcBef>
              <a:buFont typeface="Wingdings" pitchFamily="2" charset="2"/>
              <a:buNone/>
            </a:pPr>
            <a:endParaRPr lang="en-US" sz="3400" b="1" dirty="0">
              <a:latin typeface="Papyrus" pitchFamily="66" charset="0"/>
            </a:endParaRPr>
          </a:p>
        </p:txBody>
      </p:sp>
      <p:pic>
        <p:nvPicPr>
          <p:cNvPr id="81924" name="Picture 4" descr="MCj0435306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0"/>
            <a:ext cx="1711325" cy="1524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1922"/>
                                        </p:tgtEl>
                                        <p:attrNameLst>
                                          <p:attrName>style.visibility</p:attrName>
                                        </p:attrNameLst>
                                      </p:cBhvr>
                                      <p:to>
                                        <p:strVal val="visible"/>
                                      </p:to>
                                    </p:set>
                                    <p:animEffect transition="in" filter="wipe(left)">
                                      <p:cBhvr>
                                        <p:cTn id="7" dur="75"/>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dissolve">
                                      <p:cBhvr>
                                        <p:cTn id="12" dur="5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dissolve">
                                      <p:cBhvr>
                                        <p:cTn id="17" dur="5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dissolve">
                                      <p:cBhvr>
                                        <p:cTn id="22" dur="500"/>
                                        <p:tgtEl>
                                          <p:spTgt spid="819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23">
                                            <p:txEl>
                                              <p:pRg st="3" end="3"/>
                                            </p:txEl>
                                          </p:spTgt>
                                        </p:tgtEl>
                                        <p:attrNameLst>
                                          <p:attrName>style.visibility</p:attrName>
                                        </p:attrNameLst>
                                      </p:cBhvr>
                                      <p:to>
                                        <p:strVal val="visible"/>
                                      </p:to>
                                    </p:set>
                                    <p:animEffect transition="in" filter="dissolve">
                                      <p:cBhvr>
                                        <p:cTn id="27" dur="500"/>
                                        <p:tgtEl>
                                          <p:spTgt spid="819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23">
                                            <p:txEl>
                                              <p:pRg st="4" end="4"/>
                                            </p:txEl>
                                          </p:spTgt>
                                        </p:tgtEl>
                                        <p:attrNameLst>
                                          <p:attrName>style.visibility</p:attrName>
                                        </p:attrNameLst>
                                      </p:cBhvr>
                                      <p:to>
                                        <p:strVal val="visible"/>
                                      </p:to>
                                    </p:set>
                                    <p:animEffect transition="in" filter="dissolve">
                                      <p:cBhvr>
                                        <p:cTn id="32"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a:solidFill>
                  <a:schemeClr val="tx1"/>
                </a:solidFill>
                <a:latin typeface="Papyrus" pitchFamily="66" charset="0"/>
              </a:rPr>
              <a:t>How does Hinduism direct</a:t>
            </a:r>
            <a:br>
              <a:rPr lang="en-US" b="1">
                <a:solidFill>
                  <a:schemeClr val="tx1"/>
                </a:solidFill>
                <a:latin typeface="Papyrus" pitchFamily="66" charset="0"/>
              </a:rPr>
            </a:br>
            <a:r>
              <a:rPr lang="en-US" b="1">
                <a:solidFill>
                  <a:schemeClr val="tx1"/>
                </a:solidFill>
                <a:latin typeface="Papyrus" pitchFamily="66" charset="0"/>
              </a:rPr>
              <a:t>life in this world?</a:t>
            </a:r>
          </a:p>
        </p:txBody>
      </p:sp>
      <p:sp>
        <p:nvSpPr>
          <p:cNvPr id="82947" name="Rectangle 3"/>
          <p:cNvSpPr>
            <a:spLocks noGrp="1" noChangeArrowheads="1"/>
          </p:cNvSpPr>
          <p:nvPr>
            <p:ph type="body" idx="1"/>
          </p:nvPr>
        </p:nvSpPr>
        <p:spPr>
          <a:xfrm>
            <a:off x="228600" y="1524000"/>
            <a:ext cx="8915400" cy="4530725"/>
          </a:xfrm>
        </p:spPr>
        <p:txBody>
          <a:bodyPr/>
          <a:lstStyle/>
          <a:p>
            <a:pPr>
              <a:lnSpc>
                <a:spcPct val="90000"/>
              </a:lnSpc>
            </a:pPr>
            <a:r>
              <a:rPr lang="en-US" sz="3400" b="1" dirty="0">
                <a:latin typeface="Papyrus" pitchFamily="66" charset="0"/>
              </a:rPr>
              <a:t>Respect for all life – vegetarian</a:t>
            </a:r>
          </a:p>
          <a:p>
            <a:pPr>
              <a:lnSpc>
                <a:spcPct val="90000"/>
              </a:lnSpc>
            </a:pPr>
            <a:r>
              <a:rPr lang="en-US" sz="3400" b="1" dirty="0">
                <a:latin typeface="Papyrus" pitchFamily="66" charset="0"/>
              </a:rPr>
              <a:t>Human life as supreme:</a:t>
            </a:r>
          </a:p>
          <a:p>
            <a:pPr lvl="1">
              <a:lnSpc>
                <a:spcPct val="90000"/>
              </a:lnSpc>
            </a:pPr>
            <a:r>
              <a:rPr lang="en-US" sz="3400" b="1" dirty="0">
                <a:solidFill>
                  <a:srgbClr val="FF0000"/>
                </a:solidFill>
                <a:latin typeface="Papyrus" pitchFamily="66" charset="0"/>
              </a:rPr>
              <a:t>4 “stations” of life (Caste) - priests &amp; teachers, nobles &amp; warriors, merchant class, servant class- untouchables</a:t>
            </a:r>
          </a:p>
          <a:p>
            <a:pPr lvl="1">
              <a:lnSpc>
                <a:spcPct val="90000"/>
              </a:lnSpc>
            </a:pPr>
            <a:r>
              <a:rPr lang="en-US" sz="3400" b="1" dirty="0">
                <a:latin typeface="Papyrus" pitchFamily="66" charset="0"/>
              </a:rPr>
              <a:t>4 stages of life – student, householder, retired, </a:t>
            </a:r>
            <a:r>
              <a:rPr lang="en-US" sz="3400" b="1" dirty="0" err="1">
                <a:latin typeface="Papyrus" pitchFamily="66" charset="0"/>
              </a:rPr>
              <a:t>renunciant</a:t>
            </a:r>
            <a:endParaRPr lang="en-US" sz="3400" b="1" dirty="0">
              <a:latin typeface="Papyrus" pitchFamily="66" charset="0"/>
            </a:endParaRPr>
          </a:p>
          <a:p>
            <a:pPr lvl="1">
              <a:lnSpc>
                <a:spcPct val="90000"/>
              </a:lnSpc>
            </a:pPr>
            <a:r>
              <a:rPr lang="en-US" sz="3400" b="1" dirty="0">
                <a:latin typeface="Papyrus" pitchFamily="66" charset="0"/>
              </a:rPr>
              <a:t>4 duties of life – pleasure, success, social responsibilities, religious responsibilities (</a:t>
            </a:r>
            <a:r>
              <a:rPr lang="en-US" sz="3400" b="1" dirty="0" err="1">
                <a:latin typeface="Papyrus" pitchFamily="66" charset="0"/>
              </a:rPr>
              <a:t>moksha</a:t>
            </a:r>
            <a:r>
              <a:rPr lang="en-US" sz="3400" b="1" dirty="0">
                <a:latin typeface="Papyrus" pitchFamily="66" charset="0"/>
              </a:rPr>
              <a:t>)</a:t>
            </a:r>
          </a:p>
          <a:p>
            <a:pPr lvl="1">
              <a:lnSpc>
                <a:spcPct val="90000"/>
              </a:lnSpc>
              <a:buFont typeface="Wingdings" pitchFamily="2" charset="2"/>
              <a:buNone/>
            </a:pPr>
            <a:endParaRPr lang="en-US" sz="3400" b="1" dirty="0">
              <a:latin typeface="Papyrus" pitchFamily="66" charset="0"/>
            </a:endParaRPr>
          </a:p>
        </p:txBody>
      </p:sp>
      <p:pic>
        <p:nvPicPr>
          <p:cNvPr id="82948" name="Picture 4" descr="MCj0435314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3800" y="0"/>
            <a:ext cx="1314450" cy="18446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82946"/>
                                        </p:tgtEl>
                                        <p:attrNameLst>
                                          <p:attrName>style.visibility</p:attrName>
                                        </p:attrNameLst>
                                      </p:cBhvr>
                                      <p:to>
                                        <p:strVal val="visible"/>
                                      </p:to>
                                    </p:set>
                                    <p:animEffect transition="in" filter="wipe(left)">
                                      <p:cBhvr>
                                        <p:cTn id="7" dur="75"/>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dissolve">
                                      <p:cBhvr>
                                        <p:cTn id="17" dur="5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dissolve">
                                      <p:cBhvr>
                                        <p:cTn id="22" dur="500"/>
                                        <p:tgtEl>
                                          <p:spTgt spid="82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dissolve">
                                      <p:cBhvr>
                                        <p:cTn id="27" dur="500"/>
                                        <p:tgtEl>
                                          <p:spTgt spid="829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947">
                                            <p:txEl>
                                              <p:pRg st="4" end="4"/>
                                            </p:txEl>
                                          </p:spTgt>
                                        </p:tgtEl>
                                        <p:attrNameLst>
                                          <p:attrName>style.visibility</p:attrName>
                                        </p:attrNameLst>
                                      </p:cBhvr>
                                      <p:to>
                                        <p:strVal val="visible"/>
                                      </p:to>
                                    </p:set>
                                    <p:animEffect transition="in" filter="dissolve">
                                      <p:cBhvr>
                                        <p:cTn id="32"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bldLvl="2"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 System</a:t>
            </a:r>
            <a:endParaRPr lang="en-US" dirty="0"/>
          </a:p>
        </p:txBody>
      </p:sp>
      <p:sp>
        <p:nvSpPr>
          <p:cNvPr id="3" name="Rectangle 2"/>
          <p:cNvSpPr/>
          <p:nvPr/>
        </p:nvSpPr>
        <p:spPr>
          <a:xfrm>
            <a:off x="609600" y="1676400"/>
            <a:ext cx="6553200" cy="1323439"/>
          </a:xfrm>
          <a:prstGeom prst="rect">
            <a:avLst/>
          </a:prstGeom>
        </p:spPr>
        <p:txBody>
          <a:bodyPr wrap="square">
            <a:spAutoFit/>
          </a:bodyPr>
          <a:lstStyle/>
          <a:p>
            <a:r>
              <a:rPr lang="en-US" sz="2000" b="1" dirty="0" smtClean="0"/>
              <a:t>The </a:t>
            </a:r>
            <a:r>
              <a:rPr lang="en-US" sz="2000" b="1" dirty="0" smtClean="0">
                <a:solidFill>
                  <a:srgbClr val="FF0000"/>
                </a:solidFill>
              </a:rPr>
              <a:t>caste syste</a:t>
            </a:r>
            <a:r>
              <a:rPr lang="en-US" sz="2000" b="1" dirty="0" smtClean="0"/>
              <a:t>m in India can be described as an </a:t>
            </a:r>
            <a:r>
              <a:rPr lang="en-US" sz="2000" b="1" dirty="0" smtClean="0">
                <a:solidFill>
                  <a:srgbClr val="FF0000"/>
                </a:solidFill>
              </a:rPr>
              <a:t>elaborately stratified social hierarchy </a:t>
            </a:r>
            <a:r>
              <a:rPr lang="en-US" sz="2000" b="1" dirty="0" smtClean="0"/>
              <a:t>distinguishing India’s social structure from any other nation.</a:t>
            </a:r>
            <a:endParaRPr lang="en-US" sz="2000" b="1" dirty="0"/>
          </a:p>
        </p:txBody>
      </p:sp>
      <p:sp>
        <p:nvSpPr>
          <p:cNvPr id="4" name="Rectangle 3"/>
          <p:cNvSpPr/>
          <p:nvPr/>
        </p:nvSpPr>
        <p:spPr>
          <a:xfrm>
            <a:off x="533400" y="3276600"/>
            <a:ext cx="8153400" cy="3046988"/>
          </a:xfrm>
          <a:prstGeom prst="rect">
            <a:avLst/>
          </a:prstGeom>
        </p:spPr>
        <p:txBody>
          <a:bodyPr wrap="square">
            <a:spAutoFit/>
          </a:bodyPr>
          <a:lstStyle/>
          <a:p>
            <a:r>
              <a:rPr lang="en-US" sz="2400" b="1" dirty="0" smtClean="0"/>
              <a:t>--The </a:t>
            </a:r>
            <a:r>
              <a:rPr lang="en-US" sz="2400" b="1" dirty="0" err="1" smtClean="0"/>
              <a:t>varna</a:t>
            </a:r>
            <a:r>
              <a:rPr lang="en-US" sz="2400" b="1" dirty="0" smtClean="0"/>
              <a:t> of Brahmans, commonly identified with priests and the learned class</a:t>
            </a:r>
          </a:p>
          <a:p>
            <a:r>
              <a:rPr lang="en-US" sz="2400" b="1" dirty="0" smtClean="0"/>
              <a:t>--The </a:t>
            </a:r>
            <a:r>
              <a:rPr lang="en-US" sz="2400" b="1" dirty="0" err="1" smtClean="0"/>
              <a:t>varna</a:t>
            </a:r>
            <a:r>
              <a:rPr lang="en-US" sz="2400" b="1" dirty="0" smtClean="0"/>
              <a:t> of </a:t>
            </a:r>
            <a:r>
              <a:rPr lang="en-US" sz="2400" b="1" dirty="0" err="1" smtClean="0"/>
              <a:t>Kshatriyas</a:t>
            </a:r>
            <a:r>
              <a:rPr lang="en-US" sz="2400" b="1" dirty="0" smtClean="0"/>
              <a:t>, associated with rulers and warriors including    property owners.</a:t>
            </a:r>
          </a:p>
          <a:p>
            <a:r>
              <a:rPr lang="en-US" sz="2400" b="1" dirty="0" smtClean="0"/>
              <a:t>--The </a:t>
            </a:r>
            <a:r>
              <a:rPr lang="en-US" sz="2400" b="1" dirty="0" err="1" smtClean="0"/>
              <a:t>varna</a:t>
            </a:r>
            <a:r>
              <a:rPr lang="en-US" sz="2400" b="1" dirty="0" smtClean="0"/>
              <a:t> of </a:t>
            </a:r>
            <a:r>
              <a:rPr lang="en-US" sz="2400" b="1" dirty="0" err="1" smtClean="0"/>
              <a:t>Vaishyas</a:t>
            </a:r>
            <a:r>
              <a:rPr lang="en-US" sz="2400" b="1" dirty="0" smtClean="0"/>
              <a:t>, associated with commercial livelihoods (i.e. traders)</a:t>
            </a:r>
          </a:p>
          <a:p>
            <a:r>
              <a:rPr lang="en-US" sz="2400" b="1" dirty="0" smtClean="0"/>
              <a:t>--The </a:t>
            </a:r>
            <a:r>
              <a:rPr lang="en-US" sz="2400" b="1" dirty="0" err="1" smtClean="0"/>
              <a:t>varna</a:t>
            </a:r>
            <a:r>
              <a:rPr lang="en-US" sz="2400" b="1" dirty="0" smtClean="0"/>
              <a:t> of </a:t>
            </a:r>
            <a:r>
              <a:rPr lang="en-US" sz="2400" b="1" dirty="0" err="1" smtClean="0"/>
              <a:t>Shudras</a:t>
            </a:r>
            <a:r>
              <a:rPr lang="en-US" sz="2400" b="1" dirty="0" smtClean="0"/>
              <a:t>, the servile laborers</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304800"/>
            <a:ext cx="5943600" cy="6269277"/>
          </a:xfrm>
          <a:prstGeom prst="rect">
            <a:avLst/>
          </a:prstGeom>
        </p:spPr>
      </p:pic>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1145</TotalTime>
  <Words>1961</Words>
  <Application>Microsoft Macintosh PowerPoint</Application>
  <PresentationFormat>On-screen Show (4:3)</PresentationFormat>
  <Paragraphs>234</Paragraphs>
  <Slides>40</Slides>
  <Notes>38</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40</vt:i4>
      </vt:variant>
    </vt:vector>
  </HeadingPairs>
  <TitlesOfParts>
    <vt:vector size="47" baseType="lpstr">
      <vt:lpstr>Garamond</vt:lpstr>
      <vt:lpstr>Verdana</vt:lpstr>
      <vt:lpstr>Tempus Sans ITC</vt:lpstr>
      <vt:lpstr>Papyrus</vt:lpstr>
      <vt:lpstr>Pristina</vt:lpstr>
      <vt:lpstr>Comic Sans MS</vt:lpstr>
      <vt:lpstr>Level</vt:lpstr>
      <vt:lpstr>3 Major India Religions:  Hinduism, Buddhism, &amp; Sikhism </vt:lpstr>
      <vt:lpstr>Slide 2</vt:lpstr>
      <vt:lpstr>What is Hinduism? </vt:lpstr>
      <vt:lpstr>How did Hinduism begin?</vt:lpstr>
      <vt:lpstr>What are the Sacred Texts?</vt:lpstr>
      <vt:lpstr>What do Hindus believe?</vt:lpstr>
      <vt:lpstr>How does Hinduism direct life in this world?</vt:lpstr>
      <vt:lpstr>The Cast System</vt:lpstr>
      <vt:lpstr>Slide 9</vt:lpstr>
      <vt:lpstr>What are the spiritual practices of Hinduism?</vt:lpstr>
      <vt:lpstr>How do Hindus worship?</vt:lpstr>
      <vt:lpstr>  Who do Hindus worship? –  the major gods of Hindu Pantheon</vt:lpstr>
      <vt:lpstr> Who do Hindus worship? –  the major gods of Hindu Pantheon</vt:lpstr>
      <vt:lpstr>Who do Hindus worship? –  the major gods of Hindu Pantheon</vt:lpstr>
      <vt:lpstr>What about the goddesses? Devi – the feminine divine</vt:lpstr>
      <vt:lpstr>Slide 16</vt:lpstr>
      <vt:lpstr>And we too are  manifest forms of God!</vt:lpstr>
      <vt:lpstr>Slide 18</vt:lpstr>
      <vt:lpstr>Slide 19</vt:lpstr>
      <vt:lpstr>Buddhism…</vt:lpstr>
      <vt:lpstr>Who was the Buddha?</vt:lpstr>
      <vt:lpstr>Basic Beliefs</vt:lpstr>
      <vt:lpstr>Slide 23</vt:lpstr>
      <vt:lpstr>What did the Buddha teach? The Four Noble Truths</vt:lpstr>
      <vt:lpstr>Slide 25</vt:lpstr>
      <vt:lpstr>The Afterlife</vt:lpstr>
      <vt:lpstr>Slide 27</vt:lpstr>
      <vt:lpstr>Slide 28</vt:lpstr>
      <vt:lpstr>Recap:  Buddhism Characteristics</vt:lpstr>
      <vt:lpstr>How does Buddhism differ  from Hinduism?</vt:lpstr>
      <vt:lpstr>Slide 31</vt:lpstr>
      <vt:lpstr>Sikhism in Brief</vt:lpstr>
      <vt:lpstr>Core Sikh Beliefs</vt:lpstr>
      <vt:lpstr>Guru Granth Sahib: Sikh Scripture</vt:lpstr>
      <vt:lpstr>Three Staples of Daily Life</vt:lpstr>
      <vt:lpstr>Articles of Faith</vt:lpstr>
      <vt:lpstr>Kirpan</vt:lpstr>
      <vt:lpstr>Dastaar – the Turban</vt:lpstr>
      <vt:lpstr>Common Misconception</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Buddhism…</dc:title>
  <dc:creator>Laura</dc:creator>
  <cp:lastModifiedBy>BENJAMIN ORTEGA</cp:lastModifiedBy>
  <cp:revision>54</cp:revision>
  <dcterms:created xsi:type="dcterms:W3CDTF">2012-03-08T15:15:50Z</dcterms:created>
  <dcterms:modified xsi:type="dcterms:W3CDTF">2012-03-08T15:41:09Z</dcterms:modified>
</cp:coreProperties>
</file>