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080C-F756-431E-9AF0-33EF367F0AB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395A-14AF-4C84-9661-DD6B78FE4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080C-F756-431E-9AF0-33EF367F0AB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395A-14AF-4C84-9661-DD6B78FE4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080C-F756-431E-9AF0-33EF367F0AB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395A-14AF-4C84-9661-DD6B78FE4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080C-F756-431E-9AF0-33EF367F0AB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395A-14AF-4C84-9661-DD6B78FE4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080C-F756-431E-9AF0-33EF367F0AB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395A-14AF-4C84-9661-DD6B78FE4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080C-F756-431E-9AF0-33EF367F0AB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395A-14AF-4C84-9661-DD6B78FE4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080C-F756-431E-9AF0-33EF367F0AB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395A-14AF-4C84-9661-DD6B78FE4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080C-F756-431E-9AF0-33EF367F0AB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395A-14AF-4C84-9661-DD6B78FE4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080C-F756-431E-9AF0-33EF367F0AB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395A-14AF-4C84-9661-DD6B78FE40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080C-F756-431E-9AF0-33EF367F0AB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6395A-14AF-4C84-9661-DD6B78FE40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080C-F756-431E-9AF0-33EF367F0AB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16395A-14AF-4C84-9661-DD6B78FE40E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C16395A-14AF-4C84-9661-DD6B78FE40E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78F080C-F756-431E-9AF0-33EF367F0ABB}" type="datetimeFigureOut">
              <a:rPr lang="en-US" smtClean="0"/>
              <a:t>9/19/2014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Cultural Geography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Also known as Human Geography</a:t>
            </a:r>
          </a:p>
          <a:p>
            <a:r>
              <a:rPr lang="en-US" dirty="0" smtClean="0"/>
              <a:t>Hanks 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26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 about your own culture: your belief system, institutions that you are part of, technology you use everyday.</a:t>
            </a:r>
          </a:p>
          <a:p>
            <a:r>
              <a:rPr lang="en-US" dirty="0" smtClean="0"/>
              <a:t>Cultures change over time, but the historical aspects are very important for understanding today’s cultures. Culture must be examined from different perspectives.  </a:t>
            </a:r>
          </a:p>
          <a:p>
            <a:r>
              <a:rPr lang="en-US" dirty="0" smtClean="0"/>
              <a:t>Know the terms cultural landscape, cultural hearth, cultural diffusion, and culture region- these terms describe the ways in which cultural geographers view the world.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06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432799" cy="68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009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Physical V. Cultural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Physical Geography</a:t>
            </a:r>
          </a:p>
          <a:p>
            <a:r>
              <a:rPr lang="en-US" dirty="0" smtClean="0"/>
              <a:t>Rocks/Minerals</a:t>
            </a:r>
          </a:p>
          <a:p>
            <a:r>
              <a:rPr lang="en-US" dirty="0" smtClean="0"/>
              <a:t>Land Forms</a:t>
            </a:r>
          </a:p>
          <a:p>
            <a:r>
              <a:rPr lang="en-US" dirty="0" smtClean="0"/>
              <a:t>Animal &amp; Plant life</a:t>
            </a:r>
          </a:p>
          <a:p>
            <a:r>
              <a:rPr lang="en-US" dirty="0" smtClean="0"/>
              <a:t>Climate/Weather</a:t>
            </a:r>
          </a:p>
          <a:p>
            <a:r>
              <a:rPr lang="en-US" dirty="0" smtClean="0"/>
              <a:t>Environment</a:t>
            </a:r>
          </a:p>
          <a:p>
            <a:r>
              <a:rPr lang="en-US" dirty="0" smtClean="0"/>
              <a:t>Soils</a:t>
            </a:r>
          </a:p>
          <a:p>
            <a:r>
              <a:rPr lang="en-US" dirty="0" smtClean="0"/>
              <a:t>Rivers/Oceans/Water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24000"/>
            <a:ext cx="3657600" cy="45902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Culture Geography</a:t>
            </a:r>
          </a:p>
          <a:p>
            <a:r>
              <a:rPr lang="en-US" dirty="0" smtClean="0"/>
              <a:t>Population/Settlements</a:t>
            </a:r>
          </a:p>
          <a:p>
            <a:r>
              <a:rPr lang="en-US" dirty="0" smtClean="0"/>
              <a:t>Urbanization</a:t>
            </a:r>
          </a:p>
          <a:p>
            <a:r>
              <a:rPr lang="en-US" dirty="0" smtClean="0"/>
              <a:t>Economic &amp; Political Systems</a:t>
            </a:r>
          </a:p>
          <a:p>
            <a:r>
              <a:rPr lang="en-US" dirty="0" smtClean="0"/>
              <a:t>Human Migration</a:t>
            </a:r>
          </a:p>
          <a:p>
            <a:r>
              <a:rPr lang="en-US" dirty="0" smtClean="0"/>
              <a:t>Social Systems</a:t>
            </a:r>
          </a:p>
          <a:p>
            <a:r>
              <a:rPr lang="en-US" dirty="0" smtClean="0"/>
              <a:t>Religion/Belief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86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Shared patterns of learned behavior that are passed on from generation to generation.</a:t>
            </a:r>
          </a:p>
          <a:p>
            <a:r>
              <a:rPr lang="en-US" dirty="0" smtClean="0"/>
              <a:t>Components: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Beliefs, Values, Customs</a:t>
            </a:r>
          </a:p>
          <a:p>
            <a:pPr marL="114300" indent="0">
              <a:buNone/>
            </a:pP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smtClean="0"/>
              <a:t>Languages, Ethnicity, Religion</a:t>
            </a:r>
          </a:p>
          <a:p>
            <a:pPr marL="114300" indent="0">
              <a:buNone/>
            </a:pPr>
            <a:r>
              <a:rPr lang="en-US" dirty="0" smtClean="0"/>
              <a:t>  	Institutions (Economic, Political, Educational)	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Art, Music, and Technology</a:t>
            </a:r>
          </a:p>
          <a:p>
            <a:endParaRPr lang="en-US" dirty="0"/>
          </a:p>
        </p:txBody>
      </p:sp>
      <p:pic>
        <p:nvPicPr>
          <p:cNvPr id="1026" name="Picture 2" descr="C:\Users\jadams\AppData\Local\Microsoft\Windows\Temporary Internet Files\Content.IE5\PEZWAJVU\MC90043621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724400"/>
            <a:ext cx="1612699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adams\AppData\Local\Microsoft\Windows\Temporary Internet Files\Content.IE5\9IGGCJOX\MC90043639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006" y="4746356"/>
            <a:ext cx="1333333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adams\AppData\Local\Microsoft\Windows\Temporary Internet Files\Content.IE5\AS24GID3\MC90039136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761329"/>
            <a:ext cx="1506931" cy="179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adams\AppData\Local\Microsoft\Windows\Temporary Internet Files\Content.IE5\PEZWAJVU\MC90024167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811697"/>
            <a:ext cx="1828800" cy="109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9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field that studies spatial aspects of human cultures.</a:t>
            </a:r>
          </a:p>
          <a:p>
            <a:r>
              <a:rPr lang="en-US" dirty="0" smtClean="0"/>
              <a:t>Major Components focus on:</a:t>
            </a:r>
          </a:p>
          <a:p>
            <a:pPr lvl="1"/>
            <a:r>
              <a:rPr lang="en-US" dirty="0" smtClean="0"/>
              <a:t>Cultural Landscapes</a:t>
            </a:r>
          </a:p>
          <a:p>
            <a:pPr lvl="1"/>
            <a:r>
              <a:rPr lang="en-US" dirty="0" smtClean="0"/>
              <a:t>Culture Hearths</a:t>
            </a:r>
          </a:p>
          <a:p>
            <a:pPr lvl="1"/>
            <a:r>
              <a:rPr lang="en-US" dirty="0" smtClean="0"/>
              <a:t>Cultural Diffusion</a:t>
            </a:r>
          </a:p>
          <a:p>
            <a:pPr lvl="1"/>
            <a:r>
              <a:rPr lang="en-US" dirty="0" smtClean="0"/>
              <a:t>Culture Regions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28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composite of human imprints on the earth’s surface.</a:t>
            </a:r>
          </a:p>
          <a:p>
            <a:r>
              <a:rPr lang="en-US" dirty="0" smtClean="0"/>
              <a:t>Carl Sauer’s definition: “the forms superimposed on the physical landscape by the activities of man” “ from Recent Developments in Cultural Geography, 1927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C:\Users\jadams\AppData\Local\Microsoft\Windows\Temporary Internet Files\Content.IE5\PEZWAJVU\MC90009041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038600"/>
            <a:ext cx="2313160" cy="237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jadams\AppData\Local\Microsoft\Windows\Temporary Internet Files\Content.IE5\FF9T8YUR\MC90021509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013" y="4286061"/>
            <a:ext cx="2903145" cy="187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jadams\AppData\Local\Microsoft\Windows\Temporary Internet Files\Content.IE5\9IGGCJOX\MC90019522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461" y="4572001"/>
            <a:ext cx="2243051" cy="1592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Hearth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source areas from which radiated ideas, innovations, and ideologies that change the world beyond.</a:t>
            </a:r>
          </a:p>
          <a:p>
            <a:endParaRPr lang="en-US" dirty="0" smtClean="0"/>
          </a:p>
          <a:p>
            <a:r>
              <a:rPr lang="en-US" dirty="0" smtClean="0"/>
              <a:t>What are some examples?</a:t>
            </a:r>
          </a:p>
          <a:p>
            <a:endParaRPr lang="en-US" dirty="0"/>
          </a:p>
        </p:txBody>
      </p:sp>
      <p:pic>
        <p:nvPicPr>
          <p:cNvPr id="3074" name="Picture 2" descr="C:\Users\jadams\AppData\Local\Microsoft\Windows\Temporary Internet Files\Content.IE5\AS24GID3\MC9002798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962400"/>
            <a:ext cx="1054303" cy="174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jadams\AppData\Local\Microsoft\Windows\Temporary Internet Files\Content.IE5\9IGGCJOX\MC90014984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924946"/>
            <a:ext cx="2954448" cy="226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jadams\AppData\Local\Microsoft\Windows\Temporary Internet Files\Content.IE5\PEZWAJVU\MC9003517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10000"/>
            <a:ext cx="1584356" cy="179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58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spreading of a culture element (ex: technological innovation)</a:t>
            </a:r>
          </a:p>
          <a:p>
            <a:r>
              <a:rPr lang="en-US" dirty="0" smtClean="0"/>
              <a:t>Can you think of any examples of cultural diffusion, past or present?</a:t>
            </a:r>
          </a:p>
          <a:p>
            <a:endParaRPr lang="en-US" dirty="0"/>
          </a:p>
        </p:txBody>
      </p:sp>
      <p:pic>
        <p:nvPicPr>
          <p:cNvPr id="4098" name="Picture 2" descr="C:\Users\jadams\AppData\Local\Microsoft\Windows\Temporary Internet Files\Content.IE5\FF9T8YUR\MC91021703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05200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0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Distinct, culturally discrete spatial unit; a region where certain cultural norms prevail.</a:t>
            </a:r>
          </a:p>
          <a:p>
            <a:endParaRPr lang="en-US" dirty="0"/>
          </a:p>
        </p:txBody>
      </p:sp>
      <p:pic>
        <p:nvPicPr>
          <p:cNvPr id="5122" name="Picture 2" descr="C:\Users\jadams\AppData\Local\Microsoft\Windows\Temporary Internet Files\Content.IE5\W9GNQGQN\MC9003614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307157"/>
            <a:ext cx="1730045" cy="182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Program Files\Microsoft Office\MEDIA\CAGCAT10\j015776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370876"/>
            <a:ext cx="1794967" cy="181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jadams\AppData\Local\Microsoft\Windows\Temporary Internet Files\Content.IE5\69U291C6\MC90043806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6576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50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Ethnicity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ethnicity?</a:t>
            </a:r>
          </a:p>
          <a:p>
            <a:r>
              <a:rPr lang="en-US" dirty="0" smtClean="0"/>
              <a:t>Common racial, national, tribal, religious, linguistic, or cultural origin or background </a:t>
            </a:r>
          </a:p>
          <a:p>
            <a:r>
              <a:rPr lang="en-US" dirty="0" smtClean="0"/>
              <a:t>An Example of Ethnic and Religious Conflict:</a:t>
            </a:r>
          </a:p>
          <a:p>
            <a:r>
              <a:rPr lang="en-US" dirty="0" smtClean="0"/>
              <a:t>The Balkans:  Ethnic war between the Croatian Catholics, the Bosnian Muslims, and the Serbian Orthodox.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33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187</TotalTime>
  <Words>316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Adjacency</vt:lpstr>
      <vt:lpstr>Cultural Geography</vt:lpstr>
      <vt:lpstr>Physical V. Cultural Geography</vt:lpstr>
      <vt:lpstr>Culture</vt:lpstr>
      <vt:lpstr>Cultural Geography</vt:lpstr>
      <vt:lpstr>Cultural Landscape</vt:lpstr>
      <vt:lpstr>Culture Hearth</vt:lpstr>
      <vt:lpstr>Cultural Diffusion</vt:lpstr>
      <vt:lpstr>Culture Region</vt:lpstr>
      <vt:lpstr>Ethnicity</vt:lpstr>
      <vt:lpstr>Conclusion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Geography</dc:title>
  <dc:creator>Jennifer L. Adams</dc:creator>
  <cp:lastModifiedBy>Jennifer L. Adams</cp:lastModifiedBy>
  <cp:revision>7</cp:revision>
  <dcterms:created xsi:type="dcterms:W3CDTF">2013-09-24T16:01:06Z</dcterms:created>
  <dcterms:modified xsi:type="dcterms:W3CDTF">2014-09-19T19:19:10Z</dcterms:modified>
</cp:coreProperties>
</file>