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83C3D4-7361-4D4F-8CC9-4367ABA6ED37}" type="datetimeFigureOut">
              <a:rPr lang="en-US" smtClean="0"/>
              <a:t>5/2/2013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D196A9-4AD9-415D-8666-6FCE692CADBD}" type="slidenum">
              <a:rPr lang="en-US" smtClean="0"/>
              <a:t>‹#›</a:t>
            </a:fld>
            <a:endParaRPr lang="en-US"/>
          </a:p>
        </p:txBody>
      </p:sp>
    </p:spTree>
    <p:extLst>
      <p:ext uri="{BB962C8B-B14F-4D97-AF65-F5344CB8AC3E}">
        <p14:creationId xmlns:p14="http://schemas.microsoft.com/office/powerpoint/2010/main" val="4246614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3F328A-88DC-4308-AB31-3D7EF0615EBF}" type="slidenum">
              <a:rPr lang="en-US" smtClean="0"/>
              <a:pPr/>
              <a:t>1</a:t>
            </a:fld>
            <a:endParaRPr lang="en-US" dirty="0"/>
          </a:p>
        </p:txBody>
      </p:sp>
    </p:spTree>
    <p:extLst>
      <p:ext uri="{BB962C8B-B14F-4D97-AF65-F5344CB8AC3E}">
        <p14:creationId xmlns:p14="http://schemas.microsoft.com/office/powerpoint/2010/main" val="4441058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a:t>Teacher Script</a:t>
            </a:r>
            <a:endParaRPr lang="en-US" dirty="0"/>
          </a:p>
          <a:p>
            <a:pPr lvl="0"/>
            <a:r>
              <a:rPr lang="en-US" dirty="0"/>
              <a:t>Students will take out prepared maps</a:t>
            </a:r>
          </a:p>
          <a:p>
            <a:pPr lvl="0"/>
            <a:r>
              <a:rPr lang="en-US" dirty="0"/>
              <a:t>Give each student a resource packet and have them put their names on them.</a:t>
            </a:r>
          </a:p>
          <a:p>
            <a:pPr lvl="0"/>
            <a:r>
              <a:rPr lang="en-US" dirty="0"/>
              <a:t>Students will begin to fill out physical features on each continent according to the physical features page of the resource packet.  Students may need access to an atlas or textbook</a:t>
            </a:r>
          </a:p>
          <a:p>
            <a:pPr lvl="0"/>
            <a:r>
              <a:rPr lang="en-US" dirty="0"/>
              <a:t>Have students glue key to top left corner of their map</a:t>
            </a:r>
          </a:p>
          <a:p>
            <a:pPr lvl="0"/>
            <a:r>
              <a:rPr lang="en-US" dirty="0"/>
              <a:t>Show the maps below (on projector) and discuss perspective</a:t>
            </a:r>
          </a:p>
          <a:p>
            <a:r>
              <a:rPr lang="en-US" dirty="0"/>
              <a:t> </a:t>
            </a:r>
          </a:p>
          <a:p>
            <a:pPr lvl="0"/>
            <a:r>
              <a:rPr lang="en-US" dirty="0"/>
              <a:t>Exit slip:  How do latitude and physical features affect the climate and weather of a place?</a:t>
            </a:r>
          </a:p>
          <a:p>
            <a:endParaRPr lang="en-US" dirty="0"/>
          </a:p>
        </p:txBody>
      </p:sp>
      <p:sp>
        <p:nvSpPr>
          <p:cNvPr id="4" name="Slide Number Placeholder 3"/>
          <p:cNvSpPr>
            <a:spLocks noGrp="1"/>
          </p:cNvSpPr>
          <p:nvPr>
            <p:ph type="sldNum" sz="quarter" idx="10"/>
          </p:nvPr>
        </p:nvSpPr>
        <p:spPr/>
        <p:txBody>
          <a:bodyPr/>
          <a:lstStyle/>
          <a:p>
            <a:fld id="{043F328A-88DC-4308-AB31-3D7EF0615EBF}"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3F328A-88DC-4308-AB31-3D7EF0615EBF}" type="slidenum">
              <a:rPr lang="en-US" smtClean="0"/>
              <a:pPr/>
              <a:t>11</a:t>
            </a:fld>
            <a:endParaRPr lang="en-US" dirty="0"/>
          </a:p>
        </p:txBody>
      </p:sp>
    </p:spTree>
    <p:extLst>
      <p:ext uri="{BB962C8B-B14F-4D97-AF65-F5344CB8AC3E}">
        <p14:creationId xmlns:p14="http://schemas.microsoft.com/office/powerpoint/2010/main" val="14228799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3F328A-88DC-4308-AB31-3D7EF0615EBF}" type="slidenum">
              <a:rPr lang="en-US" smtClean="0"/>
              <a:pPr/>
              <a:t>12</a:t>
            </a:fld>
            <a:endParaRPr lang="en-US" dirty="0"/>
          </a:p>
        </p:txBody>
      </p:sp>
    </p:spTree>
    <p:extLst>
      <p:ext uri="{BB962C8B-B14F-4D97-AF65-F5344CB8AC3E}">
        <p14:creationId xmlns:p14="http://schemas.microsoft.com/office/powerpoint/2010/main" val="27295596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3F328A-88DC-4308-AB31-3D7EF0615EBF}" type="slidenum">
              <a:rPr lang="en-US" smtClean="0"/>
              <a:pPr/>
              <a:t>13</a:t>
            </a:fld>
            <a:endParaRPr lang="en-US" dirty="0"/>
          </a:p>
        </p:txBody>
      </p:sp>
    </p:spTree>
    <p:extLst>
      <p:ext uri="{BB962C8B-B14F-4D97-AF65-F5344CB8AC3E}">
        <p14:creationId xmlns:p14="http://schemas.microsoft.com/office/powerpoint/2010/main" val="17302237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3F328A-88DC-4308-AB31-3D7EF0615EBF}" type="slidenum">
              <a:rPr lang="en-US" smtClean="0"/>
              <a:pPr/>
              <a:t>14</a:t>
            </a:fld>
            <a:endParaRPr lang="en-US" dirty="0"/>
          </a:p>
        </p:txBody>
      </p:sp>
    </p:spTree>
    <p:extLst>
      <p:ext uri="{BB962C8B-B14F-4D97-AF65-F5344CB8AC3E}">
        <p14:creationId xmlns:p14="http://schemas.microsoft.com/office/powerpoint/2010/main" val="31322344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3F328A-88DC-4308-AB31-3D7EF0615EBF}" type="slidenum">
              <a:rPr lang="en-US" smtClean="0"/>
              <a:pPr/>
              <a:t>15</a:t>
            </a:fld>
            <a:endParaRPr lang="en-US" dirty="0"/>
          </a:p>
        </p:txBody>
      </p:sp>
    </p:spTree>
    <p:extLst>
      <p:ext uri="{BB962C8B-B14F-4D97-AF65-F5344CB8AC3E}">
        <p14:creationId xmlns:p14="http://schemas.microsoft.com/office/powerpoint/2010/main" val="15793100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3F328A-88DC-4308-AB31-3D7EF0615EBF}" type="slidenum">
              <a:rPr lang="en-US" smtClean="0"/>
              <a:pPr/>
              <a:t>16</a:t>
            </a:fld>
            <a:endParaRPr lang="en-US" dirty="0"/>
          </a:p>
        </p:txBody>
      </p:sp>
    </p:spTree>
    <p:extLst>
      <p:ext uri="{BB962C8B-B14F-4D97-AF65-F5344CB8AC3E}">
        <p14:creationId xmlns:p14="http://schemas.microsoft.com/office/powerpoint/2010/main" val="12685267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3F328A-88DC-4308-AB31-3D7EF0615EBF}" type="slidenum">
              <a:rPr lang="en-US" smtClean="0"/>
              <a:pPr/>
              <a:t>17</a:t>
            </a:fld>
            <a:endParaRPr lang="en-US" dirty="0"/>
          </a:p>
        </p:txBody>
      </p:sp>
    </p:spTree>
    <p:extLst>
      <p:ext uri="{BB962C8B-B14F-4D97-AF65-F5344CB8AC3E}">
        <p14:creationId xmlns:p14="http://schemas.microsoft.com/office/powerpoint/2010/main" val="18115585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a:t>Teacher Script:</a:t>
            </a:r>
            <a:endParaRPr lang="en-US" dirty="0"/>
          </a:p>
          <a:p>
            <a:pPr lvl="0"/>
            <a:r>
              <a:rPr lang="en-US" dirty="0"/>
              <a:t>Students will take out prepared maps and student resource packet.</a:t>
            </a:r>
          </a:p>
          <a:p>
            <a:pPr lvl="0"/>
            <a:r>
              <a:rPr lang="en-US" dirty="0"/>
              <a:t>Have students complete what they know about each climate region on the provided chart. </a:t>
            </a:r>
          </a:p>
          <a:p>
            <a:pPr lvl="0"/>
            <a:r>
              <a:rPr lang="en-US" dirty="0"/>
              <a:t>Lead a discussion about how climate affects how people live.  Have students cut out the chart and glue it on the back of their map. (reference map and information below if needed)</a:t>
            </a:r>
          </a:p>
          <a:p>
            <a:pPr lvl="0"/>
            <a:r>
              <a:rPr lang="en-US" dirty="0"/>
              <a:t>Students will fill in what they know about weather phenomena on their chart.  Students will use classroom resources to complete the chart if needed.  Have students cut out the chart and glue it on the back of their map.</a:t>
            </a:r>
          </a:p>
          <a:p>
            <a:pPr lvl="0"/>
            <a:r>
              <a:rPr lang="en-US" dirty="0"/>
              <a:t>Students will use the symbol they created on the chart to mark where in the world these phenomena occur on the front of their world map.</a:t>
            </a:r>
          </a:p>
          <a:p>
            <a:pPr lvl="0"/>
            <a:r>
              <a:rPr lang="en-US" dirty="0"/>
              <a:t>Have the students cut out the images for the following resources:  oil, coal, lumber, diamonds/gemstones, and nuclear power.  </a:t>
            </a:r>
          </a:p>
          <a:p>
            <a:pPr lvl="0"/>
            <a:r>
              <a:rPr lang="en-US" dirty="0"/>
              <a:t>Using the textbook, the students will look up the main locations for these resources and glue them in the proper regions.</a:t>
            </a:r>
          </a:p>
          <a:p>
            <a:pPr lvl="0"/>
            <a:r>
              <a:rPr lang="en-US" dirty="0"/>
              <a:t>Discuss how climate influences the distribution of biomes in different regions.</a:t>
            </a:r>
          </a:p>
          <a:p>
            <a:pPr lvl="0"/>
            <a:r>
              <a:rPr lang="en-US" b="1" dirty="0"/>
              <a:t>Review Released Test Question #1, 6, 7, 17</a:t>
            </a:r>
            <a:endParaRPr lang="en-US" dirty="0"/>
          </a:p>
          <a:p>
            <a:pPr lvl="0"/>
            <a:r>
              <a:rPr lang="en-US" dirty="0"/>
              <a:t>Exit Slip:  How does the location of resources determine the development level of a nation?</a:t>
            </a:r>
          </a:p>
          <a:p>
            <a:endParaRPr lang="en-US" dirty="0"/>
          </a:p>
        </p:txBody>
      </p:sp>
      <p:sp>
        <p:nvSpPr>
          <p:cNvPr id="4" name="Slide Number Placeholder 3"/>
          <p:cNvSpPr>
            <a:spLocks noGrp="1"/>
          </p:cNvSpPr>
          <p:nvPr>
            <p:ph type="sldNum" sz="quarter" idx="10"/>
          </p:nvPr>
        </p:nvSpPr>
        <p:spPr/>
        <p:txBody>
          <a:bodyPr/>
          <a:lstStyle/>
          <a:p>
            <a:fld id="{043F328A-88DC-4308-AB31-3D7EF0615EBF}"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3F328A-88DC-4308-AB31-3D7EF0615EBF}" type="slidenum">
              <a:rPr lang="en-US" smtClean="0"/>
              <a:pPr/>
              <a:t>19</a:t>
            </a:fld>
            <a:endParaRPr lang="en-US" dirty="0"/>
          </a:p>
        </p:txBody>
      </p:sp>
    </p:spTree>
    <p:extLst>
      <p:ext uri="{BB962C8B-B14F-4D97-AF65-F5344CB8AC3E}">
        <p14:creationId xmlns:p14="http://schemas.microsoft.com/office/powerpoint/2010/main" val="4145644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3F328A-88DC-4308-AB31-3D7EF0615EBF}" type="slidenum">
              <a:rPr lang="en-US" smtClean="0"/>
              <a:pPr/>
              <a:t>2</a:t>
            </a:fld>
            <a:endParaRPr lang="en-US" dirty="0"/>
          </a:p>
        </p:txBody>
      </p:sp>
    </p:spTree>
    <p:extLst>
      <p:ext uri="{BB962C8B-B14F-4D97-AF65-F5344CB8AC3E}">
        <p14:creationId xmlns:p14="http://schemas.microsoft.com/office/powerpoint/2010/main" val="5908113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3F328A-88DC-4308-AB31-3D7EF0615EBF}" type="slidenum">
              <a:rPr lang="en-US" smtClean="0"/>
              <a:pPr/>
              <a:t>20</a:t>
            </a:fld>
            <a:endParaRPr lang="en-US" dirty="0"/>
          </a:p>
        </p:txBody>
      </p:sp>
    </p:spTree>
    <p:extLst>
      <p:ext uri="{BB962C8B-B14F-4D97-AF65-F5344CB8AC3E}">
        <p14:creationId xmlns:p14="http://schemas.microsoft.com/office/powerpoint/2010/main" val="3871781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3F328A-88DC-4308-AB31-3D7EF0615EBF}" type="slidenum">
              <a:rPr lang="en-US" smtClean="0"/>
              <a:pPr/>
              <a:t>21</a:t>
            </a:fld>
            <a:endParaRPr lang="en-US" dirty="0"/>
          </a:p>
        </p:txBody>
      </p:sp>
    </p:spTree>
    <p:extLst>
      <p:ext uri="{BB962C8B-B14F-4D97-AF65-F5344CB8AC3E}">
        <p14:creationId xmlns:p14="http://schemas.microsoft.com/office/powerpoint/2010/main" val="409057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3F328A-88DC-4308-AB31-3D7EF0615EBF}" type="slidenum">
              <a:rPr lang="en-US" smtClean="0"/>
              <a:pPr/>
              <a:t>22</a:t>
            </a:fld>
            <a:endParaRPr lang="en-US" dirty="0"/>
          </a:p>
        </p:txBody>
      </p:sp>
    </p:spTree>
    <p:extLst>
      <p:ext uri="{BB962C8B-B14F-4D97-AF65-F5344CB8AC3E}">
        <p14:creationId xmlns:p14="http://schemas.microsoft.com/office/powerpoint/2010/main" val="10896759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3F328A-88DC-4308-AB31-3D7EF0615EBF}" type="slidenum">
              <a:rPr lang="en-US" smtClean="0"/>
              <a:pPr/>
              <a:t>23</a:t>
            </a:fld>
            <a:endParaRPr lang="en-US" dirty="0"/>
          </a:p>
        </p:txBody>
      </p:sp>
    </p:spTree>
    <p:extLst>
      <p:ext uri="{BB962C8B-B14F-4D97-AF65-F5344CB8AC3E}">
        <p14:creationId xmlns:p14="http://schemas.microsoft.com/office/powerpoint/2010/main" val="27649035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3F328A-88DC-4308-AB31-3D7EF0615EBF}" type="slidenum">
              <a:rPr lang="en-US" smtClean="0"/>
              <a:pPr/>
              <a:t>24</a:t>
            </a:fld>
            <a:endParaRPr lang="en-US" dirty="0"/>
          </a:p>
        </p:txBody>
      </p:sp>
    </p:spTree>
    <p:extLst>
      <p:ext uri="{BB962C8B-B14F-4D97-AF65-F5344CB8AC3E}">
        <p14:creationId xmlns:p14="http://schemas.microsoft.com/office/powerpoint/2010/main" val="28150340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3F328A-88DC-4308-AB31-3D7EF0615EBF}" type="slidenum">
              <a:rPr lang="en-US" smtClean="0"/>
              <a:pPr/>
              <a:t>25</a:t>
            </a:fld>
            <a:endParaRPr lang="en-US" dirty="0"/>
          </a:p>
        </p:txBody>
      </p:sp>
    </p:spTree>
    <p:extLst>
      <p:ext uri="{BB962C8B-B14F-4D97-AF65-F5344CB8AC3E}">
        <p14:creationId xmlns:p14="http://schemas.microsoft.com/office/powerpoint/2010/main" val="3035601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3F328A-88DC-4308-AB31-3D7EF0615EBF}" type="slidenum">
              <a:rPr lang="en-US" smtClean="0"/>
              <a:pPr/>
              <a:t>26</a:t>
            </a:fld>
            <a:endParaRPr lang="en-US" dirty="0"/>
          </a:p>
        </p:txBody>
      </p:sp>
    </p:spTree>
    <p:extLst>
      <p:ext uri="{BB962C8B-B14F-4D97-AF65-F5344CB8AC3E}">
        <p14:creationId xmlns:p14="http://schemas.microsoft.com/office/powerpoint/2010/main" val="39684051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3F328A-88DC-4308-AB31-3D7EF0615EBF}" type="slidenum">
              <a:rPr lang="en-US" smtClean="0"/>
              <a:pPr/>
              <a:t>27</a:t>
            </a:fld>
            <a:endParaRPr lang="en-US" dirty="0"/>
          </a:p>
        </p:txBody>
      </p:sp>
    </p:spTree>
    <p:extLst>
      <p:ext uri="{BB962C8B-B14F-4D97-AF65-F5344CB8AC3E}">
        <p14:creationId xmlns:p14="http://schemas.microsoft.com/office/powerpoint/2010/main" val="3842134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a:t>Teacher Script</a:t>
            </a:r>
            <a:endParaRPr lang="en-US" dirty="0"/>
          </a:p>
          <a:p>
            <a:pPr lvl="0"/>
            <a:r>
              <a:rPr lang="en-US" dirty="0"/>
              <a:t>Students will take out prepared maps and student resource packet.</a:t>
            </a:r>
          </a:p>
          <a:p>
            <a:pPr lvl="0"/>
            <a:r>
              <a:rPr lang="en-US" dirty="0"/>
              <a:t>Review population pyramids with students.  What inferences can they make about the countries based on the population pyramids in front of them?</a:t>
            </a:r>
          </a:p>
          <a:p>
            <a:pPr lvl="0"/>
            <a:r>
              <a:rPr lang="en-US" dirty="0"/>
              <a:t>Have students cut out population pyramids and glue them on or near the appropriate country.  Glue world population pyramid in a corner of the map.  Discuss that this population pyramid is from 2010 and how population has since grown to over 7 billion.</a:t>
            </a:r>
          </a:p>
          <a:p>
            <a:pPr lvl="0"/>
            <a:r>
              <a:rPr lang="en-US" dirty="0"/>
              <a:t>Lead a discussion on what countries have very high populations.  Have students cut out the two blocks of people ( ) and place them in two of those highly populated countries (i.e., China and India)</a:t>
            </a:r>
          </a:p>
          <a:p>
            <a:pPr lvl="0"/>
            <a:r>
              <a:rPr lang="en-US" dirty="0"/>
              <a:t>Lead a discussion on what countries may have smaller populations but are fast growing.  Have students cut out the ‘growth’ images   ( )   and glue them on or near two fast growing countries (i.e., Zimbabwe and Uganda)</a:t>
            </a:r>
          </a:p>
          <a:p>
            <a:pPr lvl="0"/>
            <a:r>
              <a:rPr lang="en-US" b="1" dirty="0"/>
              <a:t>Review Released Test Question #9</a:t>
            </a:r>
            <a:endParaRPr lang="en-US" dirty="0"/>
          </a:p>
          <a:p>
            <a:r>
              <a:rPr lang="en-US" dirty="0"/>
              <a:t>Exit slip:  How can we address problems facing fast growing populations?  What are challenges facing fast growing populations? What are challenges facing shrinking populations?</a:t>
            </a:r>
          </a:p>
        </p:txBody>
      </p:sp>
      <p:sp>
        <p:nvSpPr>
          <p:cNvPr id="4" name="Slide Number Placeholder 3"/>
          <p:cNvSpPr>
            <a:spLocks noGrp="1"/>
          </p:cNvSpPr>
          <p:nvPr>
            <p:ph type="sldNum" sz="quarter" idx="10"/>
          </p:nvPr>
        </p:nvSpPr>
        <p:spPr/>
        <p:txBody>
          <a:bodyPr/>
          <a:lstStyle/>
          <a:p>
            <a:fld id="{043F328A-88DC-4308-AB31-3D7EF0615EBF}"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3F328A-88DC-4308-AB31-3D7EF0615EBF}" type="slidenum">
              <a:rPr lang="en-US" smtClean="0"/>
              <a:pPr/>
              <a:t>29</a:t>
            </a:fld>
            <a:endParaRPr lang="en-US" dirty="0"/>
          </a:p>
        </p:txBody>
      </p:sp>
    </p:spTree>
    <p:extLst>
      <p:ext uri="{BB962C8B-B14F-4D97-AF65-F5344CB8AC3E}">
        <p14:creationId xmlns:p14="http://schemas.microsoft.com/office/powerpoint/2010/main" val="3736170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3F328A-88DC-4308-AB31-3D7EF0615EBF}" type="slidenum">
              <a:rPr lang="en-US" smtClean="0"/>
              <a:pPr/>
              <a:t>3</a:t>
            </a:fld>
            <a:endParaRPr lang="en-US" dirty="0"/>
          </a:p>
        </p:txBody>
      </p:sp>
    </p:spTree>
    <p:extLst>
      <p:ext uri="{BB962C8B-B14F-4D97-AF65-F5344CB8AC3E}">
        <p14:creationId xmlns:p14="http://schemas.microsoft.com/office/powerpoint/2010/main" val="5839018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3F328A-88DC-4308-AB31-3D7EF0615EBF}" type="slidenum">
              <a:rPr lang="en-US" smtClean="0"/>
              <a:pPr/>
              <a:t>31</a:t>
            </a:fld>
            <a:endParaRPr lang="en-US" dirty="0"/>
          </a:p>
        </p:txBody>
      </p:sp>
    </p:spTree>
    <p:extLst>
      <p:ext uri="{BB962C8B-B14F-4D97-AF65-F5344CB8AC3E}">
        <p14:creationId xmlns:p14="http://schemas.microsoft.com/office/powerpoint/2010/main" val="5738735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3F328A-88DC-4308-AB31-3D7EF0615EBF}" type="slidenum">
              <a:rPr lang="en-US" smtClean="0"/>
              <a:pPr/>
              <a:t>32</a:t>
            </a:fld>
            <a:endParaRPr lang="en-US" dirty="0"/>
          </a:p>
        </p:txBody>
      </p:sp>
    </p:spTree>
    <p:extLst>
      <p:ext uri="{BB962C8B-B14F-4D97-AF65-F5344CB8AC3E}">
        <p14:creationId xmlns:p14="http://schemas.microsoft.com/office/powerpoint/2010/main" val="35662613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3F328A-88DC-4308-AB31-3D7EF0615EBF}" type="slidenum">
              <a:rPr lang="en-US" smtClean="0"/>
              <a:pPr/>
              <a:t>33</a:t>
            </a:fld>
            <a:endParaRPr lang="en-US" dirty="0"/>
          </a:p>
        </p:txBody>
      </p:sp>
    </p:spTree>
    <p:extLst>
      <p:ext uri="{BB962C8B-B14F-4D97-AF65-F5344CB8AC3E}">
        <p14:creationId xmlns:p14="http://schemas.microsoft.com/office/powerpoint/2010/main" val="1703221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3F328A-88DC-4308-AB31-3D7EF0615EBF}" type="slidenum">
              <a:rPr lang="en-US" smtClean="0"/>
              <a:pPr/>
              <a:t>34</a:t>
            </a:fld>
            <a:endParaRPr lang="en-US" dirty="0"/>
          </a:p>
        </p:txBody>
      </p:sp>
    </p:spTree>
    <p:extLst>
      <p:ext uri="{BB962C8B-B14F-4D97-AF65-F5344CB8AC3E}">
        <p14:creationId xmlns:p14="http://schemas.microsoft.com/office/powerpoint/2010/main" val="24588374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3F328A-88DC-4308-AB31-3D7EF0615EBF}" type="slidenum">
              <a:rPr lang="en-US" smtClean="0"/>
              <a:pPr/>
              <a:t>35</a:t>
            </a:fld>
            <a:endParaRPr lang="en-US" dirty="0"/>
          </a:p>
        </p:txBody>
      </p:sp>
    </p:spTree>
    <p:extLst>
      <p:ext uri="{BB962C8B-B14F-4D97-AF65-F5344CB8AC3E}">
        <p14:creationId xmlns:p14="http://schemas.microsoft.com/office/powerpoint/2010/main" val="10054780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3F328A-88DC-4308-AB31-3D7EF0615EBF}" type="slidenum">
              <a:rPr lang="en-US" smtClean="0"/>
              <a:pPr/>
              <a:t>36</a:t>
            </a:fld>
            <a:endParaRPr lang="en-US" dirty="0"/>
          </a:p>
        </p:txBody>
      </p:sp>
    </p:spTree>
    <p:extLst>
      <p:ext uri="{BB962C8B-B14F-4D97-AF65-F5344CB8AC3E}">
        <p14:creationId xmlns:p14="http://schemas.microsoft.com/office/powerpoint/2010/main" val="13735833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a:t>Teacher Script:</a:t>
            </a:r>
            <a:endParaRPr lang="en-US" dirty="0"/>
          </a:p>
          <a:p>
            <a:pPr lvl="0"/>
            <a:r>
              <a:rPr lang="en-US" dirty="0"/>
              <a:t>Students will take out prepared maps and student resource packet.</a:t>
            </a:r>
          </a:p>
          <a:p>
            <a:pPr lvl="0"/>
            <a:r>
              <a:rPr lang="en-US" dirty="0"/>
              <a:t>Students will complete the push/pull chart on the migration page of their resource packet.  Have students glue the chart on the back of their map.</a:t>
            </a:r>
            <a:endParaRPr lang="en-US" dirty="0" smtClean="0"/>
          </a:p>
          <a:p>
            <a:pPr lvl="0"/>
            <a:r>
              <a:rPr lang="en-US" dirty="0"/>
              <a:t>Put the migration map on the projector.  Students will draw arrows on their map to show migration routes.  Lead discussion with students about the different reasons for each migration.</a:t>
            </a:r>
            <a:endParaRPr lang="en-US" dirty="0" smtClean="0"/>
          </a:p>
          <a:p>
            <a:pPr lvl="0"/>
            <a:r>
              <a:rPr lang="en-US" dirty="0"/>
              <a:t>Show the net migration map (second map below).  Discuss the reasons why different regions fall into different categories.</a:t>
            </a:r>
            <a:endParaRPr lang="en-US" dirty="0" smtClean="0"/>
          </a:p>
          <a:p>
            <a:pPr lvl="0"/>
            <a:r>
              <a:rPr lang="en-US" b="1" dirty="0" smtClean="0"/>
              <a:t>Review Released Test Question #8, 10</a:t>
            </a:r>
            <a:endParaRPr lang="en-US" dirty="0" smtClean="0"/>
          </a:p>
          <a:p>
            <a:r>
              <a:rPr lang="en-US" dirty="0"/>
              <a:t> </a:t>
            </a:r>
            <a:endParaRPr lang="en-US" dirty="0" smtClean="0"/>
          </a:p>
          <a:p>
            <a:pPr lvl="0"/>
            <a:r>
              <a:rPr lang="en-US" dirty="0"/>
              <a:t>Closure:  Migration quiz available in student resource packet.</a:t>
            </a:r>
            <a:endParaRPr lang="en-US" dirty="0" smtClean="0"/>
          </a:p>
          <a:p>
            <a:r>
              <a:rPr lang="en-US" dirty="0"/>
              <a:t> </a:t>
            </a:r>
          </a:p>
          <a:p>
            <a:endParaRPr lang="en-US" dirty="0"/>
          </a:p>
        </p:txBody>
      </p:sp>
      <p:sp>
        <p:nvSpPr>
          <p:cNvPr id="4" name="Slide Number Placeholder 3"/>
          <p:cNvSpPr>
            <a:spLocks noGrp="1"/>
          </p:cNvSpPr>
          <p:nvPr>
            <p:ph type="sldNum" sz="quarter" idx="10"/>
          </p:nvPr>
        </p:nvSpPr>
        <p:spPr/>
        <p:txBody>
          <a:bodyPr/>
          <a:lstStyle/>
          <a:p>
            <a:fld id="{043F328A-88DC-4308-AB31-3D7EF0615EBF}" type="slidenum">
              <a:rPr lang="en-US" smtClean="0"/>
              <a:pPr/>
              <a:t>37</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3F328A-88DC-4308-AB31-3D7EF0615EBF}" type="slidenum">
              <a:rPr lang="en-US" smtClean="0"/>
              <a:pPr/>
              <a:t>38</a:t>
            </a:fld>
            <a:endParaRPr lang="en-US" dirty="0"/>
          </a:p>
        </p:txBody>
      </p:sp>
    </p:spTree>
    <p:extLst>
      <p:ext uri="{BB962C8B-B14F-4D97-AF65-F5344CB8AC3E}">
        <p14:creationId xmlns:p14="http://schemas.microsoft.com/office/powerpoint/2010/main" val="9036227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3F328A-88DC-4308-AB31-3D7EF0615EBF}" type="slidenum">
              <a:rPr lang="en-US" smtClean="0"/>
              <a:pPr/>
              <a:t>39</a:t>
            </a:fld>
            <a:endParaRPr lang="en-US" dirty="0"/>
          </a:p>
        </p:txBody>
      </p:sp>
    </p:spTree>
    <p:extLst>
      <p:ext uri="{BB962C8B-B14F-4D97-AF65-F5344CB8AC3E}">
        <p14:creationId xmlns:p14="http://schemas.microsoft.com/office/powerpoint/2010/main" val="14726596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3F328A-88DC-4308-AB31-3D7EF0615EBF}" type="slidenum">
              <a:rPr lang="en-US" smtClean="0"/>
              <a:pPr/>
              <a:t>40</a:t>
            </a:fld>
            <a:endParaRPr lang="en-US" dirty="0"/>
          </a:p>
        </p:txBody>
      </p:sp>
    </p:spTree>
    <p:extLst>
      <p:ext uri="{BB962C8B-B14F-4D97-AF65-F5344CB8AC3E}">
        <p14:creationId xmlns:p14="http://schemas.microsoft.com/office/powerpoint/2010/main" val="4095563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3F328A-88DC-4308-AB31-3D7EF0615EBF}" type="slidenum">
              <a:rPr lang="en-US" smtClean="0"/>
              <a:pPr/>
              <a:t>4</a:t>
            </a:fld>
            <a:endParaRPr lang="en-US" dirty="0"/>
          </a:p>
        </p:txBody>
      </p:sp>
    </p:spTree>
    <p:extLst>
      <p:ext uri="{BB962C8B-B14F-4D97-AF65-F5344CB8AC3E}">
        <p14:creationId xmlns:p14="http://schemas.microsoft.com/office/powerpoint/2010/main" val="1537108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3F328A-88DC-4308-AB31-3D7EF0615EBF}" type="slidenum">
              <a:rPr lang="en-US" smtClean="0"/>
              <a:pPr/>
              <a:t>5</a:t>
            </a:fld>
            <a:endParaRPr lang="en-US" dirty="0"/>
          </a:p>
        </p:txBody>
      </p:sp>
    </p:spTree>
    <p:extLst>
      <p:ext uri="{BB962C8B-B14F-4D97-AF65-F5344CB8AC3E}">
        <p14:creationId xmlns:p14="http://schemas.microsoft.com/office/powerpoint/2010/main" val="1187824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3F328A-88DC-4308-AB31-3D7EF0615EBF}" type="slidenum">
              <a:rPr lang="en-US" smtClean="0"/>
              <a:pPr/>
              <a:t>6</a:t>
            </a:fld>
            <a:endParaRPr lang="en-US" dirty="0"/>
          </a:p>
        </p:txBody>
      </p:sp>
    </p:spTree>
    <p:extLst>
      <p:ext uri="{BB962C8B-B14F-4D97-AF65-F5344CB8AC3E}">
        <p14:creationId xmlns:p14="http://schemas.microsoft.com/office/powerpoint/2010/main" val="78691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3F328A-88DC-4308-AB31-3D7EF0615EBF}" type="slidenum">
              <a:rPr lang="en-US" smtClean="0"/>
              <a:pPr/>
              <a:t>7</a:t>
            </a:fld>
            <a:endParaRPr lang="en-US" dirty="0"/>
          </a:p>
        </p:txBody>
      </p:sp>
    </p:spTree>
    <p:extLst>
      <p:ext uri="{BB962C8B-B14F-4D97-AF65-F5344CB8AC3E}">
        <p14:creationId xmlns:p14="http://schemas.microsoft.com/office/powerpoint/2010/main" val="2037015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3F328A-88DC-4308-AB31-3D7EF0615EBF}" type="slidenum">
              <a:rPr lang="en-US" smtClean="0"/>
              <a:pPr/>
              <a:t>8</a:t>
            </a:fld>
            <a:endParaRPr lang="en-US" dirty="0"/>
          </a:p>
        </p:txBody>
      </p:sp>
    </p:spTree>
    <p:extLst>
      <p:ext uri="{BB962C8B-B14F-4D97-AF65-F5344CB8AC3E}">
        <p14:creationId xmlns:p14="http://schemas.microsoft.com/office/powerpoint/2010/main" val="1852533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3F328A-88DC-4308-AB31-3D7EF0615EBF}" type="slidenum">
              <a:rPr lang="en-US" smtClean="0"/>
              <a:pPr/>
              <a:t>9</a:t>
            </a:fld>
            <a:endParaRPr lang="en-US" dirty="0"/>
          </a:p>
        </p:txBody>
      </p:sp>
    </p:spTree>
    <p:extLst>
      <p:ext uri="{BB962C8B-B14F-4D97-AF65-F5344CB8AC3E}">
        <p14:creationId xmlns:p14="http://schemas.microsoft.com/office/powerpoint/2010/main" val="4220005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32F3472-5E1A-46AC-B024-9BCBD1F0BC91}" type="datetimeFigureOut">
              <a:rPr lang="en-US" smtClean="0"/>
              <a:t>5/2/2013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7178F7-0CF4-4760-BC5E-0E2DC035E5D3}" type="slidenum">
              <a:rPr lang="en-US" smtClean="0"/>
              <a:t>‹#›</a:t>
            </a:fld>
            <a:endParaRPr lang="en-US"/>
          </a:p>
        </p:txBody>
      </p:sp>
    </p:spTree>
    <p:extLst>
      <p:ext uri="{BB962C8B-B14F-4D97-AF65-F5344CB8AC3E}">
        <p14:creationId xmlns:p14="http://schemas.microsoft.com/office/powerpoint/2010/main" val="18425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2F3472-5E1A-46AC-B024-9BCBD1F0BC91}" type="datetimeFigureOut">
              <a:rPr lang="en-US" smtClean="0"/>
              <a:t>5/2/2013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7178F7-0CF4-4760-BC5E-0E2DC035E5D3}" type="slidenum">
              <a:rPr lang="en-US" smtClean="0"/>
              <a:t>‹#›</a:t>
            </a:fld>
            <a:endParaRPr lang="en-US"/>
          </a:p>
        </p:txBody>
      </p:sp>
    </p:spTree>
    <p:extLst>
      <p:ext uri="{BB962C8B-B14F-4D97-AF65-F5344CB8AC3E}">
        <p14:creationId xmlns:p14="http://schemas.microsoft.com/office/powerpoint/2010/main" val="2227871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2F3472-5E1A-46AC-B024-9BCBD1F0BC91}" type="datetimeFigureOut">
              <a:rPr lang="en-US" smtClean="0"/>
              <a:t>5/2/2013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7178F7-0CF4-4760-BC5E-0E2DC035E5D3}" type="slidenum">
              <a:rPr lang="en-US" smtClean="0"/>
              <a:t>‹#›</a:t>
            </a:fld>
            <a:endParaRPr lang="en-US"/>
          </a:p>
        </p:txBody>
      </p:sp>
    </p:spTree>
    <p:extLst>
      <p:ext uri="{BB962C8B-B14F-4D97-AF65-F5344CB8AC3E}">
        <p14:creationId xmlns:p14="http://schemas.microsoft.com/office/powerpoint/2010/main" val="2657067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2F3472-5E1A-46AC-B024-9BCBD1F0BC91}" type="datetimeFigureOut">
              <a:rPr lang="en-US" smtClean="0"/>
              <a:t>5/2/2013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7178F7-0CF4-4760-BC5E-0E2DC035E5D3}" type="slidenum">
              <a:rPr lang="en-US" smtClean="0"/>
              <a:t>‹#›</a:t>
            </a:fld>
            <a:endParaRPr lang="en-US"/>
          </a:p>
        </p:txBody>
      </p:sp>
    </p:spTree>
    <p:extLst>
      <p:ext uri="{BB962C8B-B14F-4D97-AF65-F5344CB8AC3E}">
        <p14:creationId xmlns:p14="http://schemas.microsoft.com/office/powerpoint/2010/main" val="3653147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2F3472-5E1A-46AC-B024-9BCBD1F0BC91}" type="datetimeFigureOut">
              <a:rPr lang="en-US" smtClean="0"/>
              <a:t>5/2/2013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7178F7-0CF4-4760-BC5E-0E2DC035E5D3}" type="slidenum">
              <a:rPr lang="en-US" smtClean="0"/>
              <a:t>‹#›</a:t>
            </a:fld>
            <a:endParaRPr lang="en-US"/>
          </a:p>
        </p:txBody>
      </p:sp>
    </p:spTree>
    <p:extLst>
      <p:ext uri="{BB962C8B-B14F-4D97-AF65-F5344CB8AC3E}">
        <p14:creationId xmlns:p14="http://schemas.microsoft.com/office/powerpoint/2010/main" val="3809467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32F3472-5E1A-46AC-B024-9BCBD1F0BC91}" type="datetimeFigureOut">
              <a:rPr lang="en-US" smtClean="0"/>
              <a:t>5/2/2013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7178F7-0CF4-4760-BC5E-0E2DC035E5D3}" type="slidenum">
              <a:rPr lang="en-US" smtClean="0"/>
              <a:t>‹#›</a:t>
            </a:fld>
            <a:endParaRPr lang="en-US"/>
          </a:p>
        </p:txBody>
      </p:sp>
    </p:spTree>
    <p:extLst>
      <p:ext uri="{BB962C8B-B14F-4D97-AF65-F5344CB8AC3E}">
        <p14:creationId xmlns:p14="http://schemas.microsoft.com/office/powerpoint/2010/main" val="2878222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32F3472-5E1A-46AC-B024-9BCBD1F0BC91}" type="datetimeFigureOut">
              <a:rPr lang="en-US" smtClean="0"/>
              <a:t>5/2/2013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7178F7-0CF4-4760-BC5E-0E2DC035E5D3}" type="slidenum">
              <a:rPr lang="en-US" smtClean="0"/>
              <a:t>‹#›</a:t>
            </a:fld>
            <a:endParaRPr lang="en-US"/>
          </a:p>
        </p:txBody>
      </p:sp>
    </p:spTree>
    <p:extLst>
      <p:ext uri="{BB962C8B-B14F-4D97-AF65-F5344CB8AC3E}">
        <p14:creationId xmlns:p14="http://schemas.microsoft.com/office/powerpoint/2010/main" val="978885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2F3472-5E1A-46AC-B024-9BCBD1F0BC91}" type="datetimeFigureOut">
              <a:rPr lang="en-US" smtClean="0"/>
              <a:t>5/2/2013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7178F7-0CF4-4760-BC5E-0E2DC035E5D3}" type="slidenum">
              <a:rPr lang="en-US" smtClean="0"/>
              <a:t>‹#›</a:t>
            </a:fld>
            <a:endParaRPr lang="en-US"/>
          </a:p>
        </p:txBody>
      </p:sp>
    </p:spTree>
    <p:extLst>
      <p:ext uri="{BB962C8B-B14F-4D97-AF65-F5344CB8AC3E}">
        <p14:creationId xmlns:p14="http://schemas.microsoft.com/office/powerpoint/2010/main" val="44537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2F3472-5E1A-46AC-B024-9BCBD1F0BC91}" type="datetimeFigureOut">
              <a:rPr lang="en-US" smtClean="0"/>
              <a:t>5/2/2013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7178F7-0CF4-4760-BC5E-0E2DC035E5D3}" type="slidenum">
              <a:rPr lang="en-US" smtClean="0"/>
              <a:t>‹#›</a:t>
            </a:fld>
            <a:endParaRPr lang="en-US"/>
          </a:p>
        </p:txBody>
      </p:sp>
    </p:spTree>
    <p:extLst>
      <p:ext uri="{BB962C8B-B14F-4D97-AF65-F5344CB8AC3E}">
        <p14:creationId xmlns:p14="http://schemas.microsoft.com/office/powerpoint/2010/main" val="673214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2F3472-5E1A-46AC-B024-9BCBD1F0BC91}" type="datetimeFigureOut">
              <a:rPr lang="en-US" smtClean="0"/>
              <a:t>5/2/2013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7178F7-0CF4-4760-BC5E-0E2DC035E5D3}" type="slidenum">
              <a:rPr lang="en-US" smtClean="0"/>
              <a:t>‹#›</a:t>
            </a:fld>
            <a:endParaRPr lang="en-US"/>
          </a:p>
        </p:txBody>
      </p:sp>
    </p:spTree>
    <p:extLst>
      <p:ext uri="{BB962C8B-B14F-4D97-AF65-F5344CB8AC3E}">
        <p14:creationId xmlns:p14="http://schemas.microsoft.com/office/powerpoint/2010/main" val="3773156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2F3472-5E1A-46AC-B024-9BCBD1F0BC91}" type="datetimeFigureOut">
              <a:rPr lang="en-US" smtClean="0"/>
              <a:t>5/2/2013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7178F7-0CF4-4760-BC5E-0E2DC035E5D3}" type="slidenum">
              <a:rPr lang="en-US" smtClean="0"/>
              <a:t>‹#›</a:t>
            </a:fld>
            <a:endParaRPr lang="en-US"/>
          </a:p>
        </p:txBody>
      </p:sp>
    </p:spTree>
    <p:extLst>
      <p:ext uri="{BB962C8B-B14F-4D97-AF65-F5344CB8AC3E}">
        <p14:creationId xmlns:p14="http://schemas.microsoft.com/office/powerpoint/2010/main" val="1600334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2F3472-5E1A-46AC-B024-9BCBD1F0BC91}" type="datetimeFigureOut">
              <a:rPr lang="en-US" smtClean="0"/>
              <a:t>5/2/2013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7178F7-0CF4-4760-BC5E-0E2DC035E5D3}" type="slidenum">
              <a:rPr lang="en-US" smtClean="0"/>
              <a:t>‹#›</a:t>
            </a:fld>
            <a:endParaRPr lang="en-US"/>
          </a:p>
        </p:txBody>
      </p:sp>
    </p:spTree>
    <p:extLst>
      <p:ext uri="{BB962C8B-B14F-4D97-AF65-F5344CB8AC3E}">
        <p14:creationId xmlns:p14="http://schemas.microsoft.com/office/powerpoint/2010/main" val="9974153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hyperlink" Target="http://www.internetworldstats.com/asia.htm#bd" TargetMode="External"/><Relationship Id="rId3" Type="http://schemas.openxmlformats.org/officeDocument/2006/relationships/hyperlink" Target="http://www.internetworldstats.com/asia.htm#in" TargetMode="External"/><Relationship Id="rId7" Type="http://schemas.openxmlformats.org/officeDocument/2006/relationships/hyperlink" Target="http://www.internetworldstats.com/asia.htm#pk" TargetMode="External"/><Relationship Id="rId12" Type="http://schemas.openxmlformats.org/officeDocument/2006/relationships/hyperlink" Target="http://www.internetworldstats.com/stats.htm" TargetMode="External"/><Relationship Id="rId2" Type="http://schemas.openxmlformats.org/officeDocument/2006/relationships/hyperlink" Target="http://www.internetworldstats.com/asia.htm#cn" TargetMode="External"/><Relationship Id="rId1" Type="http://schemas.openxmlformats.org/officeDocument/2006/relationships/slideLayout" Target="../slideLayouts/slideLayout2.xml"/><Relationship Id="rId6" Type="http://schemas.openxmlformats.org/officeDocument/2006/relationships/hyperlink" Target="http://www.internetworldstats.com/south.htm#br" TargetMode="External"/><Relationship Id="rId11" Type="http://schemas.openxmlformats.org/officeDocument/2006/relationships/hyperlink" Target="http://www.internetworldstats.com/asia.htm#jp" TargetMode="External"/><Relationship Id="rId5" Type="http://schemas.openxmlformats.org/officeDocument/2006/relationships/hyperlink" Target="http://www.internetworldstats.com/asia.htm#id" TargetMode="External"/><Relationship Id="rId10" Type="http://schemas.openxmlformats.org/officeDocument/2006/relationships/hyperlink" Target="http://www.internetworldstats.com/europa2.htm#ru" TargetMode="External"/><Relationship Id="rId4" Type="http://schemas.openxmlformats.org/officeDocument/2006/relationships/hyperlink" Target="http://www.internetworldstats.com/america.htm#us" TargetMode="External"/><Relationship Id="rId9" Type="http://schemas.openxmlformats.org/officeDocument/2006/relationships/hyperlink" Target="http://www.internetworldstats.com/africa.htm#ng"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jeopardylabs.com/play/eoc-world-geography-chase-2"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9600" b="1" dirty="0" smtClean="0"/>
              <a:t>Map to the </a:t>
            </a:r>
            <a:br>
              <a:rPr lang="en-US" sz="9600" b="1" dirty="0" smtClean="0"/>
            </a:br>
            <a:r>
              <a:rPr lang="en-US" sz="9600" b="1" dirty="0" smtClean="0"/>
              <a:t>STAARs</a:t>
            </a:r>
            <a:endParaRPr lang="en-US" sz="9600" b="1" dirty="0"/>
          </a:p>
        </p:txBody>
      </p:sp>
    </p:spTree>
    <p:extLst>
      <p:ext uri="{BB962C8B-B14F-4D97-AF65-F5344CB8AC3E}">
        <p14:creationId xmlns:p14="http://schemas.microsoft.com/office/powerpoint/2010/main" val="998685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Physical Features</a:t>
            </a:r>
            <a:endParaRPr lang="en-US" b="1" dirty="0"/>
          </a:p>
        </p:txBody>
      </p:sp>
      <p:sp>
        <p:nvSpPr>
          <p:cNvPr id="3" name="Content Placeholder 2"/>
          <p:cNvSpPr>
            <a:spLocks noGrp="1"/>
          </p:cNvSpPr>
          <p:nvPr>
            <p:ph idx="1"/>
          </p:nvPr>
        </p:nvSpPr>
        <p:spPr/>
        <p:txBody>
          <a:bodyPr/>
          <a:lstStyle/>
          <a:p>
            <a:pPr lvl="0"/>
            <a:r>
              <a:rPr lang="en-US" dirty="0" smtClean="0"/>
              <a:t>Cut out maps and tape together starting with center pieces</a:t>
            </a:r>
          </a:p>
          <a:p>
            <a:pPr lvl="0"/>
            <a:r>
              <a:rPr lang="en-US" dirty="0" smtClean="0"/>
              <a:t>You </a:t>
            </a:r>
            <a:r>
              <a:rPr lang="en-US" dirty="0"/>
              <a:t>will begin to fill out physical features on each continent according to the physical features page of the resource packet. </a:t>
            </a:r>
            <a:endParaRPr lang="en-US" dirty="0" smtClean="0"/>
          </a:p>
          <a:p>
            <a:pPr lvl="0"/>
            <a:r>
              <a:rPr lang="en-US" b="1" dirty="0">
                <a:solidFill>
                  <a:srgbClr val="0000CC"/>
                </a:solidFill>
              </a:rPr>
              <a:t>Name, Period</a:t>
            </a:r>
            <a:r>
              <a:rPr lang="en-US" dirty="0"/>
              <a:t>- </a:t>
            </a:r>
            <a:r>
              <a:rPr lang="en-US" b="1" dirty="0">
                <a:solidFill>
                  <a:srgbClr val="FF0000"/>
                </a:solidFill>
              </a:rPr>
              <a:t>Northeast</a:t>
            </a:r>
            <a:r>
              <a:rPr lang="en-US" dirty="0">
                <a:solidFill>
                  <a:srgbClr val="FF0000"/>
                </a:solidFill>
              </a:rPr>
              <a:t> </a:t>
            </a:r>
            <a:r>
              <a:rPr lang="en-US" dirty="0"/>
              <a:t>corner</a:t>
            </a:r>
          </a:p>
          <a:p>
            <a:pPr lvl="0"/>
            <a:r>
              <a:rPr lang="en-US" dirty="0"/>
              <a:t>Glue </a:t>
            </a:r>
            <a:r>
              <a:rPr lang="en-US" b="1" dirty="0">
                <a:solidFill>
                  <a:srgbClr val="0000CC"/>
                </a:solidFill>
              </a:rPr>
              <a:t>key</a:t>
            </a:r>
            <a:r>
              <a:rPr lang="en-US" dirty="0"/>
              <a:t> to </a:t>
            </a:r>
            <a:r>
              <a:rPr lang="en-US" b="1" dirty="0">
                <a:solidFill>
                  <a:srgbClr val="FF0000"/>
                </a:solidFill>
              </a:rPr>
              <a:t>Northwest</a:t>
            </a:r>
            <a:r>
              <a:rPr lang="en-US" dirty="0"/>
              <a:t> corner of map</a:t>
            </a:r>
          </a:p>
          <a:p>
            <a:pPr lvl="0"/>
            <a:r>
              <a:rPr lang="en-US" dirty="0"/>
              <a:t>Draw </a:t>
            </a:r>
            <a:r>
              <a:rPr lang="en-US" b="1" dirty="0">
                <a:solidFill>
                  <a:srgbClr val="0000CC"/>
                </a:solidFill>
              </a:rPr>
              <a:t>compass</a:t>
            </a:r>
            <a:r>
              <a:rPr lang="en-US" dirty="0"/>
              <a:t> in </a:t>
            </a:r>
            <a:r>
              <a:rPr lang="en-US" b="1" dirty="0">
                <a:solidFill>
                  <a:srgbClr val="FF0000"/>
                </a:solidFill>
              </a:rPr>
              <a:t>Southwest</a:t>
            </a:r>
            <a:r>
              <a:rPr lang="en-US" dirty="0"/>
              <a:t> corner</a:t>
            </a:r>
          </a:p>
        </p:txBody>
      </p:sp>
      <p:sp>
        <p:nvSpPr>
          <p:cNvPr id="4" name="Footer Placeholder 2"/>
          <p:cNvSpPr>
            <a:spLocks noGrp="1"/>
          </p:cNvSpPr>
          <p:nvPr>
            <p:ph type="ftr" sz="quarter" idx="11"/>
          </p:nvPr>
        </p:nvSpPr>
        <p:spPr>
          <a:xfrm>
            <a:off x="-914400" y="6471266"/>
            <a:ext cx="2895600" cy="365125"/>
          </a:xfrm>
        </p:spPr>
        <p:txBody>
          <a:bodyPr/>
          <a:lstStyle/>
          <a:p>
            <a:r>
              <a:rPr lang="en-US" dirty="0" smtClean="0"/>
              <a:t>Day 1</a:t>
            </a:r>
            <a:endParaRPr lang="en-US" dirty="0"/>
          </a:p>
        </p:txBody>
      </p:sp>
    </p:spTree>
    <p:extLst>
      <p:ext uri="{BB962C8B-B14F-4D97-AF65-F5344CB8AC3E}">
        <p14:creationId xmlns:p14="http://schemas.microsoft.com/office/powerpoint/2010/main" val="5474009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990600"/>
            <a:ext cx="8153400" cy="4191000"/>
          </a:xfrm>
        </p:spPr>
        <p:txBody>
          <a:bodyPr>
            <a:noAutofit/>
          </a:bodyPr>
          <a:lstStyle/>
          <a:p>
            <a:r>
              <a:rPr lang="en-US" sz="3200" b="1" u="sng" dirty="0" smtClean="0"/>
              <a:t>Locations:</a:t>
            </a:r>
            <a:br>
              <a:rPr lang="en-US" sz="3200" b="1" u="sng" dirty="0" smtClean="0"/>
            </a:br>
            <a:r>
              <a:rPr lang="en-US" sz="1800" dirty="0" smtClean="0"/>
              <a:t/>
            </a:r>
            <a:br>
              <a:rPr lang="en-US" sz="1800" dirty="0" smtClean="0"/>
            </a:br>
            <a:r>
              <a:rPr lang="en-US" sz="1800" b="1" dirty="0" smtClean="0"/>
              <a:t>Global</a:t>
            </a:r>
            <a:r>
              <a:rPr lang="en-US" sz="1800" dirty="0" smtClean="0"/>
              <a:t>-</a:t>
            </a:r>
            <a:br>
              <a:rPr lang="en-US" sz="1800" dirty="0" smtClean="0"/>
            </a:br>
            <a:r>
              <a:rPr lang="en-US" sz="1800" dirty="0" smtClean="0"/>
              <a:t>Equator, Prime Meridian, 2 </a:t>
            </a:r>
            <a:r>
              <a:rPr lang="en-US" sz="1800" dirty="0"/>
              <a:t>T</a:t>
            </a:r>
            <a:r>
              <a:rPr lang="en-US" sz="1800" dirty="0" smtClean="0"/>
              <a:t>ropics, 7 continents, 5 oceans</a:t>
            </a:r>
            <a:br>
              <a:rPr lang="en-US" sz="1800" dirty="0" smtClean="0"/>
            </a:br>
            <a:r>
              <a:rPr lang="en-US" sz="1800" b="1" dirty="0" smtClean="0"/>
              <a:t>North America</a:t>
            </a:r>
            <a:r>
              <a:rPr lang="en-US" sz="1800" dirty="0" smtClean="0"/>
              <a:t>-</a:t>
            </a:r>
            <a:br>
              <a:rPr lang="en-US" sz="1800" dirty="0" smtClean="0"/>
            </a:br>
            <a:r>
              <a:rPr lang="en-US" sz="1800" b="1" dirty="0" smtClean="0"/>
              <a:t>Land</a:t>
            </a:r>
            <a:r>
              <a:rPr lang="en-US" sz="1800" dirty="0" smtClean="0"/>
              <a:t>: The Rockies, Appalachians, Cascades, Canadian Shield</a:t>
            </a:r>
            <a:br>
              <a:rPr lang="en-US" sz="1800" dirty="0" smtClean="0"/>
            </a:br>
            <a:r>
              <a:rPr lang="en-US" sz="1800" b="1" dirty="0" smtClean="0"/>
              <a:t>Water</a:t>
            </a:r>
            <a:r>
              <a:rPr lang="en-US" sz="1800" dirty="0" smtClean="0"/>
              <a:t>: Mississippi R., St. Lawrence R., 5 Great Lakes</a:t>
            </a:r>
            <a:br>
              <a:rPr lang="en-US" sz="1800" dirty="0" smtClean="0"/>
            </a:br>
            <a:r>
              <a:rPr lang="en-US" sz="1800" b="1" dirty="0" smtClean="0"/>
              <a:t>South America</a:t>
            </a:r>
            <a:r>
              <a:rPr lang="en-US" sz="1800" dirty="0" smtClean="0"/>
              <a:t>-</a:t>
            </a:r>
            <a:br>
              <a:rPr lang="en-US" sz="1800" dirty="0" smtClean="0"/>
            </a:br>
            <a:r>
              <a:rPr lang="en-US" sz="1800" b="1" dirty="0" smtClean="0"/>
              <a:t>Land</a:t>
            </a:r>
            <a:r>
              <a:rPr lang="en-US" sz="1800" dirty="0" smtClean="0"/>
              <a:t>: Andes Mts., Isthmus of Panama, Panama Canal, Amazon Rainforest/Basin</a:t>
            </a:r>
            <a:br>
              <a:rPr lang="en-US" sz="1800" dirty="0" smtClean="0"/>
            </a:br>
            <a:r>
              <a:rPr lang="en-US" sz="1800" b="1" dirty="0" smtClean="0"/>
              <a:t>Water</a:t>
            </a:r>
            <a:r>
              <a:rPr lang="en-US" sz="1800" dirty="0" smtClean="0"/>
              <a:t>: Amazon R., Caribbean Sea, Gulf of Mexico</a:t>
            </a:r>
            <a:br>
              <a:rPr lang="en-US" sz="1800" dirty="0" smtClean="0"/>
            </a:br>
            <a:r>
              <a:rPr lang="en-US" sz="1800" b="1" dirty="0" smtClean="0"/>
              <a:t>Europe</a:t>
            </a:r>
            <a:r>
              <a:rPr lang="en-US" sz="1800" dirty="0" smtClean="0"/>
              <a:t>-</a:t>
            </a:r>
            <a:br>
              <a:rPr lang="en-US" sz="1800" dirty="0" smtClean="0"/>
            </a:br>
            <a:r>
              <a:rPr lang="en-US" sz="1800" b="1" dirty="0" smtClean="0"/>
              <a:t>Land</a:t>
            </a:r>
            <a:r>
              <a:rPr lang="en-US" sz="1800" dirty="0" smtClean="0"/>
              <a:t>: Pyrenees Mts., Alps, Ural Mts., Iberian Peninsula, Scandinavian Peninsula</a:t>
            </a:r>
            <a:br>
              <a:rPr lang="en-US" sz="1800" dirty="0" smtClean="0"/>
            </a:br>
            <a:r>
              <a:rPr lang="en-US" sz="1800" b="1" dirty="0" smtClean="0"/>
              <a:t>Water</a:t>
            </a:r>
            <a:r>
              <a:rPr lang="en-US" sz="1800" dirty="0" smtClean="0"/>
              <a:t>: Mediterranean Sea, Rhine R., Strait of Gibraltar</a:t>
            </a:r>
            <a:br>
              <a:rPr lang="en-US" sz="1800" dirty="0" smtClean="0"/>
            </a:br>
            <a:r>
              <a:rPr lang="en-US" sz="1800" b="1" dirty="0" smtClean="0"/>
              <a:t>Africa</a:t>
            </a:r>
            <a:r>
              <a:rPr lang="en-US" sz="1800" dirty="0" smtClean="0"/>
              <a:t>-</a:t>
            </a:r>
            <a:br>
              <a:rPr lang="en-US" sz="1800" dirty="0" smtClean="0"/>
            </a:br>
            <a:r>
              <a:rPr lang="en-US" sz="1800" b="1" dirty="0" smtClean="0"/>
              <a:t>Land</a:t>
            </a:r>
            <a:r>
              <a:rPr lang="en-US" sz="1800" dirty="0" smtClean="0"/>
              <a:t>: Sahara D., Mt. Kilimanjaro, Great Rift Valley, Congo Rainforest/Basin</a:t>
            </a:r>
            <a:br>
              <a:rPr lang="en-US" sz="1800" dirty="0" smtClean="0"/>
            </a:br>
            <a:r>
              <a:rPr lang="en-US" sz="1800" b="1" dirty="0" smtClean="0"/>
              <a:t>Water</a:t>
            </a:r>
            <a:r>
              <a:rPr lang="en-US" sz="1800" dirty="0" smtClean="0"/>
              <a:t>: Lake Victoria, Nile R., Congo R.</a:t>
            </a:r>
            <a:br>
              <a:rPr lang="en-US" sz="1800" dirty="0" smtClean="0"/>
            </a:br>
            <a:r>
              <a:rPr lang="en-US" sz="1800" b="1" dirty="0" smtClean="0"/>
              <a:t>Asia</a:t>
            </a:r>
            <a:r>
              <a:rPr lang="en-US" sz="1800" dirty="0" smtClean="0"/>
              <a:t>-</a:t>
            </a:r>
            <a:br>
              <a:rPr lang="en-US" sz="1800" dirty="0" smtClean="0"/>
            </a:br>
            <a:r>
              <a:rPr lang="en-US" sz="1800" b="1" dirty="0" smtClean="0"/>
              <a:t>Land</a:t>
            </a:r>
            <a:r>
              <a:rPr lang="en-US" sz="1800" dirty="0" smtClean="0"/>
              <a:t>: Himalayas, Gobi D., Indus River Valley</a:t>
            </a:r>
            <a:br>
              <a:rPr lang="en-US" sz="1800" dirty="0" smtClean="0"/>
            </a:br>
            <a:r>
              <a:rPr lang="en-US" sz="1800" b="1" dirty="0" smtClean="0"/>
              <a:t>Water</a:t>
            </a:r>
            <a:r>
              <a:rPr lang="en-US" sz="1800" dirty="0" smtClean="0"/>
              <a:t>: Yellow R., Yangtze R., Ganges R., Indus R.</a:t>
            </a:r>
            <a:br>
              <a:rPr lang="en-US" sz="1800" dirty="0" smtClean="0"/>
            </a:br>
            <a:r>
              <a:rPr lang="en-US" sz="1800" b="1" dirty="0" smtClean="0"/>
              <a:t>Australia, Oceania, Antarctica</a:t>
            </a:r>
            <a:r>
              <a:rPr lang="en-US" sz="1800" dirty="0" smtClean="0"/>
              <a:t>-</a:t>
            </a:r>
            <a:br>
              <a:rPr lang="en-US" sz="1800" dirty="0" smtClean="0"/>
            </a:br>
            <a:r>
              <a:rPr lang="en-US" sz="1800" b="1" dirty="0" smtClean="0"/>
              <a:t>Land</a:t>
            </a:r>
            <a:r>
              <a:rPr lang="en-US" sz="1800" dirty="0" smtClean="0"/>
              <a:t>: Australian Outback</a:t>
            </a:r>
            <a:br>
              <a:rPr lang="en-US" sz="1800" dirty="0" smtClean="0"/>
            </a:br>
            <a:r>
              <a:rPr lang="en-US" sz="1800" b="1" dirty="0" smtClean="0"/>
              <a:t>Water</a:t>
            </a:r>
            <a:r>
              <a:rPr lang="en-US" sz="1800" dirty="0" smtClean="0"/>
              <a:t>: Weddell Sea, Great Barrier Reef</a:t>
            </a:r>
            <a:endParaRPr lang="en-US" sz="1800" dirty="0"/>
          </a:p>
        </p:txBody>
      </p:sp>
      <p:sp>
        <p:nvSpPr>
          <p:cNvPr id="4" name="Footer Placeholder 2"/>
          <p:cNvSpPr>
            <a:spLocks noGrp="1"/>
          </p:cNvSpPr>
          <p:nvPr>
            <p:ph type="ftr" sz="quarter" idx="11"/>
          </p:nvPr>
        </p:nvSpPr>
        <p:spPr>
          <a:xfrm>
            <a:off x="-914400" y="6471266"/>
            <a:ext cx="2895600" cy="365125"/>
          </a:xfrm>
        </p:spPr>
        <p:txBody>
          <a:bodyPr/>
          <a:lstStyle/>
          <a:p>
            <a:r>
              <a:rPr lang="en-US" dirty="0" smtClean="0"/>
              <a:t>Day 1</a:t>
            </a:r>
            <a:endParaRPr lang="en-US" dirty="0"/>
          </a:p>
        </p:txBody>
      </p:sp>
      <p:sp>
        <p:nvSpPr>
          <p:cNvPr id="5" name="Octagon 4"/>
          <p:cNvSpPr/>
          <p:nvPr/>
        </p:nvSpPr>
        <p:spPr>
          <a:xfrm>
            <a:off x="8001000" y="5410200"/>
            <a:ext cx="914400" cy="914400"/>
          </a:xfrm>
          <a:prstGeom prst="octagon">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Stop</a:t>
            </a:r>
            <a:endParaRPr lang="en-US" b="1" dirty="0">
              <a:solidFill>
                <a:schemeClr val="tx1"/>
              </a:solidFill>
            </a:endParaRPr>
          </a:p>
        </p:txBody>
      </p:sp>
    </p:spTree>
    <p:extLst>
      <p:ext uri="{BB962C8B-B14F-4D97-AF65-F5344CB8AC3E}">
        <p14:creationId xmlns:p14="http://schemas.microsoft.com/office/powerpoint/2010/main" val="19912516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228600"/>
            <a:ext cx="8991600" cy="1219200"/>
          </a:xfrm>
        </p:spPr>
        <p:txBody>
          <a:bodyPr>
            <a:normAutofit fontScale="90000"/>
          </a:bodyPr>
          <a:lstStyle/>
          <a:p>
            <a:pPr algn="ctr" eaLnBrk="1" fontAlgn="auto" hangingPunct="1">
              <a:spcAft>
                <a:spcPts val="0"/>
              </a:spcAft>
              <a:defRPr/>
            </a:pPr>
            <a:r>
              <a:rPr dirty="0" smtClean="0"/>
              <a:t>Bell Ringer #</a:t>
            </a:r>
            <a:r>
              <a:rPr lang="en-US" dirty="0" smtClean="0"/>
              <a:t>2a</a:t>
            </a:r>
            <a:r>
              <a:rPr dirty="0" smtClean="0"/>
              <a:t/>
            </a:r>
            <a:br>
              <a:rPr dirty="0" smtClean="0"/>
            </a:br>
            <a:r>
              <a:rPr sz="3600" u="sng" dirty="0" smtClean="0"/>
              <a:t>Geographic Distributions</a:t>
            </a:r>
            <a:endParaRPr sz="3600" u="sng" dirty="0"/>
          </a:p>
        </p:txBody>
      </p:sp>
      <p:sp>
        <p:nvSpPr>
          <p:cNvPr id="7" name="TextBox 6"/>
          <p:cNvSpPr txBox="1"/>
          <p:nvPr/>
        </p:nvSpPr>
        <p:spPr>
          <a:xfrm>
            <a:off x="4648200" y="1447800"/>
            <a:ext cx="4267200" cy="5632450"/>
          </a:xfrm>
          <a:prstGeom prst="rect">
            <a:avLst/>
          </a:prstGeom>
          <a:noFill/>
        </p:spPr>
        <p:txBody>
          <a:bodyPr>
            <a:spAutoFit/>
          </a:bodyPr>
          <a:lstStyle/>
          <a:p>
            <a:pPr fontAlgn="auto">
              <a:spcBef>
                <a:spcPts val="0"/>
              </a:spcBef>
              <a:spcAft>
                <a:spcPts val="0"/>
              </a:spcAft>
              <a:defRPr/>
            </a:pPr>
            <a:r>
              <a:rPr lang="en-US" sz="2800" dirty="0">
                <a:latin typeface="+mn-lt"/>
              </a:rPr>
              <a:t>Which statement about Houston’s climate is correct?</a:t>
            </a:r>
          </a:p>
          <a:p>
            <a:pPr fontAlgn="auto">
              <a:spcBef>
                <a:spcPts val="0"/>
              </a:spcBef>
              <a:spcAft>
                <a:spcPts val="0"/>
              </a:spcAft>
              <a:defRPr/>
            </a:pPr>
            <a:endParaRPr lang="en-US" sz="2800" dirty="0">
              <a:latin typeface="+mn-lt"/>
            </a:endParaRPr>
          </a:p>
          <a:p>
            <a:pPr marL="457200" indent="-457200" fontAlgn="auto">
              <a:spcBef>
                <a:spcPts val="0"/>
              </a:spcBef>
              <a:spcAft>
                <a:spcPts val="0"/>
              </a:spcAft>
              <a:buFontTx/>
              <a:buAutoNum type="alphaUcPeriod"/>
              <a:defRPr/>
            </a:pPr>
            <a:r>
              <a:rPr lang="en-US" sz="2800" dirty="0">
                <a:latin typeface="+mn-lt"/>
              </a:rPr>
              <a:t>It has more rain in winter than in summer.</a:t>
            </a:r>
          </a:p>
          <a:p>
            <a:pPr marL="457200" indent="-457200" fontAlgn="auto">
              <a:spcBef>
                <a:spcPts val="0"/>
              </a:spcBef>
              <a:spcAft>
                <a:spcPts val="0"/>
              </a:spcAft>
              <a:buFontTx/>
              <a:buAutoNum type="alphaUcPeriod"/>
              <a:defRPr/>
            </a:pPr>
            <a:r>
              <a:rPr lang="en-US" sz="2800" dirty="0">
                <a:latin typeface="+mn-lt"/>
              </a:rPr>
              <a:t>July is the wettest month.</a:t>
            </a:r>
          </a:p>
          <a:p>
            <a:pPr marL="457200" indent="-457200" fontAlgn="auto">
              <a:spcBef>
                <a:spcPts val="0"/>
              </a:spcBef>
              <a:spcAft>
                <a:spcPts val="0"/>
              </a:spcAft>
              <a:buFontTx/>
              <a:buAutoNum type="alphaUcPeriod"/>
              <a:defRPr/>
            </a:pPr>
            <a:r>
              <a:rPr lang="en-US" sz="2800" dirty="0">
                <a:latin typeface="+mn-lt"/>
              </a:rPr>
              <a:t>March is the driest month.</a:t>
            </a:r>
          </a:p>
          <a:p>
            <a:pPr marL="457200" indent="-457200" fontAlgn="auto">
              <a:spcBef>
                <a:spcPts val="0"/>
              </a:spcBef>
              <a:spcAft>
                <a:spcPts val="0"/>
              </a:spcAft>
              <a:buFontTx/>
              <a:buAutoNum type="alphaUcPeriod"/>
              <a:defRPr/>
            </a:pPr>
            <a:r>
              <a:rPr lang="en-US" sz="2800" dirty="0">
                <a:latin typeface="+mn-lt"/>
              </a:rPr>
              <a:t>September is the hottest month.</a:t>
            </a:r>
          </a:p>
          <a:p>
            <a:pPr marL="457200" indent="-457200" fontAlgn="auto">
              <a:spcBef>
                <a:spcPts val="0"/>
              </a:spcBef>
              <a:spcAft>
                <a:spcPts val="0"/>
              </a:spcAft>
              <a:defRPr/>
            </a:pPr>
            <a:endParaRPr lang="en-US" sz="2400" dirty="0">
              <a:latin typeface="+mn-lt"/>
            </a:endParaRPr>
          </a:p>
        </p:txBody>
      </p:sp>
      <p:pic>
        <p:nvPicPr>
          <p:cNvPr id="22532" name="Picture 5" descr="scan000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447800"/>
            <a:ext cx="4267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48078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xit" presetSubtype="10" fill="hold" nodeType="clickEffect">
                                  <p:stCondLst>
                                    <p:cond delay="0"/>
                                  </p:stCondLst>
                                  <p:childTnLst>
                                    <p:animEffect transition="out" filter="checkerboard(across)">
                                      <p:cBhvr>
                                        <p:cTn id="6" dur="500"/>
                                        <p:tgtEl>
                                          <p:spTgt spid="7">
                                            <p:txEl>
                                              <p:pRg st="5" end="5"/>
                                            </p:txEl>
                                          </p:spTgt>
                                        </p:tgtEl>
                                      </p:cBhvr>
                                    </p:animEffect>
                                    <p:set>
                                      <p:cBhvr>
                                        <p:cTn id="7" dur="1" fill="hold">
                                          <p:stCondLst>
                                            <p:cond delay="499"/>
                                          </p:stCondLst>
                                        </p:cTn>
                                        <p:tgtEl>
                                          <p:spTgt spid="7">
                                            <p:txEl>
                                              <p:pRg st="5" end="5"/>
                                            </p:txEl>
                                          </p:spTgt>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xit" presetSubtype="10" fill="hold" nodeType="clickEffect">
                                  <p:stCondLst>
                                    <p:cond delay="0"/>
                                  </p:stCondLst>
                                  <p:childTnLst>
                                    <p:animEffect transition="out" filter="checkerboard(across)">
                                      <p:cBhvr>
                                        <p:cTn id="11" dur="500"/>
                                        <p:tgtEl>
                                          <p:spTgt spid="7">
                                            <p:txEl>
                                              <p:pRg st="2" end="2"/>
                                            </p:txEl>
                                          </p:spTgt>
                                        </p:tgtEl>
                                      </p:cBhvr>
                                    </p:animEffect>
                                    <p:set>
                                      <p:cBhvr>
                                        <p:cTn id="12" dur="1" fill="hold">
                                          <p:stCondLst>
                                            <p:cond delay="499"/>
                                          </p:stCondLst>
                                        </p:cTn>
                                        <p:tgtEl>
                                          <p:spTgt spid="7">
                                            <p:txEl>
                                              <p:pRg st="2" end="2"/>
                                            </p:txEl>
                                          </p:spTgt>
                                        </p:tgtEl>
                                        <p:attrNameLst>
                                          <p:attrName>style.visibility</p:attrName>
                                        </p:attrNameLst>
                                      </p:cBhvr>
                                      <p:to>
                                        <p:strVal val="hidden"/>
                                      </p:to>
                                    </p:set>
                                  </p:childTnLst>
                                </p:cTn>
                              </p:par>
                              <p:par>
                                <p:cTn id="13" presetID="5" presetClass="exit" presetSubtype="10" fill="hold" nodeType="withEffect">
                                  <p:stCondLst>
                                    <p:cond delay="0"/>
                                  </p:stCondLst>
                                  <p:childTnLst>
                                    <p:animEffect transition="out" filter="checkerboard(across)">
                                      <p:cBhvr>
                                        <p:cTn id="14" dur="500"/>
                                        <p:tgtEl>
                                          <p:spTgt spid="7">
                                            <p:txEl>
                                              <p:pRg st="3" end="3"/>
                                            </p:txEl>
                                          </p:spTgt>
                                        </p:tgtEl>
                                      </p:cBhvr>
                                    </p:animEffect>
                                    <p:set>
                                      <p:cBhvr>
                                        <p:cTn id="15" dur="1" fill="hold">
                                          <p:stCondLst>
                                            <p:cond delay="499"/>
                                          </p:stCondLst>
                                        </p:cTn>
                                        <p:tgtEl>
                                          <p:spTgt spid="7">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8991600" cy="1219200"/>
          </a:xfrm>
        </p:spPr>
        <p:txBody>
          <a:bodyPr>
            <a:normAutofit fontScale="90000"/>
          </a:bodyPr>
          <a:lstStyle/>
          <a:p>
            <a:pPr algn="ctr" eaLnBrk="1" fontAlgn="auto" hangingPunct="1">
              <a:spcAft>
                <a:spcPts val="0"/>
              </a:spcAft>
              <a:defRPr/>
            </a:pPr>
            <a:r>
              <a:rPr dirty="0" smtClean="0"/>
              <a:t>Bell Ringer #</a:t>
            </a:r>
            <a:r>
              <a:rPr lang="en-US" dirty="0" smtClean="0"/>
              <a:t>2b</a:t>
            </a:r>
            <a:r>
              <a:rPr dirty="0" smtClean="0"/>
              <a:t/>
            </a:r>
            <a:br>
              <a:rPr dirty="0" smtClean="0"/>
            </a:br>
            <a:r>
              <a:rPr sz="3100" u="sng" dirty="0" smtClean="0"/>
              <a:t>Effects of Spatial Diffusion of a Phenomenon</a:t>
            </a:r>
            <a:endParaRPr sz="3100" u="sng" dirty="0"/>
          </a:p>
        </p:txBody>
      </p:sp>
      <p:sp>
        <p:nvSpPr>
          <p:cNvPr id="7" name="TextBox 6"/>
          <p:cNvSpPr txBox="1"/>
          <p:nvPr/>
        </p:nvSpPr>
        <p:spPr>
          <a:xfrm>
            <a:off x="685800" y="1066800"/>
            <a:ext cx="8229600" cy="6186488"/>
          </a:xfrm>
          <a:prstGeom prst="rect">
            <a:avLst/>
          </a:prstGeom>
          <a:noFill/>
        </p:spPr>
        <p:txBody>
          <a:bodyPr>
            <a:spAutoFit/>
          </a:bodyPr>
          <a:lstStyle/>
          <a:p>
            <a:pPr fontAlgn="auto">
              <a:spcBef>
                <a:spcPts val="0"/>
              </a:spcBef>
              <a:spcAft>
                <a:spcPts val="0"/>
              </a:spcAft>
              <a:defRPr/>
            </a:pPr>
            <a:r>
              <a:rPr lang="en-US" sz="3200" dirty="0">
                <a:latin typeface="+mn-lt"/>
              </a:rPr>
              <a:t>The introduction of sugar cane transformed the Caribbean region because…</a:t>
            </a:r>
          </a:p>
          <a:p>
            <a:pPr fontAlgn="auto">
              <a:spcBef>
                <a:spcPts val="0"/>
              </a:spcBef>
              <a:spcAft>
                <a:spcPts val="0"/>
              </a:spcAft>
              <a:defRPr/>
            </a:pPr>
            <a:endParaRPr lang="en-US" sz="2800" dirty="0">
              <a:latin typeface="+mn-lt"/>
            </a:endParaRPr>
          </a:p>
          <a:p>
            <a:pPr marL="514350" indent="-514350" fontAlgn="auto">
              <a:spcBef>
                <a:spcPts val="0"/>
              </a:spcBef>
              <a:spcAft>
                <a:spcPts val="0"/>
              </a:spcAft>
              <a:buFontTx/>
              <a:buAutoNum type="alphaUcPeriod"/>
              <a:defRPr/>
            </a:pPr>
            <a:r>
              <a:rPr lang="en-US" sz="2800" dirty="0">
                <a:latin typeface="+mn-lt"/>
              </a:rPr>
              <a:t>large numbers of African slaves were imported to work on sugar cane plantations.</a:t>
            </a:r>
          </a:p>
          <a:p>
            <a:pPr marL="514350" indent="-514350" fontAlgn="auto">
              <a:spcBef>
                <a:spcPts val="0"/>
              </a:spcBef>
              <a:spcAft>
                <a:spcPts val="0"/>
              </a:spcAft>
              <a:buFontTx/>
              <a:buAutoNum type="alphaUcPeriod"/>
              <a:defRPr/>
            </a:pPr>
            <a:r>
              <a:rPr lang="en-US" sz="2800" dirty="0">
                <a:latin typeface="+mn-lt"/>
              </a:rPr>
              <a:t>it radically changed the diet of the native inhabitants.</a:t>
            </a:r>
          </a:p>
          <a:p>
            <a:pPr marL="514350" indent="-514350" fontAlgn="auto">
              <a:spcBef>
                <a:spcPts val="0"/>
              </a:spcBef>
              <a:spcAft>
                <a:spcPts val="0"/>
              </a:spcAft>
              <a:buFontTx/>
              <a:buAutoNum type="alphaUcPeriod"/>
              <a:defRPr/>
            </a:pPr>
            <a:r>
              <a:rPr lang="en-US" sz="2800" dirty="0">
                <a:latin typeface="+mn-lt"/>
              </a:rPr>
              <a:t>the native people grew rich from the exportation of sugar cane.</a:t>
            </a:r>
          </a:p>
          <a:p>
            <a:pPr marL="514350" indent="-514350" fontAlgn="auto">
              <a:spcBef>
                <a:spcPts val="0"/>
              </a:spcBef>
              <a:spcAft>
                <a:spcPts val="0"/>
              </a:spcAft>
              <a:buFontTx/>
              <a:buAutoNum type="alphaUcPeriod"/>
              <a:defRPr/>
            </a:pPr>
            <a:r>
              <a:rPr lang="en-US" sz="2800" dirty="0">
                <a:latin typeface="+mn-lt"/>
              </a:rPr>
              <a:t>many Europeans migrated to the Caribbean region to work as laborers on the sugar cane plantation.</a:t>
            </a:r>
          </a:p>
          <a:p>
            <a:pPr marL="514350" indent="-514350" fontAlgn="auto">
              <a:spcBef>
                <a:spcPts val="0"/>
              </a:spcBef>
              <a:spcAft>
                <a:spcPts val="0"/>
              </a:spcAft>
              <a:buFontTx/>
              <a:buAutoNum type="alphaUcPeriod"/>
              <a:defRPr/>
            </a:pPr>
            <a:endParaRPr lang="en-US" sz="2800" dirty="0">
              <a:latin typeface="+mn-lt"/>
            </a:endParaRPr>
          </a:p>
          <a:p>
            <a:pPr marL="457200" indent="-457200" fontAlgn="auto">
              <a:spcBef>
                <a:spcPts val="0"/>
              </a:spcBef>
              <a:spcAft>
                <a:spcPts val="0"/>
              </a:spcAft>
              <a:defRPr/>
            </a:pPr>
            <a:endParaRPr lang="en-US" sz="2400" dirty="0">
              <a:latin typeface="+mn-lt"/>
            </a:endParaRPr>
          </a:p>
        </p:txBody>
      </p:sp>
    </p:spTree>
    <p:extLst>
      <p:ext uri="{BB962C8B-B14F-4D97-AF65-F5344CB8AC3E}">
        <p14:creationId xmlns:p14="http://schemas.microsoft.com/office/powerpoint/2010/main" val="41178877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xit" presetSubtype="16" fill="hold" nodeType="clickEffect">
                                  <p:stCondLst>
                                    <p:cond delay="0"/>
                                  </p:stCondLst>
                                  <p:childTnLst>
                                    <p:animEffect transition="out" filter="box(in)">
                                      <p:cBhvr>
                                        <p:cTn id="6" dur="500"/>
                                        <p:tgtEl>
                                          <p:spTgt spid="7">
                                            <p:txEl>
                                              <p:pRg st="3" end="3"/>
                                            </p:txEl>
                                          </p:spTgt>
                                        </p:tgtEl>
                                      </p:cBhvr>
                                    </p:animEffect>
                                    <p:set>
                                      <p:cBhvr>
                                        <p:cTn id="7" dur="1" fill="hold">
                                          <p:stCondLst>
                                            <p:cond delay="499"/>
                                          </p:stCondLst>
                                        </p:cTn>
                                        <p:tgtEl>
                                          <p:spTgt spid="7">
                                            <p:txEl>
                                              <p:pRg st="3" end="3"/>
                                            </p:txEl>
                                          </p:spTgt>
                                        </p:tgtEl>
                                        <p:attrNameLst>
                                          <p:attrName>style.visibility</p:attrName>
                                        </p:attrNameLst>
                                      </p:cBhvr>
                                      <p:to>
                                        <p:strVal val="hidden"/>
                                      </p:to>
                                    </p:set>
                                  </p:childTnLst>
                                </p:cTn>
                              </p:par>
                              <p:par>
                                <p:cTn id="8" presetID="4" presetClass="exit" presetSubtype="16" fill="hold" nodeType="withEffect">
                                  <p:stCondLst>
                                    <p:cond delay="0"/>
                                  </p:stCondLst>
                                  <p:childTnLst>
                                    <p:animEffect transition="out" filter="box(in)">
                                      <p:cBhvr>
                                        <p:cTn id="9" dur="500"/>
                                        <p:tgtEl>
                                          <p:spTgt spid="7">
                                            <p:txEl>
                                              <p:pRg st="4" end="4"/>
                                            </p:txEl>
                                          </p:spTgt>
                                        </p:tgtEl>
                                      </p:cBhvr>
                                    </p:animEffect>
                                    <p:set>
                                      <p:cBhvr>
                                        <p:cTn id="10" dur="1" fill="hold">
                                          <p:stCondLst>
                                            <p:cond delay="499"/>
                                          </p:stCondLst>
                                        </p:cTn>
                                        <p:tgtEl>
                                          <p:spTgt spid="7">
                                            <p:txEl>
                                              <p:pRg st="4" end="4"/>
                                            </p:txEl>
                                          </p:spTgt>
                                        </p:tgtEl>
                                        <p:attrNameLst>
                                          <p:attrName>style.visibility</p:attrName>
                                        </p:attrNameLst>
                                      </p:cBhvr>
                                      <p:to>
                                        <p:strVal val="hidden"/>
                                      </p:to>
                                    </p:set>
                                  </p:childTnLst>
                                </p:cTn>
                              </p:par>
                              <p:par>
                                <p:cTn id="11" presetID="4" presetClass="exit" presetSubtype="16" fill="hold" nodeType="withEffect">
                                  <p:stCondLst>
                                    <p:cond delay="0"/>
                                  </p:stCondLst>
                                  <p:childTnLst>
                                    <p:animEffect transition="out" filter="box(in)">
                                      <p:cBhvr>
                                        <p:cTn id="12" dur="500"/>
                                        <p:tgtEl>
                                          <p:spTgt spid="7">
                                            <p:txEl>
                                              <p:pRg st="5" end="5"/>
                                            </p:txEl>
                                          </p:spTgt>
                                        </p:tgtEl>
                                      </p:cBhvr>
                                    </p:animEffect>
                                    <p:set>
                                      <p:cBhvr>
                                        <p:cTn id="13" dur="1" fill="hold">
                                          <p:stCondLst>
                                            <p:cond delay="499"/>
                                          </p:stCondLst>
                                        </p:cTn>
                                        <p:tgtEl>
                                          <p:spTgt spid="7">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Day 2- Physical Geography</a:t>
            </a:r>
            <a:endParaRPr lang="en-US" b="1" dirty="0"/>
          </a:p>
        </p:txBody>
      </p:sp>
      <p:sp>
        <p:nvSpPr>
          <p:cNvPr id="3" name="Content Placeholder 2"/>
          <p:cNvSpPr>
            <a:spLocks noGrp="1"/>
          </p:cNvSpPr>
          <p:nvPr>
            <p:ph idx="1"/>
          </p:nvPr>
        </p:nvSpPr>
        <p:spPr/>
        <p:txBody>
          <a:bodyPr>
            <a:normAutofit fontScale="92500" lnSpcReduction="10000"/>
          </a:bodyPr>
          <a:lstStyle/>
          <a:p>
            <a:pPr marL="0" indent="0">
              <a:buNone/>
            </a:pPr>
            <a:r>
              <a:rPr lang="en-US" b="1" dirty="0" smtClean="0"/>
              <a:t>Essential Questions-</a:t>
            </a:r>
            <a:endParaRPr lang="en-US" dirty="0" smtClean="0"/>
          </a:p>
          <a:p>
            <a:pPr lvl="0"/>
            <a:r>
              <a:rPr lang="en-US" i="1" dirty="0"/>
              <a:t>How and why do geographers use tools to study the interactions between the physical and human landscapes of Earth</a:t>
            </a:r>
            <a:r>
              <a:rPr lang="en-US" i="1" dirty="0" smtClean="0"/>
              <a:t>?</a:t>
            </a:r>
          </a:p>
          <a:p>
            <a:pPr marL="0" lvl="0" indent="0">
              <a:buNone/>
            </a:pPr>
            <a:endParaRPr lang="en-US" i="1" dirty="0"/>
          </a:p>
          <a:p>
            <a:pPr lvl="0"/>
            <a:r>
              <a:rPr lang="en-US" i="1" dirty="0"/>
              <a:t>How do physical forces cause change in the Earth’s landscape over time?  How does this alter the human landscape and force adaptations and modifications to the environment?  Can you think of any examples</a:t>
            </a:r>
            <a:r>
              <a:rPr lang="en-US" i="1" dirty="0" smtClean="0"/>
              <a:t>?</a:t>
            </a:r>
          </a:p>
          <a:p>
            <a:pPr marL="0" lvl="0" indent="0">
              <a:buNone/>
            </a:pPr>
            <a:endParaRPr lang="en-US" i="1" dirty="0"/>
          </a:p>
        </p:txBody>
      </p:sp>
      <p:sp>
        <p:nvSpPr>
          <p:cNvPr id="4" name="Footer Placeholder 2"/>
          <p:cNvSpPr>
            <a:spLocks noGrp="1"/>
          </p:cNvSpPr>
          <p:nvPr>
            <p:ph type="ftr" sz="quarter" idx="11"/>
          </p:nvPr>
        </p:nvSpPr>
        <p:spPr>
          <a:xfrm>
            <a:off x="-914400" y="6471266"/>
            <a:ext cx="2895600" cy="365125"/>
          </a:xfrm>
        </p:spPr>
        <p:txBody>
          <a:bodyPr/>
          <a:lstStyle/>
          <a:p>
            <a:r>
              <a:rPr lang="en-US" dirty="0" smtClean="0"/>
              <a:t>Day 2</a:t>
            </a:r>
            <a:endParaRPr lang="en-US" dirty="0"/>
          </a:p>
        </p:txBody>
      </p:sp>
    </p:spTree>
    <p:extLst>
      <p:ext uri="{BB962C8B-B14F-4D97-AF65-F5344CB8AC3E}">
        <p14:creationId xmlns:p14="http://schemas.microsoft.com/office/powerpoint/2010/main" val="16009690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Key Ideas</a:t>
            </a:r>
            <a:endParaRPr lang="en-US" b="1" dirty="0"/>
          </a:p>
        </p:txBody>
      </p:sp>
      <p:sp>
        <p:nvSpPr>
          <p:cNvPr id="3" name="Content Placeholder 2"/>
          <p:cNvSpPr>
            <a:spLocks noGrp="1"/>
          </p:cNvSpPr>
          <p:nvPr>
            <p:ph idx="1"/>
          </p:nvPr>
        </p:nvSpPr>
        <p:spPr>
          <a:xfrm>
            <a:off x="457200" y="1600200"/>
            <a:ext cx="8229600" cy="4953000"/>
          </a:xfrm>
          <a:noFill/>
        </p:spPr>
        <p:txBody>
          <a:bodyPr lIns="91440">
            <a:normAutofit fontScale="92500"/>
          </a:bodyPr>
          <a:lstStyle/>
          <a:p>
            <a:pPr marL="0" indent="0">
              <a:buNone/>
            </a:pPr>
            <a:r>
              <a:rPr lang="en-US" b="1" dirty="0" smtClean="0"/>
              <a:t>Concepts-</a:t>
            </a:r>
          </a:p>
          <a:p>
            <a:pPr lvl="1">
              <a:buFont typeface="Arial" pitchFamily="34" charset="0"/>
              <a:buChar char="•"/>
            </a:pPr>
            <a:r>
              <a:rPr lang="en-US" dirty="0" smtClean="0"/>
              <a:t>Geographic Tools, Systems, Forces of Change, Physical Environment, Climate, Interdependence, Innovation, Human-Environmental Interaction, Physical and Human processes, Adaption, Modification, Region</a:t>
            </a:r>
            <a:endParaRPr lang="en-US" dirty="0"/>
          </a:p>
          <a:p>
            <a:pPr marL="0" indent="0">
              <a:buNone/>
            </a:pPr>
            <a:r>
              <a:rPr lang="en-US" b="1" dirty="0" smtClean="0"/>
              <a:t>Vocabulary-</a:t>
            </a:r>
          </a:p>
          <a:p>
            <a:pPr lvl="1">
              <a:buFont typeface="Arial" pitchFamily="34" charset="0"/>
              <a:buChar char="•"/>
            </a:pPr>
            <a:r>
              <a:rPr lang="en-US" dirty="0" smtClean="0"/>
              <a:t>Geography, Human-Environment interaction, Convection, Plate tectonics</a:t>
            </a:r>
          </a:p>
          <a:p>
            <a:pPr marL="0" indent="0">
              <a:buNone/>
            </a:pPr>
            <a:r>
              <a:rPr lang="en-US" sz="3200" b="1" dirty="0" smtClean="0"/>
              <a:t>Verbs-</a:t>
            </a:r>
          </a:p>
          <a:p>
            <a:pPr lvl="1">
              <a:buFont typeface="Arial" pitchFamily="34" charset="0"/>
              <a:buChar char="•"/>
            </a:pPr>
            <a:r>
              <a:rPr lang="en-US" dirty="0" smtClean="0"/>
              <a:t>Describe, Explain, Compare, Analyze, Identify, Evaluate</a:t>
            </a:r>
          </a:p>
        </p:txBody>
      </p:sp>
      <p:sp>
        <p:nvSpPr>
          <p:cNvPr id="4" name="Footer Placeholder 2"/>
          <p:cNvSpPr>
            <a:spLocks noGrp="1"/>
          </p:cNvSpPr>
          <p:nvPr>
            <p:ph type="ftr" sz="quarter" idx="11"/>
          </p:nvPr>
        </p:nvSpPr>
        <p:spPr>
          <a:xfrm>
            <a:off x="-914400" y="6471266"/>
            <a:ext cx="2895600" cy="365125"/>
          </a:xfrm>
        </p:spPr>
        <p:txBody>
          <a:bodyPr/>
          <a:lstStyle/>
          <a:p>
            <a:r>
              <a:rPr lang="en-US" dirty="0" smtClean="0"/>
              <a:t>Day 2</a:t>
            </a:r>
            <a:endParaRPr lang="en-US" dirty="0"/>
          </a:p>
        </p:txBody>
      </p:sp>
    </p:spTree>
    <p:extLst>
      <p:ext uri="{BB962C8B-B14F-4D97-AF65-F5344CB8AC3E}">
        <p14:creationId xmlns:p14="http://schemas.microsoft.com/office/powerpoint/2010/main" val="3941496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295400"/>
            <a:ext cx="8153400" cy="4191000"/>
          </a:xfrm>
        </p:spPr>
        <p:txBody>
          <a:bodyPr>
            <a:noAutofit/>
          </a:bodyPr>
          <a:lstStyle/>
          <a:p>
            <a:r>
              <a:rPr lang="en-US" sz="2800" b="1" u="sng" dirty="0" smtClean="0"/>
              <a:t>Locations:</a:t>
            </a:r>
            <a:br>
              <a:rPr lang="en-US" sz="2800" b="1" u="sng" dirty="0" smtClean="0"/>
            </a:br>
            <a:r>
              <a:rPr lang="en-US" sz="1800" dirty="0" smtClean="0"/>
              <a:t/>
            </a:r>
            <a:br>
              <a:rPr lang="en-US" sz="1800" dirty="0" smtClean="0"/>
            </a:br>
            <a:r>
              <a:rPr lang="en-US" sz="1900" b="1" dirty="0" smtClean="0"/>
              <a:t>Global</a:t>
            </a:r>
            <a:r>
              <a:rPr lang="en-US" sz="1900" dirty="0" smtClean="0"/>
              <a:t>-</a:t>
            </a:r>
            <a:br>
              <a:rPr lang="en-US" sz="1900" dirty="0" smtClean="0"/>
            </a:br>
            <a:r>
              <a:rPr lang="en-US" sz="1900" dirty="0" smtClean="0"/>
              <a:t>Equator, Prime Meridian, 2 </a:t>
            </a:r>
            <a:r>
              <a:rPr lang="en-US" sz="1900" dirty="0"/>
              <a:t>T</a:t>
            </a:r>
            <a:r>
              <a:rPr lang="en-US" sz="1900" dirty="0" smtClean="0"/>
              <a:t>ropics, 7 continents, 5 oceans</a:t>
            </a:r>
            <a:br>
              <a:rPr lang="en-US" sz="1900" dirty="0" smtClean="0"/>
            </a:br>
            <a:r>
              <a:rPr lang="en-US" sz="1900" b="1" dirty="0" smtClean="0"/>
              <a:t>North America</a:t>
            </a:r>
            <a:r>
              <a:rPr lang="en-US" sz="1900" dirty="0" smtClean="0"/>
              <a:t>-</a:t>
            </a:r>
            <a:br>
              <a:rPr lang="en-US" sz="1900" dirty="0" smtClean="0"/>
            </a:br>
            <a:r>
              <a:rPr lang="en-US" sz="1900" b="1" dirty="0" smtClean="0"/>
              <a:t>Land</a:t>
            </a:r>
            <a:r>
              <a:rPr lang="en-US" sz="1900" dirty="0" smtClean="0"/>
              <a:t>: The Rockies, Appalachians, Cascades, Canadian Shield</a:t>
            </a:r>
            <a:br>
              <a:rPr lang="en-US" sz="1900" dirty="0" smtClean="0"/>
            </a:br>
            <a:r>
              <a:rPr lang="en-US" sz="1900" b="1" dirty="0" smtClean="0"/>
              <a:t>Water</a:t>
            </a:r>
            <a:r>
              <a:rPr lang="en-US" sz="1900" dirty="0" smtClean="0"/>
              <a:t>: Mississippi R., St. Lawrence R., 5 Great Lakes</a:t>
            </a:r>
            <a:br>
              <a:rPr lang="en-US" sz="1900" dirty="0" smtClean="0"/>
            </a:br>
            <a:r>
              <a:rPr lang="en-US" sz="1900" b="1" dirty="0" smtClean="0"/>
              <a:t>South America</a:t>
            </a:r>
            <a:r>
              <a:rPr lang="en-US" sz="1900" dirty="0" smtClean="0"/>
              <a:t>-</a:t>
            </a:r>
            <a:br>
              <a:rPr lang="en-US" sz="1900" dirty="0" smtClean="0"/>
            </a:br>
            <a:r>
              <a:rPr lang="en-US" sz="1900" b="1" dirty="0" smtClean="0"/>
              <a:t>Land</a:t>
            </a:r>
            <a:r>
              <a:rPr lang="en-US" sz="1900" dirty="0" smtClean="0"/>
              <a:t>: Andes Mts., Isthmus of Panama, Panama Canal, Amazon Rainforest/Basin</a:t>
            </a:r>
            <a:br>
              <a:rPr lang="en-US" sz="1900" dirty="0" smtClean="0"/>
            </a:br>
            <a:r>
              <a:rPr lang="en-US" sz="1900" b="1" dirty="0" smtClean="0"/>
              <a:t>Water</a:t>
            </a:r>
            <a:r>
              <a:rPr lang="en-US" sz="1900" dirty="0" smtClean="0"/>
              <a:t>: Amazon R., Caribbean Sea, Gulf of Mexico</a:t>
            </a:r>
            <a:br>
              <a:rPr lang="en-US" sz="1900" dirty="0" smtClean="0"/>
            </a:br>
            <a:r>
              <a:rPr lang="en-US" sz="1900" b="1" dirty="0" smtClean="0"/>
              <a:t>Europe</a:t>
            </a:r>
            <a:r>
              <a:rPr lang="en-US" sz="1900" dirty="0" smtClean="0"/>
              <a:t>-</a:t>
            </a:r>
            <a:br>
              <a:rPr lang="en-US" sz="1900" dirty="0" smtClean="0"/>
            </a:br>
            <a:r>
              <a:rPr lang="en-US" sz="1900" b="1" dirty="0" smtClean="0"/>
              <a:t>Land</a:t>
            </a:r>
            <a:r>
              <a:rPr lang="en-US" sz="1900" dirty="0" smtClean="0"/>
              <a:t>: Pyrenees Mts., Alps, Ural Mts., Iberian Peninsula, Scandinavian Peninsula</a:t>
            </a:r>
            <a:br>
              <a:rPr lang="en-US" sz="1900" dirty="0" smtClean="0"/>
            </a:br>
            <a:r>
              <a:rPr lang="en-US" sz="1900" b="1" dirty="0" smtClean="0"/>
              <a:t>Water</a:t>
            </a:r>
            <a:r>
              <a:rPr lang="en-US" sz="1900" dirty="0" smtClean="0"/>
              <a:t>: Mediterranean Sea, Rhine R., Strait of Gibraltar</a:t>
            </a:r>
            <a:br>
              <a:rPr lang="en-US" sz="1900" dirty="0" smtClean="0"/>
            </a:br>
            <a:r>
              <a:rPr lang="en-US" sz="1900" b="1" dirty="0" smtClean="0"/>
              <a:t>Africa</a:t>
            </a:r>
            <a:r>
              <a:rPr lang="en-US" sz="1900" dirty="0" smtClean="0"/>
              <a:t>-</a:t>
            </a:r>
            <a:br>
              <a:rPr lang="en-US" sz="1900" dirty="0" smtClean="0"/>
            </a:br>
            <a:r>
              <a:rPr lang="en-US" sz="1900" b="1" dirty="0" smtClean="0"/>
              <a:t>Land</a:t>
            </a:r>
            <a:r>
              <a:rPr lang="en-US" sz="1900" dirty="0" smtClean="0"/>
              <a:t>: Sahara D., Mt. Kilimanjaro, Great Rift Valley, Congo Rainforest/Basin</a:t>
            </a:r>
            <a:br>
              <a:rPr lang="en-US" sz="1900" dirty="0" smtClean="0"/>
            </a:br>
            <a:r>
              <a:rPr lang="en-US" sz="1900" b="1" dirty="0" smtClean="0"/>
              <a:t>Water</a:t>
            </a:r>
            <a:r>
              <a:rPr lang="en-US" sz="1900" dirty="0" smtClean="0"/>
              <a:t>: Lake Victoria, Nile R., Congo R.</a:t>
            </a:r>
            <a:br>
              <a:rPr lang="en-US" sz="1900" dirty="0" smtClean="0"/>
            </a:br>
            <a:r>
              <a:rPr lang="en-US" sz="1900" b="1" dirty="0" smtClean="0"/>
              <a:t>Asia</a:t>
            </a:r>
            <a:r>
              <a:rPr lang="en-US" sz="1900" dirty="0" smtClean="0"/>
              <a:t>-</a:t>
            </a:r>
            <a:br>
              <a:rPr lang="en-US" sz="1900" dirty="0" smtClean="0"/>
            </a:br>
            <a:r>
              <a:rPr lang="en-US" sz="1900" b="1" dirty="0" smtClean="0"/>
              <a:t>Land</a:t>
            </a:r>
            <a:r>
              <a:rPr lang="en-US" sz="1900" dirty="0" smtClean="0"/>
              <a:t>: Himalayas, Gobi D., Indus River Valley</a:t>
            </a:r>
            <a:br>
              <a:rPr lang="en-US" sz="1900" dirty="0" smtClean="0"/>
            </a:br>
            <a:r>
              <a:rPr lang="en-US" sz="1900" b="1" dirty="0" smtClean="0"/>
              <a:t>Water</a:t>
            </a:r>
            <a:r>
              <a:rPr lang="en-US" sz="1900" dirty="0" smtClean="0"/>
              <a:t>: Yellow R., Yangtze R., Ganges R., Indus R.</a:t>
            </a:r>
            <a:br>
              <a:rPr lang="en-US" sz="1900" dirty="0" smtClean="0"/>
            </a:br>
            <a:r>
              <a:rPr lang="en-US" sz="1900" b="1" dirty="0" smtClean="0"/>
              <a:t>Australia, Oceania, Antarctica</a:t>
            </a:r>
            <a:r>
              <a:rPr lang="en-US" sz="1900" dirty="0" smtClean="0"/>
              <a:t>-</a:t>
            </a:r>
            <a:br>
              <a:rPr lang="en-US" sz="1900" dirty="0" smtClean="0"/>
            </a:br>
            <a:r>
              <a:rPr lang="en-US" sz="1900" b="1" dirty="0" smtClean="0"/>
              <a:t>Land</a:t>
            </a:r>
            <a:r>
              <a:rPr lang="en-US" sz="1900" dirty="0" smtClean="0"/>
              <a:t>: Australian Outback</a:t>
            </a:r>
            <a:br>
              <a:rPr lang="en-US" sz="1900" dirty="0" smtClean="0"/>
            </a:br>
            <a:r>
              <a:rPr lang="en-US" sz="1900" b="1" dirty="0" smtClean="0"/>
              <a:t>Water</a:t>
            </a:r>
            <a:r>
              <a:rPr lang="en-US" sz="1900" dirty="0" smtClean="0"/>
              <a:t>: </a:t>
            </a:r>
            <a:r>
              <a:rPr lang="en-US" sz="2000" dirty="0"/>
              <a:t>Weddell</a:t>
            </a:r>
            <a:r>
              <a:rPr lang="en-US" sz="1900" dirty="0" smtClean="0"/>
              <a:t> Sea, Great Barrier Reef</a:t>
            </a:r>
            <a:endParaRPr lang="en-US" sz="1900" dirty="0"/>
          </a:p>
        </p:txBody>
      </p:sp>
      <p:sp>
        <p:nvSpPr>
          <p:cNvPr id="4" name="Footer Placeholder 2"/>
          <p:cNvSpPr>
            <a:spLocks noGrp="1"/>
          </p:cNvSpPr>
          <p:nvPr>
            <p:ph type="ftr" sz="quarter" idx="11"/>
          </p:nvPr>
        </p:nvSpPr>
        <p:spPr>
          <a:xfrm>
            <a:off x="-914400" y="6471266"/>
            <a:ext cx="2895600" cy="365125"/>
          </a:xfrm>
        </p:spPr>
        <p:txBody>
          <a:bodyPr/>
          <a:lstStyle/>
          <a:p>
            <a:r>
              <a:rPr lang="en-US" dirty="0" smtClean="0"/>
              <a:t>Day 2</a:t>
            </a:r>
            <a:endParaRPr lang="en-US" dirty="0"/>
          </a:p>
        </p:txBody>
      </p:sp>
    </p:spTree>
    <p:extLst>
      <p:ext uri="{BB962C8B-B14F-4D97-AF65-F5344CB8AC3E}">
        <p14:creationId xmlns:p14="http://schemas.microsoft.com/office/powerpoint/2010/main" val="40019972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Factors that Affect Climate</a:t>
            </a:r>
            <a:endParaRPr lang="en-US" b="1" dirty="0"/>
          </a:p>
        </p:txBody>
      </p:sp>
      <p:sp>
        <p:nvSpPr>
          <p:cNvPr id="3" name="Content Placeholder 2"/>
          <p:cNvSpPr>
            <a:spLocks noGrp="1"/>
          </p:cNvSpPr>
          <p:nvPr>
            <p:ph idx="1"/>
          </p:nvPr>
        </p:nvSpPr>
        <p:spPr/>
        <p:txBody>
          <a:bodyPr>
            <a:normAutofit lnSpcReduction="10000"/>
          </a:bodyPr>
          <a:lstStyle/>
          <a:p>
            <a:pPr marL="0" indent="0">
              <a:buNone/>
            </a:pPr>
            <a:r>
              <a:rPr lang="en-US" b="1" dirty="0" smtClean="0">
                <a:solidFill>
                  <a:srgbClr val="0000CC"/>
                </a:solidFill>
              </a:rPr>
              <a:t>L</a:t>
            </a:r>
            <a:r>
              <a:rPr lang="en-US" b="1" dirty="0" smtClean="0"/>
              <a:t>atitude </a:t>
            </a:r>
            <a:r>
              <a:rPr lang="en-US" b="1" dirty="0" smtClean="0">
                <a:solidFill>
                  <a:srgbClr val="FF0000"/>
                </a:solidFill>
              </a:rPr>
              <a:t>(most important)</a:t>
            </a:r>
            <a:endParaRPr lang="en-US" dirty="0" smtClean="0">
              <a:solidFill>
                <a:srgbClr val="FF0000"/>
              </a:solidFill>
            </a:endParaRPr>
          </a:p>
          <a:p>
            <a:pPr marL="0" indent="0">
              <a:buNone/>
            </a:pPr>
            <a:r>
              <a:rPr lang="en-US" b="1" dirty="0" smtClean="0">
                <a:solidFill>
                  <a:srgbClr val="0000CC"/>
                </a:solidFill>
              </a:rPr>
              <a:t>A</a:t>
            </a:r>
            <a:r>
              <a:rPr lang="en-US" b="1" dirty="0" smtClean="0"/>
              <a:t>ir Masses</a:t>
            </a:r>
          </a:p>
          <a:p>
            <a:pPr marL="0" indent="0">
              <a:buNone/>
            </a:pPr>
            <a:r>
              <a:rPr lang="en-US" b="1" dirty="0" smtClean="0">
                <a:solidFill>
                  <a:srgbClr val="0000CC"/>
                </a:solidFill>
              </a:rPr>
              <a:t>C</a:t>
            </a:r>
            <a:r>
              <a:rPr lang="en-US" b="1" dirty="0" smtClean="0"/>
              <a:t>ontinentality</a:t>
            </a:r>
          </a:p>
          <a:p>
            <a:pPr marL="0" indent="0">
              <a:buNone/>
            </a:pPr>
            <a:r>
              <a:rPr lang="en-US" b="1" dirty="0" smtClean="0">
                <a:solidFill>
                  <a:srgbClr val="0000CC"/>
                </a:solidFill>
              </a:rPr>
              <a:t>E</a:t>
            </a:r>
            <a:r>
              <a:rPr lang="en-US" b="1" dirty="0" smtClean="0"/>
              <a:t>levation</a:t>
            </a:r>
          </a:p>
          <a:p>
            <a:pPr marL="0" indent="0">
              <a:buNone/>
            </a:pPr>
            <a:r>
              <a:rPr lang="en-US" b="1" dirty="0" smtClean="0">
                <a:solidFill>
                  <a:srgbClr val="0000CC"/>
                </a:solidFill>
              </a:rPr>
              <a:t>M</a:t>
            </a:r>
            <a:r>
              <a:rPr lang="en-US" b="1" dirty="0" smtClean="0"/>
              <a:t>ountain Barriers</a:t>
            </a:r>
          </a:p>
          <a:p>
            <a:pPr marL="0" indent="0">
              <a:buNone/>
            </a:pPr>
            <a:r>
              <a:rPr lang="en-US" b="1" dirty="0" smtClean="0">
                <a:solidFill>
                  <a:srgbClr val="0000CC"/>
                </a:solidFill>
              </a:rPr>
              <a:t>O</a:t>
            </a:r>
            <a:r>
              <a:rPr lang="en-US" b="1" dirty="0" smtClean="0"/>
              <a:t>cean Currents</a:t>
            </a:r>
          </a:p>
          <a:p>
            <a:pPr marL="0" indent="0">
              <a:buNone/>
            </a:pPr>
            <a:r>
              <a:rPr lang="en-US" b="1" dirty="0" smtClean="0">
                <a:solidFill>
                  <a:srgbClr val="0000CC"/>
                </a:solidFill>
              </a:rPr>
              <a:t>P</a:t>
            </a:r>
            <a:r>
              <a:rPr lang="en-US" b="1" dirty="0" smtClean="0"/>
              <a:t>ressure &amp; Wind</a:t>
            </a:r>
          </a:p>
          <a:p>
            <a:pPr marL="0" indent="0">
              <a:buNone/>
            </a:pPr>
            <a:r>
              <a:rPr lang="en-US" b="1" dirty="0" smtClean="0">
                <a:solidFill>
                  <a:srgbClr val="0000CC"/>
                </a:solidFill>
              </a:rPr>
              <a:t>S</a:t>
            </a:r>
            <a:r>
              <a:rPr lang="en-US" b="1" dirty="0" smtClean="0"/>
              <a:t>torm Tracks</a:t>
            </a:r>
            <a:endParaRPr lang="en-US" b="1" dirty="0"/>
          </a:p>
        </p:txBody>
      </p:sp>
    </p:spTree>
    <p:extLst>
      <p:ext uri="{BB962C8B-B14F-4D97-AF65-F5344CB8AC3E}">
        <p14:creationId xmlns:p14="http://schemas.microsoft.com/office/powerpoint/2010/main" val="428171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Weather vs. Climate</a:t>
            </a:r>
            <a:endParaRPr lang="en-US" b="1" dirty="0"/>
          </a:p>
        </p:txBody>
      </p:sp>
      <p:pic>
        <p:nvPicPr>
          <p:cNvPr id="9218" name="Picture 2"/>
          <p:cNvPicPr>
            <a:picLocks noGrp="1" noChangeAspect="1" noChangeArrowheads="1"/>
          </p:cNvPicPr>
          <p:nvPr>
            <p:ph idx="1"/>
          </p:nvPr>
        </p:nvPicPr>
        <p:blipFill>
          <a:blip r:embed="rId3" cstate="print"/>
          <a:srcRect/>
          <a:stretch>
            <a:fillRect/>
          </a:stretch>
        </p:blipFill>
        <p:spPr bwMode="auto">
          <a:xfrm>
            <a:off x="990600" y="2819400"/>
            <a:ext cx="7296150" cy="3638550"/>
          </a:xfrm>
          <a:prstGeom prst="rect">
            <a:avLst/>
          </a:prstGeom>
          <a:noFill/>
          <a:ln w="9525">
            <a:noFill/>
            <a:miter lim="800000"/>
            <a:headEnd/>
            <a:tailEnd/>
          </a:ln>
        </p:spPr>
      </p:pic>
      <p:sp>
        <p:nvSpPr>
          <p:cNvPr id="5" name="TextBox 4"/>
          <p:cNvSpPr txBox="1"/>
          <p:nvPr/>
        </p:nvSpPr>
        <p:spPr>
          <a:xfrm>
            <a:off x="990600" y="1676400"/>
            <a:ext cx="7315200" cy="923330"/>
          </a:xfrm>
          <a:prstGeom prst="rect">
            <a:avLst/>
          </a:prstGeom>
          <a:noFill/>
        </p:spPr>
        <p:txBody>
          <a:bodyPr wrap="square" rtlCol="0">
            <a:spAutoFit/>
          </a:bodyPr>
          <a:lstStyle/>
          <a:p>
            <a:r>
              <a:rPr lang="en-US" dirty="0" smtClean="0"/>
              <a:t>List what you know about each climate region in the chart on the back of your map.</a:t>
            </a:r>
          </a:p>
          <a:p>
            <a:endParaRPr lang="en-US" dirty="0"/>
          </a:p>
        </p:txBody>
      </p:sp>
    </p:spTree>
    <p:extLst>
      <p:ext uri="{BB962C8B-B14F-4D97-AF65-F5344CB8AC3E}">
        <p14:creationId xmlns:p14="http://schemas.microsoft.com/office/powerpoint/2010/main" val="32156025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rmAutofit fontScale="90000"/>
          </a:bodyPr>
          <a:lstStyle/>
          <a:p>
            <a:r>
              <a:rPr lang="en-US" sz="3200" b="1" dirty="0" smtClean="0"/>
              <a:t>How does climate affect how people live?</a:t>
            </a:r>
            <a:endParaRPr lang="en-US" sz="3200" b="1" dirty="0"/>
          </a:p>
        </p:txBody>
      </p:sp>
      <p:pic>
        <p:nvPicPr>
          <p:cNvPr id="4" name="Content Placeholder 3" descr="http://www.geography.learnontheinternet.co.uk/images/worldclimate.gif"/>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209800" y="1066800"/>
            <a:ext cx="6781800" cy="4191000"/>
          </a:xfrm>
          <a:prstGeom prst="rect">
            <a:avLst/>
          </a:prstGeom>
          <a:noFill/>
          <a:ln>
            <a:noFill/>
          </a:ln>
        </p:spPr>
      </p:pic>
      <p:sp>
        <p:nvSpPr>
          <p:cNvPr id="5" name="TextBox 4"/>
          <p:cNvSpPr txBox="1"/>
          <p:nvPr/>
        </p:nvSpPr>
        <p:spPr>
          <a:xfrm>
            <a:off x="228600" y="1219200"/>
            <a:ext cx="2286000" cy="4801314"/>
          </a:xfrm>
          <a:prstGeom prst="rect">
            <a:avLst/>
          </a:prstGeom>
          <a:noFill/>
        </p:spPr>
        <p:txBody>
          <a:bodyPr wrap="square" rtlCol="0">
            <a:spAutoFit/>
          </a:bodyPr>
          <a:lstStyle/>
          <a:p>
            <a:r>
              <a:rPr lang="en-US" dirty="0"/>
              <a:t>Simple summary of climatic zones: </a:t>
            </a:r>
          </a:p>
          <a:p>
            <a:endParaRPr lang="en-US" b="1" dirty="0" smtClean="0">
              <a:solidFill>
                <a:schemeClr val="tx2"/>
              </a:solidFill>
            </a:endParaRPr>
          </a:p>
          <a:p>
            <a:r>
              <a:rPr lang="en-US" b="1" dirty="0" smtClean="0">
                <a:solidFill>
                  <a:schemeClr val="tx2"/>
                </a:solidFill>
              </a:rPr>
              <a:t>Polar </a:t>
            </a:r>
            <a:r>
              <a:rPr lang="en-US" b="1" dirty="0">
                <a:solidFill>
                  <a:schemeClr val="tx2"/>
                </a:solidFill>
              </a:rPr>
              <a:t>- </a:t>
            </a:r>
            <a:r>
              <a:rPr lang="en-US" dirty="0"/>
              <a:t>very cold and dry all year</a:t>
            </a:r>
            <a:br>
              <a:rPr lang="en-US" dirty="0"/>
            </a:br>
            <a:r>
              <a:rPr lang="en-US" b="1" dirty="0">
                <a:solidFill>
                  <a:schemeClr val="tx2"/>
                </a:solidFill>
              </a:rPr>
              <a:t>Temperate</a:t>
            </a:r>
            <a:r>
              <a:rPr lang="en-US" dirty="0"/>
              <a:t> - cold winters and mild summers</a:t>
            </a:r>
            <a:br>
              <a:rPr lang="en-US" dirty="0"/>
            </a:br>
            <a:r>
              <a:rPr lang="en-US" b="1" dirty="0">
                <a:solidFill>
                  <a:schemeClr val="tx2"/>
                </a:solidFill>
              </a:rPr>
              <a:t>Arid</a:t>
            </a:r>
            <a:r>
              <a:rPr lang="en-US" dirty="0"/>
              <a:t> - dry, hot all year</a:t>
            </a:r>
            <a:br>
              <a:rPr lang="en-US" dirty="0"/>
            </a:br>
            <a:r>
              <a:rPr lang="en-US" b="1" dirty="0" smtClean="0">
                <a:solidFill>
                  <a:schemeClr val="tx2"/>
                </a:solidFill>
              </a:rPr>
              <a:t>Tropical </a:t>
            </a:r>
            <a:r>
              <a:rPr lang="en-US" b="1" dirty="0">
                <a:solidFill>
                  <a:schemeClr val="tx2"/>
                </a:solidFill>
              </a:rPr>
              <a:t>- </a:t>
            </a:r>
            <a:r>
              <a:rPr lang="en-US" dirty="0"/>
              <a:t>hot and wet all year</a:t>
            </a:r>
            <a:br>
              <a:rPr lang="en-US" dirty="0"/>
            </a:br>
            <a:r>
              <a:rPr lang="en-US" b="1" dirty="0">
                <a:solidFill>
                  <a:schemeClr val="tx2"/>
                </a:solidFill>
              </a:rPr>
              <a:t>Mediterranean</a:t>
            </a:r>
            <a:r>
              <a:rPr lang="en-US" dirty="0"/>
              <a:t> - mild winters, dry hot summers</a:t>
            </a:r>
            <a:br>
              <a:rPr lang="en-US" dirty="0"/>
            </a:br>
            <a:r>
              <a:rPr lang="en-US" b="1" dirty="0">
                <a:solidFill>
                  <a:schemeClr val="tx2"/>
                </a:solidFill>
              </a:rPr>
              <a:t>Mountains</a:t>
            </a:r>
            <a:r>
              <a:rPr lang="en-US" dirty="0"/>
              <a:t> (</a:t>
            </a:r>
            <a:r>
              <a:rPr lang="en-US" dirty="0" smtClean="0"/>
              <a:t>tundra)  </a:t>
            </a:r>
            <a:r>
              <a:rPr lang="en-US" dirty="0"/>
              <a:t>very cold all year </a:t>
            </a:r>
          </a:p>
          <a:p>
            <a:endParaRPr lang="en-US" dirty="0"/>
          </a:p>
        </p:txBody>
      </p:sp>
      <p:sp>
        <p:nvSpPr>
          <p:cNvPr id="6" name="TextBox 5"/>
          <p:cNvSpPr txBox="1"/>
          <p:nvPr/>
        </p:nvSpPr>
        <p:spPr>
          <a:xfrm>
            <a:off x="4800600" y="4800600"/>
            <a:ext cx="3810000" cy="1754326"/>
          </a:xfrm>
          <a:prstGeom prst="rect">
            <a:avLst/>
          </a:prstGeom>
          <a:noFill/>
        </p:spPr>
        <p:txBody>
          <a:bodyPr wrap="square" rtlCol="0">
            <a:spAutoFit/>
          </a:bodyPr>
          <a:lstStyle/>
          <a:p>
            <a:pPr algn="ctr"/>
            <a:r>
              <a:rPr lang="en-US" dirty="0"/>
              <a:t>The classification is based on maximum and minimum temperatures and the temperature range as well as the total and seasonal distribution of precipitation. </a:t>
            </a:r>
          </a:p>
          <a:p>
            <a:pPr algn="ctr"/>
            <a:endParaRPr lang="en-US" dirty="0"/>
          </a:p>
        </p:txBody>
      </p:sp>
    </p:spTree>
    <p:extLst>
      <p:ext uri="{BB962C8B-B14F-4D97-AF65-F5344CB8AC3E}">
        <p14:creationId xmlns:p14="http://schemas.microsoft.com/office/powerpoint/2010/main" val="23052515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228600"/>
            <a:ext cx="8991600" cy="1219200"/>
          </a:xfrm>
        </p:spPr>
        <p:txBody>
          <a:bodyPr>
            <a:normAutofit fontScale="90000"/>
          </a:bodyPr>
          <a:lstStyle/>
          <a:p>
            <a:pPr algn="ctr" eaLnBrk="1" fontAlgn="auto" hangingPunct="1">
              <a:spcAft>
                <a:spcPts val="0"/>
              </a:spcAft>
              <a:defRPr/>
            </a:pPr>
            <a:r>
              <a:rPr dirty="0" smtClean="0"/>
              <a:t>Bell Ringer #</a:t>
            </a:r>
            <a:r>
              <a:rPr lang="en-US" dirty="0"/>
              <a:t> </a:t>
            </a:r>
            <a:r>
              <a:rPr lang="en-US" dirty="0" smtClean="0"/>
              <a:t>1a</a:t>
            </a:r>
            <a:r>
              <a:rPr dirty="0" smtClean="0"/>
              <a:t/>
            </a:r>
            <a:br>
              <a:rPr dirty="0" smtClean="0"/>
            </a:br>
            <a:r>
              <a:rPr sz="3600" u="sng" dirty="0" smtClean="0"/>
              <a:t>Geographic Distributions</a:t>
            </a:r>
            <a:endParaRPr sz="3600" u="sng" dirty="0"/>
          </a:p>
        </p:txBody>
      </p:sp>
      <p:sp>
        <p:nvSpPr>
          <p:cNvPr id="7" name="TextBox 6"/>
          <p:cNvSpPr txBox="1"/>
          <p:nvPr/>
        </p:nvSpPr>
        <p:spPr>
          <a:xfrm>
            <a:off x="4876800" y="1676400"/>
            <a:ext cx="3733800" cy="4340225"/>
          </a:xfrm>
          <a:prstGeom prst="rect">
            <a:avLst/>
          </a:prstGeom>
          <a:noFill/>
        </p:spPr>
        <p:txBody>
          <a:bodyPr>
            <a:spAutoFit/>
          </a:bodyPr>
          <a:lstStyle/>
          <a:p>
            <a:pPr fontAlgn="auto">
              <a:spcBef>
                <a:spcPts val="0"/>
              </a:spcBef>
              <a:spcAft>
                <a:spcPts val="0"/>
              </a:spcAft>
              <a:defRPr/>
            </a:pPr>
            <a:r>
              <a:rPr lang="en-US" sz="2800" dirty="0">
                <a:latin typeface="+mn-lt"/>
              </a:rPr>
              <a:t>Which of these states had the largest percentage of people from Germany?</a:t>
            </a:r>
          </a:p>
          <a:p>
            <a:pPr fontAlgn="auto">
              <a:spcBef>
                <a:spcPts val="0"/>
              </a:spcBef>
              <a:spcAft>
                <a:spcPts val="0"/>
              </a:spcAft>
              <a:defRPr/>
            </a:pPr>
            <a:endParaRPr lang="en-US" sz="2800" dirty="0">
              <a:latin typeface="+mn-lt"/>
            </a:endParaRPr>
          </a:p>
          <a:p>
            <a:pPr marL="457200" indent="-457200" fontAlgn="auto">
              <a:spcBef>
                <a:spcPts val="0"/>
              </a:spcBef>
              <a:spcAft>
                <a:spcPts val="0"/>
              </a:spcAft>
              <a:buFontTx/>
              <a:buAutoNum type="alphaUcPeriod"/>
              <a:defRPr/>
            </a:pPr>
            <a:r>
              <a:rPr lang="en-US" sz="2800" dirty="0">
                <a:latin typeface="+mn-lt"/>
              </a:rPr>
              <a:t>Pennsylvania</a:t>
            </a:r>
          </a:p>
          <a:p>
            <a:pPr marL="457200" indent="-457200" fontAlgn="auto">
              <a:spcBef>
                <a:spcPts val="0"/>
              </a:spcBef>
              <a:spcAft>
                <a:spcPts val="0"/>
              </a:spcAft>
              <a:buFontTx/>
              <a:buAutoNum type="alphaUcPeriod"/>
              <a:defRPr/>
            </a:pPr>
            <a:r>
              <a:rPr lang="en-US" sz="2800" dirty="0">
                <a:latin typeface="+mn-lt"/>
              </a:rPr>
              <a:t>New York</a:t>
            </a:r>
          </a:p>
          <a:p>
            <a:pPr marL="457200" indent="-457200" fontAlgn="auto">
              <a:spcBef>
                <a:spcPts val="0"/>
              </a:spcBef>
              <a:spcAft>
                <a:spcPts val="0"/>
              </a:spcAft>
              <a:buFontTx/>
              <a:buAutoNum type="alphaUcPeriod"/>
              <a:defRPr/>
            </a:pPr>
            <a:r>
              <a:rPr lang="en-US" sz="2800" dirty="0">
                <a:latin typeface="+mn-lt"/>
              </a:rPr>
              <a:t>Georgia</a:t>
            </a:r>
          </a:p>
          <a:p>
            <a:pPr marL="457200" indent="-457200" fontAlgn="auto">
              <a:spcBef>
                <a:spcPts val="0"/>
              </a:spcBef>
              <a:spcAft>
                <a:spcPts val="0"/>
              </a:spcAft>
              <a:buFontTx/>
              <a:buAutoNum type="alphaUcPeriod"/>
              <a:defRPr/>
            </a:pPr>
            <a:r>
              <a:rPr lang="en-US" sz="2800" dirty="0">
                <a:latin typeface="+mn-lt"/>
              </a:rPr>
              <a:t>Vermont</a:t>
            </a:r>
          </a:p>
          <a:p>
            <a:pPr marL="457200" indent="-457200" fontAlgn="auto">
              <a:spcBef>
                <a:spcPts val="0"/>
              </a:spcBef>
              <a:spcAft>
                <a:spcPts val="0"/>
              </a:spcAft>
              <a:defRPr/>
            </a:pPr>
            <a:endParaRPr lang="en-US" sz="2400" dirty="0">
              <a:latin typeface="+mn-lt"/>
            </a:endParaRPr>
          </a:p>
        </p:txBody>
      </p:sp>
      <p:pic>
        <p:nvPicPr>
          <p:cNvPr id="20484" name="Picture 7" descr="scan0015.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447800"/>
            <a:ext cx="4343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05908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nodeType="clickEffect">
                                  <p:stCondLst>
                                    <p:cond delay="0"/>
                                  </p:stCondLst>
                                  <p:childTnLst>
                                    <p:animEffect transition="out" filter="blinds(horizontal)">
                                      <p:cBhvr>
                                        <p:cTn id="6" dur="500"/>
                                        <p:tgtEl>
                                          <p:spTgt spid="7">
                                            <p:txEl>
                                              <p:pRg st="3" end="3"/>
                                            </p:txEl>
                                          </p:spTgt>
                                        </p:tgtEl>
                                      </p:cBhvr>
                                    </p:animEffect>
                                    <p:set>
                                      <p:cBhvr>
                                        <p:cTn id="7" dur="1" fill="hold">
                                          <p:stCondLst>
                                            <p:cond delay="499"/>
                                          </p:stCondLst>
                                        </p:cTn>
                                        <p:tgtEl>
                                          <p:spTgt spid="7">
                                            <p:txEl>
                                              <p:pRg st="3" end="3"/>
                                            </p:txEl>
                                          </p:spTgt>
                                        </p:tgtEl>
                                        <p:attrNameLst>
                                          <p:attrName>style.visibility</p:attrName>
                                        </p:attrNameLst>
                                      </p:cBhvr>
                                      <p:to>
                                        <p:strVal val="hidden"/>
                                      </p:to>
                                    </p:set>
                                  </p:childTnLst>
                                </p:cTn>
                              </p:par>
                              <p:par>
                                <p:cTn id="8" presetID="3" presetClass="exit" presetSubtype="10" fill="hold" nodeType="withEffect">
                                  <p:stCondLst>
                                    <p:cond delay="0"/>
                                  </p:stCondLst>
                                  <p:childTnLst>
                                    <p:animEffect transition="out" filter="blinds(horizontal)">
                                      <p:cBhvr>
                                        <p:cTn id="9" dur="500"/>
                                        <p:tgtEl>
                                          <p:spTgt spid="7">
                                            <p:txEl>
                                              <p:pRg st="4" end="4"/>
                                            </p:txEl>
                                          </p:spTgt>
                                        </p:tgtEl>
                                      </p:cBhvr>
                                    </p:animEffect>
                                    <p:set>
                                      <p:cBhvr>
                                        <p:cTn id="10" dur="1" fill="hold">
                                          <p:stCondLst>
                                            <p:cond delay="499"/>
                                          </p:stCondLst>
                                        </p:cTn>
                                        <p:tgtEl>
                                          <p:spTgt spid="7">
                                            <p:txEl>
                                              <p:pRg st="4" end="4"/>
                                            </p:txEl>
                                          </p:spTgt>
                                        </p:tgtEl>
                                        <p:attrNameLst>
                                          <p:attrName>style.visibility</p:attrName>
                                        </p:attrNameLst>
                                      </p:cBhvr>
                                      <p:to>
                                        <p:strVal val="hidden"/>
                                      </p:to>
                                    </p:set>
                                  </p:childTnLst>
                                </p:cTn>
                              </p:par>
                              <p:par>
                                <p:cTn id="11" presetID="3" presetClass="exit" presetSubtype="10" fill="hold" nodeType="withEffect">
                                  <p:stCondLst>
                                    <p:cond delay="0"/>
                                  </p:stCondLst>
                                  <p:childTnLst>
                                    <p:animEffect transition="out" filter="blinds(horizontal)">
                                      <p:cBhvr>
                                        <p:cTn id="12" dur="500"/>
                                        <p:tgtEl>
                                          <p:spTgt spid="7">
                                            <p:txEl>
                                              <p:pRg st="5" end="5"/>
                                            </p:txEl>
                                          </p:spTgt>
                                        </p:tgtEl>
                                      </p:cBhvr>
                                    </p:animEffect>
                                    <p:set>
                                      <p:cBhvr>
                                        <p:cTn id="13" dur="1" fill="hold">
                                          <p:stCondLst>
                                            <p:cond delay="499"/>
                                          </p:stCondLst>
                                        </p:cTn>
                                        <p:tgtEl>
                                          <p:spTgt spid="7">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0"/>
            <a:ext cx="2819400" cy="1143000"/>
          </a:xfrm>
        </p:spPr>
        <p:txBody>
          <a:bodyPr/>
          <a:lstStyle/>
          <a:p>
            <a:r>
              <a:rPr lang="en-US" b="1" dirty="0" smtClean="0"/>
              <a:t>Weather</a:t>
            </a:r>
            <a:endParaRPr lang="en-US" b="1" dirty="0"/>
          </a:p>
        </p:txBody>
      </p:sp>
      <p:pic>
        <p:nvPicPr>
          <p:cNvPr id="10242" name="Picture 2"/>
          <p:cNvPicPr>
            <a:picLocks noGrp="1" noChangeAspect="1" noChangeArrowheads="1"/>
          </p:cNvPicPr>
          <p:nvPr>
            <p:ph idx="1"/>
          </p:nvPr>
        </p:nvPicPr>
        <p:blipFill>
          <a:blip r:embed="rId3" cstate="print"/>
          <a:srcRect/>
          <a:stretch>
            <a:fillRect/>
          </a:stretch>
        </p:blipFill>
        <p:spPr bwMode="auto">
          <a:xfrm>
            <a:off x="3429000" y="1241402"/>
            <a:ext cx="5248306" cy="4009316"/>
          </a:xfrm>
          <a:prstGeom prst="rect">
            <a:avLst/>
          </a:prstGeom>
          <a:noFill/>
          <a:ln w="9525">
            <a:noFill/>
            <a:miter lim="800000"/>
            <a:headEnd/>
            <a:tailEnd/>
          </a:ln>
        </p:spPr>
      </p:pic>
      <p:sp>
        <p:nvSpPr>
          <p:cNvPr id="5" name="TextBox 4"/>
          <p:cNvSpPr txBox="1"/>
          <p:nvPr/>
        </p:nvSpPr>
        <p:spPr>
          <a:xfrm>
            <a:off x="228600" y="1676400"/>
            <a:ext cx="2971800" cy="3139321"/>
          </a:xfrm>
          <a:prstGeom prst="rect">
            <a:avLst/>
          </a:prstGeom>
          <a:noFill/>
        </p:spPr>
        <p:txBody>
          <a:bodyPr wrap="square" rtlCol="0">
            <a:spAutoFit/>
          </a:bodyPr>
          <a:lstStyle/>
          <a:p>
            <a:r>
              <a:rPr lang="en-US" dirty="0" smtClean="0"/>
              <a:t>1. Complete your chart using your knowledge and classroom resources.</a:t>
            </a:r>
          </a:p>
          <a:p>
            <a:endParaRPr lang="en-US" dirty="0"/>
          </a:p>
          <a:p>
            <a:r>
              <a:rPr lang="en-US" dirty="0" smtClean="0"/>
              <a:t>2</a:t>
            </a:r>
            <a:r>
              <a:rPr lang="en-US" dirty="0" smtClean="0">
                <a:solidFill>
                  <a:srgbClr val="FF0000"/>
                </a:solidFill>
              </a:rPr>
              <a:t>. Using the symbols you created, draw the symbols on the front of your own map in the appropriate places for each phenomena</a:t>
            </a:r>
            <a:r>
              <a:rPr lang="en-US" dirty="0" smtClean="0"/>
              <a:t>.</a:t>
            </a:r>
          </a:p>
          <a:p>
            <a:endParaRPr lang="en-US" dirty="0"/>
          </a:p>
          <a:p>
            <a:r>
              <a:rPr lang="en-US" dirty="0" smtClean="0"/>
              <a:t>.</a:t>
            </a:r>
            <a:endParaRPr lang="en-US" dirty="0"/>
          </a:p>
        </p:txBody>
      </p:sp>
      <p:sp>
        <p:nvSpPr>
          <p:cNvPr id="6" name="Octagon 5"/>
          <p:cNvSpPr/>
          <p:nvPr/>
        </p:nvSpPr>
        <p:spPr>
          <a:xfrm>
            <a:off x="8001000" y="5715000"/>
            <a:ext cx="914400" cy="914400"/>
          </a:xfrm>
          <a:prstGeom prst="octagon">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Stop</a:t>
            </a:r>
            <a:endParaRPr lang="en-US" b="1" dirty="0">
              <a:solidFill>
                <a:schemeClr val="tx1"/>
              </a:solidFill>
            </a:endParaRPr>
          </a:p>
        </p:txBody>
      </p:sp>
    </p:spTree>
    <p:extLst>
      <p:ext uri="{BB962C8B-B14F-4D97-AF65-F5344CB8AC3E}">
        <p14:creationId xmlns:p14="http://schemas.microsoft.com/office/powerpoint/2010/main" val="3082446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52400"/>
            <a:ext cx="8991600" cy="1219200"/>
          </a:xfrm>
        </p:spPr>
        <p:txBody>
          <a:bodyPr>
            <a:normAutofit fontScale="90000"/>
          </a:bodyPr>
          <a:lstStyle/>
          <a:p>
            <a:pPr algn="ctr" eaLnBrk="1" fontAlgn="auto" hangingPunct="1">
              <a:spcAft>
                <a:spcPts val="0"/>
              </a:spcAft>
              <a:defRPr/>
            </a:pPr>
            <a:r>
              <a:rPr dirty="0" smtClean="0"/>
              <a:t>Bell Ringer #</a:t>
            </a:r>
            <a:r>
              <a:rPr lang="en-US" dirty="0" smtClean="0"/>
              <a:t>3a</a:t>
            </a:r>
            <a:r>
              <a:rPr dirty="0" smtClean="0"/>
              <a:t/>
            </a:r>
            <a:br>
              <a:rPr dirty="0" smtClean="0"/>
            </a:br>
            <a:r>
              <a:rPr sz="3600" u="sng" dirty="0" smtClean="0"/>
              <a:t>Critical Thinking Skills</a:t>
            </a:r>
            <a:endParaRPr sz="3600" u="sng" dirty="0"/>
          </a:p>
        </p:txBody>
      </p:sp>
      <p:sp>
        <p:nvSpPr>
          <p:cNvPr id="7" name="TextBox 6"/>
          <p:cNvSpPr txBox="1"/>
          <p:nvPr/>
        </p:nvSpPr>
        <p:spPr>
          <a:xfrm>
            <a:off x="5105400" y="1600200"/>
            <a:ext cx="3810000" cy="4094163"/>
          </a:xfrm>
          <a:prstGeom prst="rect">
            <a:avLst/>
          </a:prstGeom>
          <a:noFill/>
        </p:spPr>
        <p:txBody>
          <a:bodyPr>
            <a:spAutoFit/>
          </a:bodyPr>
          <a:lstStyle/>
          <a:p>
            <a:pPr fontAlgn="auto">
              <a:spcBef>
                <a:spcPts val="0"/>
              </a:spcBef>
              <a:spcAft>
                <a:spcPts val="0"/>
              </a:spcAft>
              <a:defRPr/>
            </a:pPr>
            <a:r>
              <a:rPr lang="en-US" sz="2400" dirty="0">
                <a:latin typeface="+mn-lt"/>
              </a:rPr>
              <a:t>According to the graph, about what percent of Nigeria’s population are males between the ages of 5 and 9?</a:t>
            </a:r>
          </a:p>
          <a:p>
            <a:pPr fontAlgn="auto">
              <a:spcBef>
                <a:spcPts val="0"/>
              </a:spcBef>
              <a:spcAft>
                <a:spcPts val="0"/>
              </a:spcAft>
              <a:defRPr/>
            </a:pPr>
            <a:endParaRPr lang="en-US" sz="2400" dirty="0">
              <a:latin typeface="+mn-lt"/>
            </a:endParaRPr>
          </a:p>
          <a:p>
            <a:pPr marL="457200" indent="-457200" fontAlgn="auto">
              <a:spcBef>
                <a:spcPts val="0"/>
              </a:spcBef>
              <a:spcAft>
                <a:spcPts val="0"/>
              </a:spcAft>
              <a:buFontTx/>
              <a:buAutoNum type="alphaUcPeriod"/>
              <a:defRPr/>
            </a:pPr>
            <a:r>
              <a:rPr lang="en-US" sz="2400" dirty="0">
                <a:latin typeface="+mn-lt"/>
              </a:rPr>
              <a:t>7%</a:t>
            </a:r>
          </a:p>
          <a:p>
            <a:pPr marL="457200" indent="-457200" fontAlgn="auto">
              <a:spcBef>
                <a:spcPts val="0"/>
              </a:spcBef>
              <a:spcAft>
                <a:spcPts val="0"/>
              </a:spcAft>
              <a:buFontTx/>
              <a:buAutoNum type="alphaUcPeriod"/>
              <a:defRPr/>
            </a:pPr>
            <a:r>
              <a:rPr lang="en-US" sz="2400" dirty="0">
                <a:latin typeface="+mn-lt"/>
              </a:rPr>
              <a:t>8.5%</a:t>
            </a:r>
          </a:p>
          <a:p>
            <a:pPr marL="457200" indent="-457200" fontAlgn="auto">
              <a:spcBef>
                <a:spcPts val="0"/>
              </a:spcBef>
              <a:spcAft>
                <a:spcPts val="0"/>
              </a:spcAft>
              <a:buFontTx/>
              <a:buAutoNum type="alphaUcPeriod"/>
              <a:defRPr/>
            </a:pPr>
            <a:r>
              <a:rPr lang="en-US" sz="2400" dirty="0">
                <a:latin typeface="+mn-lt"/>
              </a:rPr>
              <a:t>15%</a:t>
            </a:r>
          </a:p>
          <a:p>
            <a:pPr marL="457200" indent="-457200" fontAlgn="auto">
              <a:spcBef>
                <a:spcPts val="0"/>
              </a:spcBef>
              <a:spcAft>
                <a:spcPts val="0"/>
              </a:spcAft>
              <a:buFontTx/>
              <a:buAutoNum type="alphaUcPeriod"/>
              <a:defRPr/>
            </a:pPr>
            <a:r>
              <a:rPr lang="en-US" sz="2400" dirty="0">
                <a:latin typeface="+mn-lt"/>
              </a:rPr>
              <a:t>17%</a:t>
            </a:r>
          </a:p>
          <a:p>
            <a:pPr marL="457200" indent="-457200" fontAlgn="auto">
              <a:spcBef>
                <a:spcPts val="0"/>
              </a:spcBef>
              <a:spcAft>
                <a:spcPts val="0"/>
              </a:spcAft>
              <a:buFontTx/>
              <a:buAutoNum type="alphaUcPeriod"/>
              <a:defRPr/>
            </a:pPr>
            <a:endParaRPr lang="en-US" sz="2000" dirty="0">
              <a:latin typeface="+mn-lt"/>
            </a:endParaRPr>
          </a:p>
        </p:txBody>
      </p:sp>
      <p:pic>
        <p:nvPicPr>
          <p:cNvPr id="72708" name="Picture 4" descr="scan0069.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95400"/>
            <a:ext cx="4676775"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39318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nodeType="clickEffect">
                                  <p:stCondLst>
                                    <p:cond delay="0"/>
                                  </p:stCondLst>
                                  <p:childTnLst>
                                    <p:animEffect transition="out" filter="blinds(horizontal)">
                                      <p:cBhvr>
                                        <p:cTn id="6" dur="500"/>
                                        <p:tgtEl>
                                          <p:spTgt spid="7">
                                            <p:txEl>
                                              <p:pRg st="5" end="5"/>
                                            </p:txEl>
                                          </p:spTgt>
                                        </p:tgtEl>
                                      </p:cBhvr>
                                    </p:animEffect>
                                    <p:set>
                                      <p:cBhvr>
                                        <p:cTn id="7" dur="1" fill="hold">
                                          <p:stCondLst>
                                            <p:cond delay="499"/>
                                          </p:stCondLst>
                                        </p:cTn>
                                        <p:tgtEl>
                                          <p:spTgt spid="7">
                                            <p:txEl>
                                              <p:pRg st="5" end="5"/>
                                            </p:txEl>
                                          </p:spTgt>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xit" presetSubtype="4" fill="hold" nodeType="clickEffect">
                                  <p:stCondLst>
                                    <p:cond delay="0"/>
                                  </p:stCondLst>
                                  <p:childTnLst>
                                    <p:anim calcmode="lin" valueType="num">
                                      <p:cBhvr additive="base">
                                        <p:cTn id="11" dur="500"/>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12" dur="500"/>
                                        <p:tgtEl>
                                          <p:spTgt spid="7">
                                            <p:txEl>
                                              <p:pRg st="3" end="3"/>
                                            </p:txEl>
                                          </p:spTgt>
                                        </p:tgtEl>
                                        <p:attrNameLst>
                                          <p:attrName>ppt_y</p:attrName>
                                        </p:attrNameLst>
                                      </p:cBhvr>
                                      <p:tavLst>
                                        <p:tav tm="0">
                                          <p:val>
                                            <p:strVal val="ppt_y"/>
                                          </p:val>
                                        </p:tav>
                                        <p:tav tm="100000">
                                          <p:val>
                                            <p:strVal val="1+ppt_h/2"/>
                                          </p:val>
                                        </p:tav>
                                      </p:tavLst>
                                    </p:anim>
                                    <p:set>
                                      <p:cBhvr>
                                        <p:cTn id="13" dur="1" fill="hold">
                                          <p:stCondLst>
                                            <p:cond delay="499"/>
                                          </p:stCondLst>
                                        </p:cTn>
                                        <p:tgtEl>
                                          <p:spTgt spid="7">
                                            <p:txEl>
                                              <p:pRg st="3" end="3"/>
                                            </p:txEl>
                                          </p:spTgt>
                                        </p:tgtEl>
                                        <p:attrNameLst>
                                          <p:attrName>style.visibility</p:attrName>
                                        </p:attrNameLst>
                                      </p:cBhvr>
                                      <p:to>
                                        <p:strVal val="hidden"/>
                                      </p:to>
                                    </p:set>
                                  </p:childTnLst>
                                </p:cTn>
                              </p:par>
                              <p:par>
                                <p:cTn id="14" presetID="2" presetClass="exit" presetSubtype="4" fill="hold" nodeType="withEffect">
                                  <p:stCondLst>
                                    <p:cond delay="0"/>
                                  </p:stCondLst>
                                  <p:childTnLst>
                                    <p:anim calcmode="lin" valueType="num">
                                      <p:cBhvr additive="base">
                                        <p:cTn id="15" dur="500"/>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16" dur="500"/>
                                        <p:tgtEl>
                                          <p:spTgt spid="7">
                                            <p:txEl>
                                              <p:pRg st="4" end="4"/>
                                            </p:txEl>
                                          </p:spTgt>
                                        </p:tgtEl>
                                        <p:attrNameLst>
                                          <p:attrName>ppt_y</p:attrName>
                                        </p:attrNameLst>
                                      </p:cBhvr>
                                      <p:tavLst>
                                        <p:tav tm="0">
                                          <p:val>
                                            <p:strVal val="ppt_y"/>
                                          </p:val>
                                        </p:tav>
                                        <p:tav tm="100000">
                                          <p:val>
                                            <p:strVal val="1+ppt_h/2"/>
                                          </p:val>
                                        </p:tav>
                                      </p:tavLst>
                                    </p:anim>
                                    <p:set>
                                      <p:cBhvr>
                                        <p:cTn id="17" dur="1" fill="hold">
                                          <p:stCondLst>
                                            <p:cond delay="499"/>
                                          </p:stCondLst>
                                        </p:cTn>
                                        <p:tgtEl>
                                          <p:spTgt spid="7">
                                            <p:txEl>
                                              <p:pRg st="4" end="4"/>
                                            </p:txEl>
                                          </p:spTgt>
                                        </p:tgtEl>
                                        <p:attrNameLst>
                                          <p:attrName>style.visibility</p:attrName>
                                        </p:attrNameLst>
                                      </p:cBhvr>
                                      <p:to>
                                        <p:strVal val="hidden"/>
                                      </p:to>
                                    </p:set>
                                  </p:childTnLst>
                                </p:cTn>
                              </p:par>
                              <p:par>
                                <p:cTn id="18" presetID="2" presetClass="exit" presetSubtype="4" fill="hold" nodeType="withEffect">
                                  <p:stCondLst>
                                    <p:cond delay="0"/>
                                  </p:stCondLst>
                                  <p:childTnLst>
                                    <p:anim calcmode="lin" valueType="num">
                                      <p:cBhvr additive="base">
                                        <p:cTn id="19" dur="500"/>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20" dur="500"/>
                                        <p:tgtEl>
                                          <p:spTgt spid="7">
                                            <p:txEl>
                                              <p:pRg st="5" end="5"/>
                                            </p:txEl>
                                          </p:spTgt>
                                        </p:tgtEl>
                                        <p:attrNameLst>
                                          <p:attrName>ppt_y</p:attrName>
                                        </p:attrNameLst>
                                      </p:cBhvr>
                                      <p:tavLst>
                                        <p:tav tm="0">
                                          <p:val>
                                            <p:strVal val="ppt_y"/>
                                          </p:val>
                                        </p:tav>
                                        <p:tav tm="100000">
                                          <p:val>
                                            <p:strVal val="1+ppt_h/2"/>
                                          </p:val>
                                        </p:tav>
                                      </p:tavLst>
                                    </p:anim>
                                    <p:set>
                                      <p:cBhvr>
                                        <p:cTn id="21" dur="1" fill="hold">
                                          <p:stCondLst>
                                            <p:cond delay="499"/>
                                          </p:stCondLst>
                                        </p:cTn>
                                        <p:tgtEl>
                                          <p:spTgt spid="7">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8991600" cy="1219200"/>
          </a:xfrm>
        </p:spPr>
        <p:txBody>
          <a:bodyPr>
            <a:normAutofit fontScale="90000"/>
          </a:bodyPr>
          <a:lstStyle/>
          <a:p>
            <a:pPr algn="ctr" eaLnBrk="1" fontAlgn="auto" hangingPunct="1">
              <a:spcAft>
                <a:spcPts val="0"/>
              </a:spcAft>
              <a:defRPr/>
            </a:pPr>
            <a:r>
              <a:rPr dirty="0" smtClean="0"/>
              <a:t>Bell Ringer #</a:t>
            </a:r>
            <a:r>
              <a:rPr lang="en-US" dirty="0" smtClean="0"/>
              <a:t>3b</a:t>
            </a:r>
            <a:r>
              <a:rPr dirty="0" smtClean="0"/>
              <a:t/>
            </a:r>
            <a:br>
              <a:rPr dirty="0" smtClean="0"/>
            </a:br>
            <a:r>
              <a:rPr sz="3100" u="sng" dirty="0" smtClean="0"/>
              <a:t>Size and Distribution of Cities</a:t>
            </a:r>
            <a:endParaRPr sz="3100" u="sng" dirty="0"/>
          </a:p>
        </p:txBody>
      </p:sp>
      <p:sp>
        <p:nvSpPr>
          <p:cNvPr id="7" name="TextBox 6"/>
          <p:cNvSpPr txBox="1"/>
          <p:nvPr/>
        </p:nvSpPr>
        <p:spPr>
          <a:xfrm>
            <a:off x="4572000" y="1295400"/>
            <a:ext cx="4267200" cy="5078413"/>
          </a:xfrm>
          <a:prstGeom prst="rect">
            <a:avLst/>
          </a:prstGeom>
          <a:noFill/>
        </p:spPr>
        <p:txBody>
          <a:bodyPr>
            <a:spAutoFit/>
          </a:bodyPr>
          <a:lstStyle/>
          <a:p>
            <a:pPr fontAlgn="auto">
              <a:spcBef>
                <a:spcPts val="0"/>
              </a:spcBef>
              <a:spcAft>
                <a:spcPts val="0"/>
              </a:spcAft>
              <a:defRPr/>
            </a:pPr>
            <a:r>
              <a:rPr lang="en-US" sz="2000" dirty="0">
                <a:latin typeface="+mn-lt"/>
              </a:rPr>
              <a:t>What conclusion can you draw from the graph of city populations?</a:t>
            </a:r>
          </a:p>
          <a:p>
            <a:pPr fontAlgn="auto">
              <a:spcBef>
                <a:spcPts val="0"/>
              </a:spcBef>
              <a:spcAft>
                <a:spcPts val="0"/>
              </a:spcAft>
              <a:defRPr/>
            </a:pPr>
            <a:endParaRPr lang="en-US" sz="2000" dirty="0">
              <a:latin typeface="+mn-lt"/>
            </a:endParaRPr>
          </a:p>
          <a:p>
            <a:pPr marL="457200" indent="-457200" fontAlgn="auto">
              <a:spcBef>
                <a:spcPts val="0"/>
              </a:spcBef>
              <a:spcAft>
                <a:spcPts val="0"/>
              </a:spcAft>
              <a:buFontTx/>
              <a:buAutoNum type="alphaUcPeriod"/>
              <a:defRPr/>
            </a:pPr>
            <a:r>
              <a:rPr lang="en-US" sz="2000" dirty="0">
                <a:latin typeface="+mn-lt"/>
              </a:rPr>
              <a:t>Cities are growing too fast for their governments to provide them with adequate services.</a:t>
            </a:r>
          </a:p>
          <a:p>
            <a:pPr marL="457200" indent="-457200" fontAlgn="auto">
              <a:spcBef>
                <a:spcPts val="0"/>
              </a:spcBef>
              <a:spcAft>
                <a:spcPts val="0"/>
              </a:spcAft>
              <a:buFontTx/>
              <a:buAutoNum type="alphaUcPeriod"/>
              <a:defRPr/>
            </a:pPr>
            <a:r>
              <a:rPr lang="en-US" sz="2000" dirty="0">
                <a:latin typeface="+mn-lt"/>
              </a:rPr>
              <a:t>One quarter of the world’s population lives in urban areas.</a:t>
            </a:r>
          </a:p>
          <a:p>
            <a:pPr marL="457200" indent="-457200" fontAlgn="auto">
              <a:spcBef>
                <a:spcPts val="0"/>
              </a:spcBef>
              <a:spcAft>
                <a:spcPts val="0"/>
              </a:spcAft>
              <a:buFontTx/>
              <a:buAutoNum type="alphaUcPeriod"/>
              <a:defRPr/>
            </a:pPr>
            <a:r>
              <a:rPr lang="en-US" sz="2000" dirty="0">
                <a:latin typeface="+mn-lt"/>
              </a:rPr>
              <a:t>The populations of Latin American cities will soon equal those of Asian cities.</a:t>
            </a:r>
          </a:p>
          <a:p>
            <a:pPr marL="457200" indent="-457200" fontAlgn="auto">
              <a:spcBef>
                <a:spcPts val="0"/>
              </a:spcBef>
              <a:spcAft>
                <a:spcPts val="0"/>
              </a:spcAft>
              <a:buFontTx/>
              <a:buAutoNum type="alphaUcPeriod"/>
              <a:defRPr/>
            </a:pPr>
            <a:r>
              <a:rPr lang="en-US" sz="2000" dirty="0">
                <a:latin typeface="+mn-lt"/>
              </a:rPr>
              <a:t>Population in Latin American cities are growing larger than Asian cities.</a:t>
            </a:r>
          </a:p>
          <a:p>
            <a:pPr marL="514350" indent="-514350" fontAlgn="auto">
              <a:spcBef>
                <a:spcPts val="0"/>
              </a:spcBef>
              <a:spcAft>
                <a:spcPts val="0"/>
              </a:spcAft>
              <a:buFontTx/>
              <a:buAutoNum type="alphaUcPeriod"/>
              <a:defRPr/>
            </a:pPr>
            <a:endParaRPr lang="en-US" sz="2000" dirty="0">
              <a:latin typeface="+mn-lt"/>
            </a:endParaRPr>
          </a:p>
          <a:p>
            <a:pPr marL="457200" indent="-457200" fontAlgn="auto">
              <a:spcBef>
                <a:spcPts val="0"/>
              </a:spcBef>
              <a:spcAft>
                <a:spcPts val="0"/>
              </a:spcAft>
              <a:defRPr/>
            </a:pPr>
            <a:endParaRPr lang="en-US" sz="2400" dirty="0">
              <a:latin typeface="+mn-lt"/>
            </a:endParaRPr>
          </a:p>
        </p:txBody>
      </p:sp>
      <p:pic>
        <p:nvPicPr>
          <p:cNvPr id="30724" name="Picture 5" descr="scan002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219200"/>
            <a:ext cx="3810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94493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xit" presetSubtype="16" fill="hold" nodeType="clickEffect">
                                  <p:stCondLst>
                                    <p:cond delay="0"/>
                                  </p:stCondLst>
                                  <p:childTnLst>
                                    <p:animEffect transition="out" filter="box(in)">
                                      <p:cBhvr>
                                        <p:cTn id="6" dur="500"/>
                                        <p:tgtEl>
                                          <p:spTgt spid="7">
                                            <p:txEl>
                                              <p:pRg st="2" end="2"/>
                                            </p:txEl>
                                          </p:spTgt>
                                        </p:tgtEl>
                                      </p:cBhvr>
                                    </p:animEffect>
                                    <p:set>
                                      <p:cBhvr>
                                        <p:cTn id="7" dur="1" fill="hold">
                                          <p:stCondLst>
                                            <p:cond delay="499"/>
                                          </p:stCondLst>
                                        </p:cTn>
                                        <p:tgtEl>
                                          <p:spTgt spid="7">
                                            <p:txEl>
                                              <p:pRg st="2" end="2"/>
                                            </p:txEl>
                                          </p:spTgt>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xit" presetSubtype="16" fill="hold" nodeType="clickEffect">
                                  <p:stCondLst>
                                    <p:cond delay="0"/>
                                  </p:stCondLst>
                                  <p:childTnLst>
                                    <p:animEffect transition="out" filter="box(in)">
                                      <p:cBhvr>
                                        <p:cTn id="11" dur="500"/>
                                        <p:tgtEl>
                                          <p:spTgt spid="7">
                                            <p:txEl>
                                              <p:pRg st="3" end="3"/>
                                            </p:txEl>
                                          </p:spTgt>
                                        </p:tgtEl>
                                      </p:cBhvr>
                                    </p:animEffect>
                                    <p:set>
                                      <p:cBhvr>
                                        <p:cTn id="12" dur="1" fill="hold">
                                          <p:stCondLst>
                                            <p:cond delay="499"/>
                                          </p:stCondLst>
                                        </p:cTn>
                                        <p:tgtEl>
                                          <p:spTgt spid="7">
                                            <p:txEl>
                                              <p:pRg st="3" end="3"/>
                                            </p:txEl>
                                          </p:spTgt>
                                        </p:tgtEl>
                                        <p:attrNameLst>
                                          <p:attrName>style.visibility</p:attrName>
                                        </p:attrNameLst>
                                      </p:cBhvr>
                                      <p:to>
                                        <p:strVal val="hidden"/>
                                      </p:to>
                                    </p:set>
                                  </p:childTnLst>
                                </p:cTn>
                              </p:par>
                              <p:par>
                                <p:cTn id="13" presetID="4" presetClass="exit" presetSubtype="16" fill="hold" nodeType="withEffect">
                                  <p:stCondLst>
                                    <p:cond delay="0"/>
                                  </p:stCondLst>
                                  <p:childTnLst>
                                    <p:animEffect transition="out" filter="box(in)">
                                      <p:cBhvr>
                                        <p:cTn id="14" dur="500"/>
                                        <p:tgtEl>
                                          <p:spTgt spid="7">
                                            <p:txEl>
                                              <p:pRg st="4" end="4"/>
                                            </p:txEl>
                                          </p:spTgt>
                                        </p:tgtEl>
                                      </p:cBhvr>
                                    </p:animEffect>
                                    <p:set>
                                      <p:cBhvr>
                                        <p:cTn id="15" dur="1" fill="hold">
                                          <p:stCondLst>
                                            <p:cond delay="499"/>
                                          </p:stCondLst>
                                        </p:cTn>
                                        <p:tgtEl>
                                          <p:spTgt spid="7">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Day </a:t>
            </a:r>
            <a:r>
              <a:rPr lang="en-US" b="1" dirty="0"/>
              <a:t>3</a:t>
            </a:r>
            <a:r>
              <a:rPr lang="en-US" b="1" dirty="0" smtClean="0"/>
              <a:t>- Human Geography</a:t>
            </a:r>
            <a:endParaRPr lang="en-US" b="1" dirty="0"/>
          </a:p>
        </p:txBody>
      </p:sp>
      <p:sp>
        <p:nvSpPr>
          <p:cNvPr id="3" name="Content Placeholder 2"/>
          <p:cNvSpPr>
            <a:spLocks noGrp="1"/>
          </p:cNvSpPr>
          <p:nvPr>
            <p:ph idx="1"/>
          </p:nvPr>
        </p:nvSpPr>
        <p:spPr>
          <a:xfrm>
            <a:off x="457200" y="1371600"/>
            <a:ext cx="8229600" cy="4953000"/>
          </a:xfrm>
        </p:spPr>
        <p:txBody>
          <a:bodyPr>
            <a:normAutofit fontScale="77500" lnSpcReduction="20000"/>
          </a:bodyPr>
          <a:lstStyle/>
          <a:p>
            <a:pPr marL="0" indent="0">
              <a:buNone/>
            </a:pPr>
            <a:r>
              <a:rPr lang="en-US" b="1" dirty="0" smtClean="0"/>
              <a:t>Essential Questions-</a:t>
            </a:r>
          </a:p>
          <a:p>
            <a:pPr marL="0" indent="0">
              <a:buNone/>
            </a:pPr>
            <a:endParaRPr lang="en-US" b="1" dirty="0" smtClean="0"/>
          </a:p>
          <a:p>
            <a:pPr lvl="0"/>
            <a:r>
              <a:rPr lang="en-US" sz="3900" i="1" dirty="0"/>
              <a:t>How do social, political, and economic factors determine population trends and demographics in a region?</a:t>
            </a:r>
          </a:p>
          <a:p>
            <a:pPr marL="0" indent="0">
              <a:buNone/>
            </a:pPr>
            <a:endParaRPr lang="en-US" sz="3900" i="1" dirty="0"/>
          </a:p>
          <a:p>
            <a:pPr lvl="0"/>
            <a:r>
              <a:rPr lang="en-US" sz="3900" i="1" dirty="0"/>
              <a:t>How do physical and human characteristics define places and regions and how </a:t>
            </a:r>
            <a:r>
              <a:rPr lang="en-US" sz="3900" i="1" dirty="0" smtClean="0"/>
              <a:t>and why </a:t>
            </a:r>
            <a:r>
              <a:rPr lang="en-US" sz="3900" i="1" dirty="0"/>
              <a:t>do they often change over time</a:t>
            </a:r>
            <a:r>
              <a:rPr lang="en-US" sz="3900" i="1" dirty="0" smtClean="0"/>
              <a:t>?</a:t>
            </a:r>
          </a:p>
          <a:p>
            <a:pPr marL="0" lvl="0" indent="0">
              <a:buNone/>
            </a:pPr>
            <a:endParaRPr lang="en-US" sz="3900" i="1" dirty="0" smtClean="0"/>
          </a:p>
          <a:p>
            <a:r>
              <a:rPr lang="en-US" sz="4000" i="1" dirty="0"/>
              <a:t>Why do humans modify and adapt to the physical environment? </a:t>
            </a:r>
          </a:p>
          <a:p>
            <a:pPr marL="0" lvl="0" indent="0">
              <a:buNone/>
            </a:pPr>
            <a:endParaRPr lang="en-US" sz="3900" i="1" dirty="0"/>
          </a:p>
          <a:p>
            <a:pPr marL="0" indent="0">
              <a:buNone/>
            </a:pPr>
            <a:endParaRPr lang="en-US" sz="3900" i="1" dirty="0"/>
          </a:p>
          <a:p>
            <a:pPr marL="0" indent="0">
              <a:buNone/>
            </a:pPr>
            <a:endParaRPr lang="en-US" sz="3900" i="1" dirty="0"/>
          </a:p>
          <a:p>
            <a:pPr marL="0" indent="0">
              <a:buNone/>
            </a:pPr>
            <a:endParaRPr lang="en-US" dirty="0" smtClean="0"/>
          </a:p>
        </p:txBody>
      </p:sp>
      <p:sp>
        <p:nvSpPr>
          <p:cNvPr id="4" name="Footer Placeholder 2"/>
          <p:cNvSpPr>
            <a:spLocks noGrp="1"/>
          </p:cNvSpPr>
          <p:nvPr>
            <p:ph type="ftr" sz="quarter" idx="11"/>
          </p:nvPr>
        </p:nvSpPr>
        <p:spPr>
          <a:xfrm>
            <a:off x="-914400" y="6471266"/>
            <a:ext cx="2895600" cy="365125"/>
          </a:xfrm>
        </p:spPr>
        <p:txBody>
          <a:bodyPr/>
          <a:lstStyle/>
          <a:p>
            <a:r>
              <a:rPr lang="en-US" dirty="0" smtClean="0"/>
              <a:t>Day 3</a:t>
            </a:r>
            <a:endParaRPr lang="en-US" dirty="0"/>
          </a:p>
        </p:txBody>
      </p:sp>
    </p:spTree>
    <p:extLst>
      <p:ext uri="{BB962C8B-B14F-4D97-AF65-F5344CB8AC3E}">
        <p14:creationId xmlns:p14="http://schemas.microsoft.com/office/powerpoint/2010/main" val="35961779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Key Ideas</a:t>
            </a:r>
            <a:endParaRPr lang="en-US" b="1" dirty="0"/>
          </a:p>
        </p:txBody>
      </p:sp>
      <p:sp>
        <p:nvSpPr>
          <p:cNvPr id="3" name="Content Placeholder 2"/>
          <p:cNvSpPr>
            <a:spLocks noGrp="1"/>
          </p:cNvSpPr>
          <p:nvPr>
            <p:ph idx="1"/>
          </p:nvPr>
        </p:nvSpPr>
        <p:spPr>
          <a:xfrm>
            <a:off x="457200" y="1600200"/>
            <a:ext cx="8229600" cy="4953000"/>
          </a:xfrm>
          <a:noFill/>
        </p:spPr>
        <p:txBody>
          <a:bodyPr lIns="91440">
            <a:normAutofit/>
          </a:bodyPr>
          <a:lstStyle/>
          <a:p>
            <a:pPr marL="0" indent="0">
              <a:buNone/>
            </a:pPr>
            <a:r>
              <a:rPr lang="en-US" b="1" dirty="0" smtClean="0"/>
              <a:t>Concepts-</a:t>
            </a:r>
          </a:p>
          <a:p>
            <a:pPr marL="0" indent="0">
              <a:buNone/>
            </a:pPr>
            <a:r>
              <a:rPr lang="en-US" dirty="0" smtClean="0"/>
              <a:t>- </a:t>
            </a:r>
            <a:r>
              <a:rPr lang="en-US" sz="2600" dirty="0" smtClean="0"/>
              <a:t>Population, Demographics, Migration, Places, Regions, Character </a:t>
            </a:r>
            <a:r>
              <a:rPr lang="en-US" sz="2600" dirty="0"/>
              <a:t>of a </a:t>
            </a:r>
            <a:r>
              <a:rPr lang="en-US" sz="2600" dirty="0" smtClean="0"/>
              <a:t>place, Human-Environmental Interaction, Impact</a:t>
            </a:r>
            <a:endParaRPr lang="en-US" sz="2600" dirty="0"/>
          </a:p>
          <a:p>
            <a:pPr marL="0" indent="0">
              <a:buNone/>
            </a:pPr>
            <a:r>
              <a:rPr lang="en-US" b="1" dirty="0" smtClean="0"/>
              <a:t>Vocabulary-</a:t>
            </a:r>
          </a:p>
          <a:p>
            <a:pPr lvl="1">
              <a:buFont typeface="Arial" pitchFamily="34" charset="0"/>
              <a:buChar char="•"/>
            </a:pPr>
            <a:r>
              <a:rPr lang="en-US" dirty="0" smtClean="0"/>
              <a:t>Region, Push/Pull Factors, Human Geography, Globalization</a:t>
            </a:r>
          </a:p>
          <a:p>
            <a:pPr marL="0" indent="0">
              <a:buNone/>
            </a:pPr>
            <a:r>
              <a:rPr lang="en-US" sz="3200" b="1" dirty="0" smtClean="0"/>
              <a:t>Verbs-</a:t>
            </a:r>
          </a:p>
          <a:p>
            <a:pPr lvl="1">
              <a:buFont typeface="Arial" pitchFamily="34" charset="0"/>
              <a:buChar char="•"/>
            </a:pPr>
            <a:r>
              <a:rPr lang="en-US" dirty="0" smtClean="0"/>
              <a:t>Describe, Explain, Analyze, Identify</a:t>
            </a:r>
          </a:p>
        </p:txBody>
      </p:sp>
      <p:sp>
        <p:nvSpPr>
          <p:cNvPr id="4" name="Footer Placeholder 2"/>
          <p:cNvSpPr>
            <a:spLocks noGrp="1"/>
          </p:cNvSpPr>
          <p:nvPr>
            <p:ph type="ftr" sz="quarter" idx="11"/>
          </p:nvPr>
        </p:nvSpPr>
        <p:spPr>
          <a:xfrm>
            <a:off x="-914400" y="6471266"/>
            <a:ext cx="2895600" cy="365125"/>
          </a:xfrm>
        </p:spPr>
        <p:txBody>
          <a:bodyPr/>
          <a:lstStyle/>
          <a:p>
            <a:r>
              <a:rPr lang="en-US" dirty="0" smtClean="0"/>
              <a:t>Day 3</a:t>
            </a:r>
            <a:endParaRPr lang="en-US" dirty="0"/>
          </a:p>
        </p:txBody>
      </p:sp>
    </p:spTree>
    <p:extLst>
      <p:ext uri="{BB962C8B-B14F-4D97-AF65-F5344CB8AC3E}">
        <p14:creationId xmlns:p14="http://schemas.microsoft.com/office/powerpoint/2010/main" val="14166152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Areas by Size</a:t>
            </a:r>
            <a:endParaRPr lang="en-US" b="1" dirty="0"/>
          </a:p>
        </p:txBody>
      </p:sp>
      <p:sp>
        <p:nvSpPr>
          <p:cNvPr id="12" name="TextBox 11"/>
          <p:cNvSpPr txBox="1"/>
          <p:nvPr/>
        </p:nvSpPr>
        <p:spPr>
          <a:xfrm>
            <a:off x="1371600" y="1371600"/>
            <a:ext cx="6553200" cy="4493538"/>
          </a:xfrm>
          <a:prstGeom prst="rect">
            <a:avLst/>
          </a:prstGeom>
          <a:noFill/>
        </p:spPr>
        <p:txBody>
          <a:bodyPr wrap="square" rtlCol="0">
            <a:spAutoFit/>
          </a:bodyPr>
          <a:lstStyle/>
          <a:p>
            <a:pPr algn="ctr"/>
            <a:r>
              <a:rPr lang="en-US" sz="3600" b="1" dirty="0" smtClean="0"/>
              <a:t>Universe</a:t>
            </a:r>
          </a:p>
          <a:p>
            <a:pPr algn="ctr"/>
            <a:r>
              <a:rPr lang="en-US" sz="3400" b="1" dirty="0" smtClean="0"/>
              <a:t>Solar System</a:t>
            </a:r>
          </a:p>
          <a:p>
            <a:pPr algn="ctr"/>
            <a:r>
              <a:rPr lang="en-US" sz="3200" b="1" dirty="0" smtClean="0"/>
              <a:t>Planet</a:t>
            </a:r>
          </a:p>
          <a:p>
            <a:pPr algn="ctr"/>
            <a:r>
              <a:rPr lang="en-US" sz="3000" b="1" dirty="0" smtClean="0"/>
              <a:t>Hemisphere</a:t>
            </a:r>
          </a:p>
          <a:p>
            <a:pPr algn="ctr"/>
            <a:r>
              <a:rPr lang="en-US" sz="2800" b="1" dirty="0" smtClean="0"/>
              <a:t>Continent</a:t>
            </a:r>
          </a:p>
          <a:p>
            <a:pPr algn="ctr"/>
            <a:r>
              <a:rPr lang="en-US" sz="2600" b="1" dirty="0" smtClean="0"/>
              <a:t>Region</a:t>
            </a:r>
          </a:p>
          <a:p>
            <a:pPr algn="ctr"/>
            <a:r>
              <a:rPr lang="en-US" sz="2400" b="1" dirty="0" smtClean="0"/>
              <a:t>Country/Nation</a:t>
            </a:r>
          </a:p>
          <a:p>
            <a:pPr algn="ctr"/>
            <a:r>
              <a:rPr lang="en-US" sz="2200" b="1" dirty="0" smtClean="0"/>
              <a:t>State/Territory</a:t>
            </a:r>
          </a:p>
          <a:p>
            <a:pPr algn="ctr"/>
            <a:r>
              <a:rPr lang="en-US" sz="2000" b="1" dirty="0" smtClean="0"/>
              <a:t>County</a:t>
            </a:r>
          </a:p>
          <a:p>
            <a:pPr algn="ctr"/>
            <a:r>
              <a:rPr lang="en-US" b="1" dirty="0" smtClean="0"/>
              <a:t>City</a:t>
            </a:r>
          </a:p>
          <a:p>
            <a:pPr algn="ctr"/>
            <a:r>
              <a:rPr lang="en-US" sz="1600" b="1" dirty="0" smtClean="0"/>
              <a:t>Area</a:t>
            </a:r>
            <a:endParaRPr lang="en-US" sz="1600" b="1" dirty="0"/>
          </a:p>
        </p:txBody>
      </p:sp>
      <p:sp>
        <p:nvSpPr>
          <p:cNvPr id="13" name="Footer Placeholder 2"/>
          <p:cNvSpPr>
            <a:spLocks noGrp="1"/>
          </p:cNvSpPr>
          <p:nvPr>
            <p:ph type="ftr" sz="quarter" idx="11"/>
          </p:nvPr>
        </p:nvSpPr>
        <p:spPr>
          <a:xfrm>
            <a:off x="-914400" y="6471266"/>
            <a:ext cx="2895600" cy="365125"/>
          </a:xfrm>
        </p:spPr>
        <p:txBody>
          <a:bodyPr/>
          <a:lstStyle/>
          <a:p>
            <a:r>
              <a:rPr lang="en-US" dirty="0" smtClean="0"/>
              <a:t>Day 1</a:t>
            </a:r>
            <a:endParaRPr lang="en-US" dirty="0"/>
          </a:p>
        </p:txBody>
      </p:sp>
    </p:spTree>
    <p:extLst>
      <p:ext uri="{BB962C8B-B14F-4D97-AF65-F5344CB8AC3E}">
        <p14:creationId xmlns:p14="http://schemas.microsoft.com/office/powerpoint/2010/main" val="16934342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descr="http://content.answers.com/main/content/wp/en/3/3e/Map_of_USA_highlighting_Corn_Bel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2282" y="1912395"/>
            <a:ext cx="266700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Box 6"/>
          <p:cNvSpPr txBox="1">
            <a:spLocks noChangeArrowheads="1"/>
          </p:cNvSpPr>
          <p:nvPr/>
        </p:nvSpPr>
        <p:spPr bwMode="auto">
          <a:xfrm>
            <a:off x="1961107" y="3672530"/>
            <a:ext cx="31099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en-US" dirty="0"/>
              <a:t>Formal- Ex. Corn belt</a:t>
            </a:r>
          </a:p>
        </p:txBody>
      </p:sp>
      <p:pic>
        <p:nvPicPr>
          <p:cNvPr id="17412" name="Picture 7" descr="http://content.answers.com/main/content/wp/en/thumb/5/5f/300px-SocalfreewaysystemWIK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2590800"/>
            <a:ext cx="2337890" cy="2603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Box 8"/>
          <p:cNvSpPr txBox="1">
            <a:spLocks noChangeArrowheads="1"/>
          </p:cNvSpPr>
          <p:nvPr/>
        </p:nvSpPr>
        <p:spPr bwMode="auto">
          <a:xfrm>
            <a:off x="4800600" y="5183944"/>
            <a:ext cx="39497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en-US" dirty="0"/>
              <a:t>Functional- Ex. LA Freeway</a:t>
            </a:r>
          </a:p>
          <a:p>
            <a:r>
              <a:rPr lang="en-US" dirty="0"/>
              <a:t>system</a:t>
            </a:r>
          </a:p>
        </p:txBody>
      </p:sp>
      <p:pic>
        <p:nvPicPr>
          <p:cNvPr id="17414" name="Picture 9" descr="http://www.usdat.us/secretary/archives/bible_belt_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582" y="4410751"/>
            <a:ext cx="2819400" cy="1849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TextBox 10"/>
          <p:cNvSpPr txBox="1">
            <a:spLocks noChangeArrowheads="1"/>
          </p:cNvSpPr>
          <p:nvPr/>
        </p:nvSpPr>
        <p:spPr bwMode="auto">
          <a:xfrm>
            <a:off x="575291" y="6259973"/>
            <a:ext cx="31464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en-US" dirty="0"/>
              <a:t>Perceptual- Bible Belt</a:t>
            </a:r>
          </a:p>
        </p:txBody>
      </p:sp>
      <p:sp>
        <p:nvSpPr>
          <p:cNvPr id="8" name="Content Placeholder 2"/>
          <p:cNvSpPr>
            <a:spLocks noGrp="1"/>
          </p:cNvSpPr>
          <p:nvPr>
            <p:ph idx="1"/>
          </p:nvPr>
        </p:nvSpPr>
        <p:spPr>
          <a:xfrm>
            <a:off x="727881" y="170091"/>
            <a:ext cx="8229600" cy="1590935"/>
          </a:xfrm>
        </p:spPr>
        <p:txBody>
          <a:bodyPr>
            <a:normAutofit fontScale="92500" lnSpcReduction="20000"/>
          </a:bodyPr>
          <a:lstStyle/>
          <a:p>
            <a:pPr marL="0" indent="0">
              <a:buNone/>
            </a:pPr>
            <a:r>
              <a:rPr lang="en-US" b="1" dirty="0" smtClean="0"/>
              <a:t>Using the pictures describe the difference between formal, functional, and perceptual regions. Write answer on back in Human Geography section.</a:t>
            </a:r>
            <a:endParaRPr lang="en-US" b="1" dirty="0"/>
          </a:p>
        </p:txBody>
      </p:sp>
      <p:sp>
        <p:nvSpPr>
          <p:cNvPr id="2" name="Rectangle 1"/>
          <p:cNvSpPr/>
          <p:nvPr/>
        </p:nvSpPr>
        <p:spPr>
          <a:xfrm>
            <a:off x="6775450" y="1527674"/>
            <a:ext cx="2590799" cy="769441"/>
          </a:xfrm>
          <a:prstGeom prst="rect">
            <a:avLst/>
          </a:prstGeom>
        </p:spPr>
        <p:txBody>
          <a:bodyPr wrap="square">
            <a:spAutoFit/>
          </a:bodyPr>
          <a:lstStyle/>
          <a:p>
            <a:r>
              <a:rPr lang="en-US" sz="4400" b="1" dirty="0"/>
              <a:t>Regions</a:t>
            </a:r>
            <a:endParaRPr lang="en-US" sz="4400" dirty="0"/>
          </a:p>
        </p:txBody>
      </p:sp>
    </p:spTree>
    <p:extLst>
      <p:ext uri="{BB962C8B-B14F-4D97-AF65-F5344CB8AC3E}">
        <p14:creationId xmlns:p14="http://schemas.microsoft.com/office/powerpoint/2010/main" val="3227385572"/>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additive="base">
                                        <p:cTn id="7" dur="500" fill="hold"/>
                                        <p:tgtEl>
                                          <p:spTgt spid="17410"/>
                                        </p:tgtEl>
                                        <p:attrNameLst>
                                          <p:attrName>ppt_x</p:attrName>
                                        </p:attrNameLst>
                                      </p:cBhvr>
                                      <p:tavLst>
                                        <p:tav tm="0">
                                          <p:val>
                                            <p:strVal val="#ppt_x"/>
                                          </p:val>
                                        </p:tav>
                                        <p:tav tm="100000">
                                          <p:val>
                                            <p:strVal val="#ppt_x"/>
                                          </p:val>
                                        </p:tav>
                                      </p:tavLst>
                                    </p:anim>
                                    <p:anim calcmode="lin" valueType="num">
                                      <p:cBhvr additive="base">
                                        <p:cTn id="8" dur="500" fill="hold"/>
                                        <p:tgtEl>
                                          <p:spTgt spid="1741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413"/>
                                        </p:tgtEl>
                                        <p:attrNameLst>
                                          <p:attrName>style.visibility</p:attrName>
                                        </p:attrNameLst>
                                      </p:cBhvr>
                                      <p:to>
                                        <p:strVal val="visible"/>
                                      </p:to>
                                    </p:set>
                                    <p:anim calcmode="lin" valueType="num">
                                      <p:cBhvr additive="base">
                                        <p:cTn id="13" dur="500" fill="hold"/>
                                        <p:tgtEl>
                                          <p:spTgt spid="17413"/>
                                        </p:tgtEl>
                                        <p:attrNameLst>
                                          <p:attrName>ppt_x</p:attrName>
                                        </p:attrNameLst>
                                      </p:cBhvr>
                                      <p:tavLst>
                                        <p:tav tm="0">
                                          <p:val>
                                            <p:strVal val="#ppt_x"/>
                                          </p:val>
                                        </p:tav>
                                        <p:tav tm="100000">
                                          <p:val>
                                            <p:strVal val="#ppt_x"/>
                                          </p:val>
                                        </p:tav>
                                      </p:tavLst>
                                    </p:anim>
                                    <p:anim calcmode="lin" valueType="num">
                                      <p:cBhvr additive="base">
                                        <p:cTn id="14" dur="500" fill="hold"/>
                                        <p:tgtEl>
                                          <p:spTgt spid="1741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7412"/>
                                        </p:tgtEl>
                                        <p:attrNameLst>
                                          <p:attrName>style.visibility</p:attrName>
                                        </p:attrNameLst>
                                      </p:cBhvr>
                                      <p:to>
                                        <p:strVal val="visible"/>
                                      </p:to>
                                    </p:set>
                                    <p:anim calcmode="lin" valueType="num">
                                      <p:cBhvr additive="base">
                                        <p:cTn id="19" dur="500" fill="hold"/>
                                        <p:tgtEl>
                                          <p:spTgt spid="17412"/>
                                        </p:tgtEl>
                                        <p:attrNameLst>
                                          <p:attrName>ppt_x</p:attrName>
                                        </p:attrNameLst>
                                      </p:cBhvr>
                                      <p:tavLst>
                                        <p:tav tm="0">
                                          <p:val>
                                            <p:strVal val="#ppt_x"/>
                                          </p:val>
                                        </p:tav>
                                        <p:tav tm="100000">
                                          <p:val>
                                            <p:strVal val="#ppt_x"/>
                                          </p:val>
                                        </p:tav>
                                      </p:tavLst>
                                    </p:anim>
                                    <p:anim calcmode="lin" valueType="num">
                                      <p:cBhvr additive="base">
                                        <p:cTn id="20" dur="500" fill="hold"/>
                                        <p:tgtEl>
                                          <p:spTgt spid="17412"/>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415"/>
                                        </p:tgtEl>
                                        <p:attrNameLst>
                                          <p:attrName>style.visibility</p:attrName>
                                        </p:attrNameLst>
                                      </p:cBhvr>
                                      <p:to>
                                        <p:strVal val="visible"/>
                                      </p:to>
                                    </p:set>
                                    <p:anim calcmode="lin" valueType="num">
                                      <p:cBhvr additive="base">
                                        <p:cTn id="25" dur="500" fill="hold"/>
                                        <p:tgtEl>
                                          <p:spTgt spid="17415"/>
                                        </p:tgtEl>
                                        <p:attrNameLst>
                                          <p:attrName>ppt_x</p:attrName>
                                        </p:attrNameLst>
                                      </p:cBhvr>
                                      <p:tavLst>
                                        <p:tav tm="0">
                                          <p:val>
                                            <p:strVal val="#ppt_x"/>
                                          </p:val>
                                        </p:tav>
                                        <p:tav tm="100000">
                                          <p:val>
                                            <p:strVal val="#ppt_x"/>
                                          </p:val>
                                        </p:tav>
                                      </p:tavLst>
                                    </p:anim>
                                    <p:anim calcmode="lin" valueType="num">
                                      <p:cBhvr additive="base">
                                        <p:cTn id="26" dur="500" fill="hold"/>
                                        <p:tgtEl>
                                          <p:spTgt spid="17415"/>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7414"/>
                                        </p:tgtEl>
                                        <p:attrNameLst>
                                          <p:attrName>style.visibility</p:attrName>
                                        </p:attrNameLst>
                                      </p:cBhvr>
                                      <p:to>
                                        <p:strVal val="visible"/>
                                      </p:to>
                                    </p:set>
                                    <p:anim calcmode="lin" valueType="num">
                                      <p:cBhvr additive="base">
                                        <p:cTn id="31" dur="500" fill="hold"/>
                                        <p:tgtEl>
                                          <p:spTgt spid="17414"/>
                                        </p:tgtEl>
                                        <p:attrNameLst>
                                          <p:attrName>ppt_x</p:attrName>
                                        </p:attrNameLst>
                                      </p:cBhvr>
                                      <p:tavLst>
                                        <p:tav tm="0">
                                          <p:val>
                                            <p:strVal val="#ppt_x"/>
                                          </p:val>
                                        </p:tav>
                                        <p:tav tm="100000">
                                          <p:val>
                                            <p:strVal val="#ppt_x"/>
                                          </p:val>
                                        </p:tav>
                                      </p:tavLst>
                                    </p:anim>
                                    <p:anim calcmode="lin" valueType="num">
                                      <p:cBhvr additive="base">
                                        <p:cTn id="32" dur="500" fill="hold"/>
                                        <p:tgtEl>
                                          <p:spTgt spid="174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p:bldP spid="174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Human Environment Interaction</a:t>
            </a:r>
            <a:endParaRPr lang="en-US" b="1" dirty="0"/>
          </a:p>
        </p:txBody>
      </p:sp>
      <p:sp>
        <p:nvSpPr>
          <p:cNvPr id="3" name="Content Placeholder 2"/>
          <p:cNvSpPr>
            <a:spLocks noGrp="1"/>
          </p:cNvSpPr>
          <p:nvPr>
            <p:ph idx="1"/>
          </p:nvPr>
        </p:nvSpPr>
        <p:spPr/>
        <p:txBody>
          <a:bodyPr/>
          <a:lstStyle/>
          <a:p>
            <a:r>
              <a:rPr lang="en-US" dirty="0" smtClean="0"/>
              <a:t>In the section titled “Human Geography,” write a definition for </a:t>
            </a:r>
            <a:r>
              <a:rPr lang="en-US" b="1" dirty="0" smtClean="0">
                <a:solidFill>
                  <a:srgbClr val="FF0000"/>
                </a:solidFill>
              </a:rPr>
              <a:t>Adapting </a:t>
            </a:r>
            <a:r>
              <a:rPr lang="en-US" dirty="0" smtClean="0"/>
              <a:t>and </a:t>
            </a:r>
            <a:r>
              <a:rPr lang="en-US" b="1" dirty="0" smtClean="0">
                <a:solidFill>
                  <a:srgbClr val="FF0000"/>
                </a:solidFill>
              </a:rPr>
              <a:t>Modifying</a:t>
            </a:r>
            <a:r>
              <a:rPr lang="en-US" dirty="0" smtClean="0"/>
              <a:t> the Environment. </a:t>
            </a:r>
            <a:endParaRPr lang="en-US" dirty="0"/>
          </a:p>
          <a:p>
            <a:r>
              <a:rPr lang="en-US" dirty="0" smtClean="0"/>
              <a:t>Give two examples for each</a:t>
            </a:r>
          </a:p>
        </p:txBody>
      </p:sp>
    </p:spTree>
    <p:extLst>
      <p:ext uri="{BB962C8B-B14F-4D97-AF65-F5344CB8AC3E}">
        <p14:creationId xmlns:p14="http://schemas.microsoft.com/office/powerpoint/2010/main" val="9754999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Population</a:t>
            </a:r>
            <a:endParaRPr lang="en-US" b="1" dirty="0"/>
          </a:p>
        </p:txBody>
      </p:sp>
      <p:sp>
        <p:nvSpPr>
          <p:cNvPr id="3" name="Content Placeholder 2"/>
          <p:cNvSpPr>
            <a:spLocks noGrp="1"/>
          </p:cNvSpPr>
          <p:nvPr>
            <p:ph idx="1"/>
          </p:nvPr>
        </p:nvSpPr>
        <p:spPr>
          <a:xfrm>
            <a:off x="457200" y="1066800"/>
            <a:ext cx="8229600" cy="5059363"/>
          </a:xfrm>
        </p:spPr>
        <p:txBody>
          <a:bodyPr/>
          <a:lstStyle/>
          <a:p>
            <a:r>
              <a:rPr lang="en-US" dirty="0" smtClean="0"/>
              <a:t>What do population pyramids tell us?</a:t>
            </a:r>
          </a:p>
          <a:p>
            <a:endParaRPr lang="en-US" dirty="0"/>
          </a:p>
          <a:p>
            <a:pPr>
              <a:buNone/>
            </a:pPr>
            <a:endParaRPr lang="en-US"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762000" y="2286000"/>
            <a:ext cx="3048000" cy="1828800"/>
          </a:xfrm>
          <a:prstGeom prst="rect">
            <a:avLst/>
          </a:prstGeom>
          <a:ln w="12700">
            <a:solidFill>
              <a:schemeClr val="tx1"/>
            </a:solidFill>
          </a:ln>
        </p:spPr>
      </p:pic>
      <p:pic>
        <p:nvPicPr>
          <p:cNvPr id="5" name="Picture 4" descr="http://tfw.cachefly.net/snm/images/nm/pyramids/br-2010.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5400" y="2286000"/>
            <a:ext cx="3276600" cy="1905000"/>
          </a:xfrm>
          <a:prstGeom prst="rect">
            <a:avLst/>
          </a:prstGeom>
          <a:noFill/>
          <a:ln w="12700">
            <a:solidFill>
              <a:schemeClr val="tx1"/>
            </a:solidFill>
          </a:ln>
        </p:spPr>
      </p:pic>
      <p:pic>
        <p:nvPicPr>
          <p:cNvPr id="6" name="Picture 5" descr="http://tfw.cachefly.net/snm/images/nm/pyramids/us-2010.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0" y="4343400"/>
            <a:ext cx="3048000" cy="1828800"/>
          </a:xfrm>
          <a:prstGeom prst="rect">
            <a:avLst/>
          </a:prstGeom>
          <a:noFill/>
          <a:ln w="12700">
            <a:solidFill>
              <a:schemeClr val="tx1"/>
            </a:solidFill>
          </a:ln>
        </p:spPr>
      </p:pic>
      <p:pic>
        <p:nvPicPr>
          <p:cNvPr id="7" name="Picture 6"/>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05400" y="4419600"/>
            <a:ext cx="3352800" cy="1676400"/>
          </a:xfrm>
          <a:prstGeom prst="rect">
            <a:avLst/>
          </a:prstGeom>
          <a:noFill/>
          <a:ln>
            <a:noFill/>
          </a:ln>
        </p:spPr>
      </p:pic>
    </p:spTree>
    <p:extLst>
      <p:ext uri="{BB962C8B-B14F-4D97-AF65-F5344CB8AC3E}">
        <p14:creationId xmlns:p14="http://schemas.microsoft.com/office/powerpoint/2010/main" val="1581990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Population Pyramids</a:t>
            </a:r>
            <a:endParaRPr lang="en-US" b="1" dirty="0"/>
          </a:p>
        </p:txBody>
      </p:sp>
      <p:pic>
        <p:nvPicPr>
          <p:cNvPr id="1026" name="Picture 1"/>
          <p:cNvPicPr>
            <a:picLocks noChangeAspect="1" noChangeArrowheads="1"/>
          </p:cNvPicPr>
          <p:nvPr/>
        </p:nvPicPr>
        <p:blipFill>
          <a:blip r:embed="rId3" cstate="print"/>
          <a:srcRect/>
          <a:stretch>
            <a:fillRect/>
          </a:stretch>
        </p:blipFill>
        <p:spPr bwMode="auto">
          <a:xfrm>
            <a:off x="1828800" y="2209800"/>
            <a:ext cx="1579563" cy="1122363"/>
          </a:xfrm>
          <a:prstGeom prst="rect">
            <a:avLst/>
          </a:prstGeom>
          <a:noFill/>
          <a:ln w="9525">
            <a:noFill/>
            <a:miter lim="800000"/>
            <a:headEnd/>
            <a:tailEnd/>
          </a:ln>
        </p:spPr>
      </p:pic>
      <p:pic>
        <p:nvPicPr>
          <p:cNvPr id="1027" name="Picture 1"/>
          <p:cNvPicPr>
            <a:picLocks noChangeAspect="1" noChangeArrowheads="1"/>
          </p:cNvPicPr>
          <p:nvPr/>
        </p:nvPicPr>
        <p:blipFill>
          <a:blip r:embed="rId4" cstate="print"/>
          <a:srcRect/>
          <a:stretch>
            <a:fillRect/>
          </a:stretch>
        </p:blipFill>
        <p:spPr bwMode="auto">
          <a:xfrm>
            <a:off x="4419600" y="2286000"/>
            <a:ext cx="1579563" cy="1108075"/>
          </a:xfrm>
          <a:prstGeom prst="rect">
            <a:avLst/>
          </a:prstGeom>
          <a:noFill/>
          <a:ln w="9525">
            <a:noFill/>
            <a:miter lim="800000"/>
            <a:headEnd/>
            <a:tailEnd/>
          </a:ln>
        </p:spPr>
      </p:pic>
      <p:sp>
        <p:nvSpPr>
          <p:cNvPr id="6" name="TextBox 5"/>
          <p:cNvSpPr txBox="1"/>
          <p:nvPr/>
        </p:nvSpPr>
        <p:spPr>
          <a:xfrm flipH="1">
            <a:off x="685800" y="1447800"/>
            <a:ext cx="6934200" cy="646331"/>
          </a:xfrm>
          <a:prstGeom prst="rect">
            <a:avLst/>
          </a:prstGeom>
          <a:noFill/>
        </p:spPr>
        <p:txBody>
          <a:bodyPr wrap="square" rtlCol="0">
            <a:spAutoFit/>
          </a:bodyPr>
          <a:lstStyle/>
          <a:p>
            <a:r>
              <a:rPr lang="en-US" dirty="0" smtClean="0"/>
              <a:t>1.  Draw a line from the population pyramids to the appropriate country.  You will have </a:t>
            </a:r>
            <a:r>
              <a:rPr lang="en-US" dirty="0"/>
              <a:t>6</a:t>
            </a:r>
            <a:r>
              <a:rPr lang="en-US" dirty="0" smtClean="0"/>
              <a:t> of them.</a:t>
            </a:r>
            <a:endParaRPr lang="en-US" dirty="0"/>
          </a:p>
        </p:txBody>
      </p:sp>
      <p:sp>
        <p:nvSpPr>
          <p:cNvPr id="7" name="TextBox 6"/>
          <p:cNvSpPr txBox="1"/>
          <p:nvPr/>
        </p:nvSpPr>
        <p:spPr>
          <a:xfrm>
            <a:off x="762000" y="3581400"/>
            <a:ext cx="7772400" cy="646331"/>
          </a:xfrm>
          <a:prstGeom prst="rect">
            <a:avLst/>
          </a:prstGeom>
          <a:noFill/>
        </p:spPr>
        <p:txBody>
          <a:bodyPr wrap="square" rtlCol="0">
            <a:spAutoFit/>
          </a:bodyPr>
          <a:lstStyle/>
          <a:p>
            <a:r>
              <a:rPr lang="en-US" dirty="0" smtClean="0"/>
              <a:t>2. Cut out the blocks of people and glue them in or near two highly populated countries.</a:t>
            </a:r>
            <a:endParaRPr lang="en-US" dirty="0"/>
          </a:p>
        </p:txBody>
      </p:sp>
      <p:pic>
        <p:nvPicPr>
          <p:cNvPr id="1028" name="il_fi" descr="depositphotos_2079897-Large-group-of-people"/>
          <p:cNvPicPr>
            <a:picLocks noChangeAspect="1" noChangeArrowheads="1"/>
          </p:cNvPicPr>
          <p:nvPr/>
        </p:nvPicPr>
        <p:blipFill>
          <a:blip r:embed="rId5" cstate="print"/>
          <a:srcRect/>
          <a:stretch>
            <a:fillRect/>
          </a:stretch>
        </p:blipFill>
        <p:spPr bwMode="auto">
          <a:xfrm>
            <a:off x="4953000" y="4038600"/>
            <a:ext cx="665163" cy="471488"/>
          </a:xfrm>
          <a:prstGeom prst="rect">
            <a:avLst/>
          </a:prstGeom>
          <a:noFill/>
          <a:ln w="9525">
            <a:noFill/>
            <a:miter lim="800000"/>
            <a:headEnd/>
            <a:tailEnd/>
          </a:ln>
        </p:spPr>
      </p:pic>
      <p:pic>
        <p:nvPicPr>
          <p:cNvPr id="1029" name="il_fi" descr="depositphotos_2079897-Large-group-of-people"/>
          <p:cNvPicPr>
            <a:picLocks noChangeAspect="1" noChangeArrowheads="1"/>
          </p:cNvPicPr>
          <p:nvPr/>
        </p:nvPicPr>
        <p:blipFill>
          <a:blip r:embed="rId5" cstate="print"/>
          <a:srcRect/>
          <a:stretch>
            <a:fillRect/>
          </a:stretch>
        </p:blipFill>
        <p:spPr bwMode="auto">
          <a:xfrm>
            <a:off x="3505200" y="4038600"/>
            <a:ext cx="665163" cy="471488"/>
          </a:xfrm>
          <a:prstGeom prst="rect">
            <a:avLst/>
          </a:prstGeom>
          <a:noFill/>
          <a:ln w="9525">
            <a:noFill/>
            <a:miter lim="800000"/>
            <a:headEnd/>
            <a:tailEnd/>
          </a:ln>
        </p:spPr>
      </p:pic>
      <p:sp>
        <p:nvSpPr>
          <p:cNvPr id="10" name="TextBox 9"/>
          <p:cNvSpPr txBox="1"/>
          <p:nvPr/>
        </p:nvSpPr>
        <p:spPr>
          <a:xfrm>
            <a:off x="838200" y="4724400"/>
            <a:ext cx="7391400" cy="646331"/>
          </a:xfrm>
          <a:prstGeom prst="rect">
            <a:avLst/>
          </a:prstGeom>
          <a:noFill/>
        </p:spPr>
        <p:txBody>
          <a:bodyPr wrap="square" rtlCol="0">
            <a:spAutoFit/>
          </a:bodyPr>
          <a:lstStyle/>
          <a:p>
            <a:r>
              <a:rPr lang="en-US" dirty="0" smtClean="0"/>
              <a:t>3. Cut out the growth images and glue them on or near two fast growing countries.</a:t>
            </a:r>
            <a:endParaRPr lang="en-US" dirty="0"/>
          </a:p>
        </p:txBody>
      </p:sp>
      <p:pic>
        <p:nvPicPr>
          <p:cNvPr id="1030" name="il_fi" descr="Description: http://comps.canstockphoto.com/can-stock-photo_csp0049810.jpg"/>
          <p:cNvPicPr>
            <a:picLocks noChangeAspect="1" noChangeArrowheads="1"/>
          </p:cNvPicPr>
          <p:nvPr/>
        </p:nvPicPr>
        <p:blipFill>
          <a:blip r:embed="rId6" cstate="print"/>
          <a:srcRect/>
          <a:stretch>
            <a:fillRect/>
          </a:stretch>
        </p:blipFill>
        <p:spPr bwMode="auto">
          <a:xfrm>
            <a:off x="2743200" y="5410200"/>
            <a:ext cx="720725" cy="527050"/>
          </a:xfrm>
          <a:prstGeom prst="rect">
            <a:avLst/>
          </a:prstGeom>
          <a:noFill/>
          <a:ln w="9525">
            <a:noFill/>
            <a:miter lim="800000"/>
            <a:headEnd/>
            <a:tailEnd/>
          </a:ln>
        </p:spPr>
      </p:pic>
      <p:pic>
        <p:nvPicPr>
          <p:cNvPr id="1031" name="il_fi" descr="Description: http://comps.canstockphoto.com/can-stock-photo_csp0049810.jpg"/>
          <p:cNvPicPr>
            <a:picLocks noChangeAspect="1" noChangeArrowheads="1"/>
          </p:cNvPicPr>
          <p:nvPr/>
        </p:nvPicPr>
        <p:blipFill>
          <a:blip r:embed="rId6" cstate="print"/>
          <a:srcRect/>
          <a:stretch>
            <a:fillRect/>
          </a:stretch>
        </p:blipFill>
        <p:spPr bwMode="auto">
          <a:xfrm>
            <a:off x="4419600" y="5334000"/>
            <a:ext cx="720725" cy="527050"/>
          </a:xfrm>
          <a:prstGeom prst="rect">
            <a:avLst/>
          </a:prstGeom>
          <a:noFill/>
          <a:ln w="9525">
            <a:noFill/>
            <a:miter lim="800000"/>
            <a:headEnd/>
            <a:tailEnd/>
          </a:ln>
        </p:spPr>
      </p:pic>
    </p:spTree>
    <p:extLst>
      <p:ext uri="{BB962C8B-B14F-4D97-AF65-F5344CB8AC3E}">
        <p14:creationId xmlns:p14="http://schemas.microsoft.com/office/powerpoint/2010/main" val="31897329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228600"/>
            <a:ext cx="8991600" cy="1219200"/>
          </a:xfrm>
        </p:spPr>
        <p:txBody>
          <a:bodyPr>
            <a:normAutofit fontScale="90000"/>
          </a:bodyPr>
          <a:lstStyle/>
          <a:p>
            <a:pPr algn="ctr" eaLnBrk="1" fontAlgn="auto" hangingPunct="1">
              <a:spcAft>
                <a:spcPts val="0"/>
              </a:spcAft>
              <a:defRPr/>
            </a:pPr>
            <a:r>
              <a:rPr dirty="0" smtClean="0"/>
              <a:t>Bell Ringer #</a:t>
            </a:r>
            <a:r>
              <a:rPr lang="en-US" dirty="0" smtClean="0"/>
              <a:t>1b</a:t>
            </a:r>
            <a:r>
              <a:rPr dirty="0" smtClean="0"/>
              <a:t/>
            </a:r>
            <a:br>
              <a:rPr dirty="0" smtClean="0"/>
            </a:br>
            <a:r>
              <a:rPr sz="3600" u="sng" dirty="0" smtClean="0"/>
              <a:t>Geographic Distributions</a:t>
            </a:r>
            <a:endParaRPr sz="3600" u="sng" dirty="0"/>
          </a:p>
        </p:txBody>
      </p:sp>
      <p:sp>
        <p:nvSpPr>
          <p:cNvPr id="7" name="TextBox 6"/>
          <p:cNvSpPr txBox="1"/>
          <p:nvPr/>
        </p:nvSpPr>
        <p:spPr>
          <a:xfrm>
            <a:off x="457200" y="4419600"/>
            <a:ext cx="8382000" cy="2678113"/>
          </a:xfrm>
          <a:prstGeom prst="rect">
            <a:avLst/>
          </a:prstGeom>
          <a:noFill/>
        </p:spPr>
        <p:txBody>
          <a:bodyPr>
            <a:spAutoFit/>
          </a:bodyPr>
          <a:lstStyle/>
          <a:p>
            <a:pPr fontAlgn="auto">
              <a:spcBef>
                <a:spcPts val="0"/>
              </a:spcBef>
              <a:spcAft>
                <a:spcPts val="0"/>
              </a:spcAft>
              <a:defRPr/>
            </a:pPr>
            <a:r>
              <a:rPr lang="en-US" sz="2400" dirty="0">
                <a:latin typeface="+mn-lt"/>
              </a:rPr>
              <a:t>According to the graph above, which part of Texas has the </a:t>
            </a:r>
            <a:r>
              <a:rPr lang="en-US" sz="2400" dirty="0" smtClean="0"/>
              <a:t>low</a:t>
            </a:r>
            <a:r>
              <a:rPr lang="en-US" sz="2400" dirty="0" smtClean="0">
                <a:latin typeface="+mn-lt"/>
              </a:rPr>
              <a:t>est </a:t>
            </a:r>
            <a:r>
              <a:rPr lang="en-US" sz="2400" dirty="0">
                <a:latin typeface="+mn-lt"/>
              </a:rPr>
              <a:t>elevation?</a:t>
            </a:r>
          </a:p>
          <a:p>
            <a:pPr marL="457200" indent="-457200" fontAlgn="auto">
              <a:spcBef>
                <a:spcPts val="0"/>
              </a:spcBef>
              <a:spcAft>
                <a:spcPts val="0"/>
              </a:spcAft>
              <a:buFontTx/>
              <a:buAutoNum type="alphaUcPeriod"/>
              <a:defRPr/>
            </a:pPr>
            <a:r>
              <a:rPr lang="en-US" sz="2400" dirty="0">
                <a:latin typeface="+mn-lt"/>
              </a:rPr>
              <a:t>East</a:t>
            </a:r>
          </a:p>
          <a:p>
            <a:pPr marL="457200" indent="-457200" fontAlgn="auto">
              <a:spcBef>
                <a:spcPts val="0"/>
              </a:spcBef>
              <a:spcAft>
                <a:spcPts val="0"/>
              </a:spcAft>
              <a:buFontTx/>
              <a:buAutoNum type="alphaUcPeriod"/>
              <a:defRPr/>
            </a:pPr>
            <a:r>
              <a:rPr lang="en-US" sz="2400" dirty="0">
                <a:latin typeface="+mn-lt"/>
              </a:rPr>
              <a:t>West</a:t>
            </a:r>
          </a:p>
          <a:p>
            <a:pPr marL="457200" indent="-457200" fontAlgn="auto">
              <a:spcBef>
                <a:spcPts val="0"/>
              </a:spcBef>
              <a:spcAft>
                <a:spcPts val="0"/>
              </a:spcAft>
              <a:buFontTx/>
              <a:buAutoNum type="alphaUcPeriod"/>
              <a:defRPr/>
            </a:pPr>
            <a:r>
              <a:rPr lang="en-US" sz="2400" dirty="0">
                <a:latin typeface="+mn-lt"/>
              </a:rPr>
              <a:t>North</a:t>
            </a:r>
          </a:p>
          <a:p>
            <a:pPr marL="457200" indent="-457200" fontAlgn="auto">
              <a:spcBef>
                <a:spcPts val="0"/>
              </a:spcBef>
              <a:spcAft>
                <a:spcPts val="0"/>
              </a:spcAft>
              <a:buFontTx/>
              <a:buAutoNum type="alphaUcPeriod"/>
              <a:defRPr/>
            </a:pPr>
            <a:r>
              <a:rPr lang="en-US" sz="2400" dirty="0">
                <a:latin typeface="+mn-lt"/>
              </a:rPr>
              <a:t>South</a:t>
            </a:r>
          </a:p>
          <a:p>
            <a:pPr marL="457200" indent="-457200" fontAlgn="auto">
              <a:spcBef>
                <a:spcPts val="0"/>
              </a:spcBef>
              <a:spcAft>
                <a:spcPts val="0"/>
              </a:spcAft>
              <a:defRPr/>
            </a:pPr>
            <a:endParaRPr lang="en-US" sz="2400" dirty="0">
              <a:latin typeface="+mn-lt"/>
            </a:endParaRPr>
          </a:p>
        </p:txBody>
      </p:sp>
      <p:pic>
        <p:nvPicPr>
          <p:cNvPr id="21508" name="Picture 4" descr="scan001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371600"/>
            <a:ext cx="7848600"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90573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xit" presetSubtype="16" fill="hold" nodeType="clickEffect">
                                  <p:stCondLst>
                                    <p:cond delay="0"/>
                                  </p:stCondLst>
                                  <p:childTnLst>
                                    <p:animEffect transition="out" filter="box(in)">
                                      <p:cBhvr>
                                        <p:cTn id="6" dur="500"/>
                                        <p:tgtEl>
                                          <p:spTgt spid="7">
                                            <p:txEl>
                                              <p:pRg st="2" end="2"/>
                                            </p:txEl>
                                          </p:spTgt>
                                        </p:tgtEl>
                                      </p:cBhvr>
                                    </p:animEffect>
                                    <p:set>
                                      <p:cBhvr>
                                        <p:cTn id="7" dur="1" fill="hold">
                                          <p:stCondLst>
                                            <p:cond delay="499"/>
                                          </p:stCondLst>
                                        </p:cTn>
                                        <p:tgtEl>
                                          <p:spTgt spid="7">
                                            <p:txEl>
                                              <p:pRg st="2" end="2"/>
                                            </p:txEl>
                                          </p:spTgt>
                                        </p:tgtEl>
                                        <p:attrNameLst>
                                          <p:attrName>style.visibility</p:attrName>
                                        </p:attrNameLst>
                                      </p:cBhvr>
                                      <p:to>
                                        <p:strVal val="hidden"/>
                                      </p:to>
                                    </p:set>
                                  </p:childTnLst>
                                </p:cTn>
                              </p:par>
                              <p:par>
                                <p:cTn id="8" presetID="4" presetClass="exit" presetSubtype="16" fill="hold" nodeType="withEffect">
                                  <p:stCondLst>
                                    <p:cond delay="0"/>
                                  </p:stCondLst>
                                  <p:childTnLst>
                                    <p:animEffect transition="out" filter="box(in)">
                                      <p:cBhvr>
                                        <p:cTn id="9" dur="500"/>
                                        <p:tgtEl>
                                          <p:spTgt spid="7">
                                            <p:txEl>
                                              <p:pRg st="3" end="3"/>
                                            </p:txEl>
                                          </p:spTgt>
                                        </p:tgtEl>
                                      </p:cBhvr>
                                    </p:animEffect>
                                    <p:set>
                                      <p:cBhvr>
                                        <p:cTn id="10" dur="1" fill="hold">
                                          <p:stCondLst>
                                            <p:cond delay="499"/>
                                          </p:stCondLst>
                                        </p:cTn>
                                        <p:tgtEl>
                                          <p:spTgt spid="7">
                                            <p:txEl>
                                              <p:pRg st="3" end="3"/>
                                            </p:txEl>
                                          </p:spTgt>
                                        </p:tgtEl>
                                        <p:attrNameLst>
                                          <p:attrName>style.visibility</p:attrName>
                                        </p:attrNameLst>
                                      </p:cBhvr>
                                      <p:to>
                                        <p:strVal val="hidden"/>
                                      </p:to>
                                    </p:set>
                                  </p:childTnLst>
                                </p:cTn>
                              </p:par>
                              <p:par>
                                <p:cTn id="11" presetID="4" presetClass="exit" presetSubtype="16" fill="hold" nodeType="withEffect">
                                  <p:stCondLst>
                                    <p:cond delay="0"/>
                                  </p:stCondLst>
                                  <p:childTnLst>
                                    <p:animEffect transition="out" filter="box(in)">
                                      <p:cBhvr>
                                        <p:cTn id="12" dur="500"/>
                                        <p:tgtEl>
                                          <p:spTgt spid="7">
                                            <p:txEl>
                                              <p:pRg st="4" end="4"/>
                                            </p:txEl>
                                          </p:spTgt>
                                        </p:tgtEl>
                                      </p:cBhvr>
                                    </p:animEffect>
                                    <p:set>
                                      <p:cBhvr>
                                        <p:cTn id="13" dur="1" fill="hold">
                                          <p:stCondLst>
                                            <p:cond delay="499"/>
                                          </p:stCondLst>
                                        </p:cTn>
                                        <p:tgtEl>
                                          <p:spTgt spid="7">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194947062"/>
              </p:ext>
            </p:extLst>
          </p:nvPr>
        </p:nvGraphicFramePr>
        <p:xfrm>
          <a:off x="228600" y="304800"/>
          <a:ext cx="8686798" cy="6347985"/>
        </p:xfrm>
        <a:graphic>
          <a:graphicData uri="http://schemas.openxmlformats.org/drawingml/2006/table">
            <a:tbl>
              <a:tblPr/>
              <a:tblGrid>
                <a:gridCol w="441703"/>
                <a:gridCol w="1914041"/>
                <a:gridCol w="1619571"/>
                <a:gridCol w="1545956"/>
                <a:gridCol w="1545956"/>
                <a:gridCol w="1619571"/>
              </a:tblGrid>
              <a:tr h="227861">
                <a:tc gridSpan="6">
                  <a:txBody>
                    <a:bodyPr/>
                    <a:lstStyle/>
                    <a:p>
                      <a:r>
                        <a:rPr lang="en-US" sz="900" b="1" dirty="0">
                          <a:latin typeface="Arial"/>
                        </a:rPr>
                        <a:t>TOP TEN COUNTRIES WITH THE HIGHEST POPULATION</a:t>
                      </a:r>
                      <a:endParaRPr lang="en-US" sz="900" dirty="0"/>
                    </a:p>
                  </a:txBody>
                  <a:tcPr marL="14233" marR="14233" marT="14233" marB="14233" anchor="ctr">
                    <a:lnL>
                      <a:noFill/>
                    </a:lnL>
                    <a:lnR>
                      <a:noFill/>
                    </a:lnR>
                    <a:lnT>
                      <a:noFill/>
                    </a:lnT>
                    <a:lnB>
                      <a:noFill/>
                    </a:lnB>
                    <a:solidFill>
                      <a:srgbClr val="CCCC9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05258">
                <a:tc>
                  <a:txBody>
                    <a:bodyPr/>
                    <a:lstStyle/>
                    <a:p>
                      <a:r>
                        <a:rPr lang="en-US" sz="900" b="1" dirty="0">
                          <a:latin typeface="Arial"/>
                        </a:rPr>
                        <a:t>#</a:t>
                      </a:r>
                      <a:endParaRPr lang="en-US" sz="900" dirty="0"/>
                    </a:p>
                  </a:txBody>
                  <a:tcPr marL="14233" marR="14233" marT="14233" marB="14233" anchor="ctr">
                    <a:lnL>
                      <a:noFill/>
                    </a:lnL>
                    <a:lnR>
                      <a:noFill/>
                    </a:lnR>
                    <a:lnT>
                      <a:noFill/>
                    </a:lnT>
                    <a:lnB>
                      <a:noFill/>
                    </a:lnB>
                    <a:solidFill>
                      <a:srgbClr val="CCCC99"/>
                    </a:solidFill>
                  </a:tcPr>
                </a:tc>
                <a:tc>
                  <a:txBody>
                    <a:bodyPr/>
                    <a:lstStyle/>
                    <a:p>
                      <a:r>
                        <a:rPr lang="en-US" sz="900" b="1" dirty="0">
                          <a:latin typeface="Arial"/>
                        </a:rPr>
                        <a:t>Country</a:t>
                      </a:r>
                      <a:endParaRPr lang="en-US" sz="900" dirty="0"/>
                    </a:p>
                  </a:txBody>
                  <a:tcPr marL="14233" marR="14233" marT="14233" marB="14233" anchor="ctr">
                    <a:lnL>
                      <a:noFill/>
                    </a:lnL>
                    <a:lnR>
                      <a:noFill/>
                    </a:lnR>
                    <a:lnT>
                      <a:noFill/>
                    </a:lnT>
                    <a:lnB>
                      <a:noFill/>
                    </a:lnB>
                    <a:solidFill>
                      <a:srgbClr val="CCCC99"/>
                    </a:solidFill>
                  </a:tcPr>
                </a:tc>
                <a:tc>
                  <a:txBody>
                    <a:bodyPr/>
                    <a:lstStyle/>
                    <a:p>
                      <a:r>
                        <a:rPr lang="en-US" sz="900" b="1" dirty="0">
                          <a:latin typeface="Arial"/>
                        </a:rPr>
                        <a:t>2000</a:t>
                      </a:r>
                      <a:br>
                        <a:rPr lang="en-US" sz="900" b="1" dirty="0">
                          <a:latin typeface="Arial"/>
                        </a:rPr>
                      </a:br>
                      <a:r>
                        <a:rPr lang="en-US" sz="900" b="1" dirty="0">
                          <a:latin typeface="Arial"/>
                        </a:rPr>
                        <a:t>Population</a:t>
                      </a:r>
                      <a:endParaRPr lang="en-US" sz="900" dirty="0"/>
                    </a:p>
                  </a:txBody>
                  <a:tcPr marL="14233" marR="14233" marT="14233" marB="14233" anchor="ctr">
                    <a:lnL>
                      <a:noFill/>
                    </a:lnL>
                    <a:lnR>
                      <a:noFill/>
                    </a:lnR>
                    <a:lnT>
                      <a:noFill/>
                    </a:lnT>
                    <a:lnB>
                      <a:noFill/>
                    </a:lnB>
                    <a:solidFill>
                      <a:srgbClr val="CCCC99"/>
                    </a:solidFill>
                  </a:tcPr>
                </a:tc>
                <a:tc>
                  <a:txBody>
                    <a:bodyPr/>
                    <a:lstStyle/>
                    <a:p>
                      <a:r>
                        <a:rPr lang="en-US" sz="900" b="1" dirty="0">
                          <a:latin typeface="Arial"/>
                        </a:rPr>
                        <a:t>2010</a:t>
                      </a:r>
                      <a:br>
                        <a:rPr lang="en-US" sz="900" b="1" dirty="0">
                          <a:latin typeface="Arial"/>
                        </a:rPr>
                      </a:br>
                      <a:r>
                        <a:rPr lang="en-US" sz="900" b="1" dirty="0">
                          <a:latin typeface="Arial"/>
                        </a:rPr>
                        <a:t>Population</a:t>
                      </a:r>
                      <a:endParaRPr lang="en-US" sz="900" dirty="0"/>
                    </a:p>
                  </a:txBody>
                  <a:tcPr marL="14233" marR="14233" marT="14233" marB="14233" anchor="ctr">
                    <a:lnL>
                      <a:noFill/>
                    </a:lnL>
                    <a:lnR>
                      <a:noFill/>
                    </a:lnR>
                    <a:lnT>
                      <a:noFill/>
                    </a:lnT>
                    <a:lnB>
                      <a:noFill/>
                    </a:lnB>
                    <a:solidFill>
                      <a:srgbClr val="CCCC99"/>
                    </a:solidFill>
                  </a:tcPr>
                </a:tc>
                <a:tc>
                  <a:txBody>
                    <a:bodyPr/>
                    <a:lstStyle/>
                    <a:p>
                      <a:r>
                        <a:rPr lang="en-US" sz="900" b="1" dirty="0">
                          <a:latin typeface="Arial"/>
                        </a:rPr>
                        <a:t>2012</a:t>
                      </a:r>
                      <a:br>
                        <a:rPr lang="en-US" sz="900" b="1" dirty="0">
                          <a:latin typeface="Arial"/>
                        </a:rPr>
                      </a:br>
                      <a:r>
                        <a:rPr lang="en-US" sz="900" b="1" dirty="0">
                          <a:latin typeface="Arial"/>
                        </a:rPr>
                        <a:t>Population</a:t>
                      </a:r>
                      <a:endParaRPr lang="en-US" sz="900" dirty="0"/>
                    </a:p>
                  </a:txBody>
                  <a:tcPr marL="14233" marR="14233" marT="14233" marB="14233" anchor="ctr">
                    <a:lnL>
                      <a:noFill/>
                    </a:lnL>
                    <a:lnR>
                      <a:noFill/>
                    </a:lnR>
                    <a:lnT>
                      <a:noFill/>
                    </a:lnT>
                    <a:lnB>
                      <a:noFill/>
                    </a:lnB>
                    <a:solidFill>
                      <a:srgbClr val="CCCC99"/>
                    </a:solidFill>
                  </a:tcPr>
                </a:tc>
                <a:tc>
                  <a:txBody>
                    <a:bodyPr/>
                    <a:lstStyle/>
                    <a:p>
                      <a:r>
                        <a:rPr lang="en-US" sz="900" b="1" dirty="0">
                          <a:latin typeface="Arial"/>
                        </a:rPr>
                        <a:t>2050</a:t>
                      </a:r>
                      <a:br>
                        <a:rPr lang="en-US" sz="900" b="1" dirty="0">
                          <a:latin typeface="Arial"/>
                        </a:rPr>
                      </a:br>
                      <a:r>
                        <a:rPr lang="en-US" sz="900" b="1" dirty="0">
                          <a:latin typeface="Arial"/>
                        </a:rPr>
                        <a:t>Expected Pop.</a:t>
                      </a:r>
                      <a:endParaRPr lang="en-US" sz="900" dirty="0"/>
                    </a:p>
                  </a:txBody>
                  <a:tcPr marL="14233" marR="14233" marT="14233" marB="14233" anchor="ctr">
                    <a:lnL>
                      <a:noFill/>
                    </a:lnL>
                    <a:lnR>
                      <a:noFill/>
                    </a:lnR>
                    <a:lnT>
                      <a:noFill/>
                    </a:lnT>
                    <a:lnB>
                      <a:noFill/>
                    </a:lnB>
                    <a:solidFill>
                      <a:srgbClr val="CCCC99"/>
                    </a:solidFill>
                  </a:tcPr>
                </a:tc>
              </a:tr>
              <a:tr h="416560">
                <a:tc>
                  <a:txBody>
                    <a:bodyPr/>
                    <a:lstStyle/>
                    <a:p>
                      <a:pPr algn="ctr"/>
                      <a:r>
                        <a:rPr lang="en-US" sz="900" b="1" dirty="0">
                          <a:latin typeface="Arial"/>
                        </a:rPr>
                        <a:t>1</a:t>
                      </a:r>
                      <a:endParaRPr lang="en-US" sz="900" dirty="0"/>
                    </a:p>
                  </a:txBody>
                  <a:tcPr marL="14233" marR="14233" marT="14233" marB="14233" anchor="ctr">
                    <a:lnL>
                      <a:noFill/>
                    </a:lnL>
                    <a:lnR>
                      <a:noFill/>
                    </a:lnR>
                    <a:lnT>
                      <a:noFill/>
                    </a:lnT>
                    <a:lnB>
                      <a:noFill/>
                    </a:lnB>
                    <a:solidFill>
                      <a:srgbClr val="FFFFFF"/>
                    </a:solidFill>
                  </a:tcPr>
                </a:tc>
                <a:tc>
                  <a:txBody>
                    <a:bodyPr/>
                    <a:lstStyle/>
                    <a:p>
                      <a:r>
                        <a:rPr lang="en-US" sz="1600" b="1" dirty="0">
                          <a:latin typeface="Arial"/>
                          <a:hlinkClick r:id="rId2"/>
                        </a:rPr>
                        <a:t>China</a:t>
                      </a:r>
                      <a:endParaRPr lang="en-US" sz="1600" dirty="0"/>
                    </a:p>
                  </a:txBody>
                  <a:tcPr marL="14233" marR="14233" marT="14233" marB="14233" anchor="ctr">
                    <a:lnL>
                      <a:noFill/>
                    </a:lnL>
                    <a:lnR>
                      <a:noFill/>
                    </a:lnR>
                    <a:lnT>
                      <a:noFill/>
                    </a:lnT>
                    <a:lnB>
                      <a:noFill/>
                    </a:lnB>
                    <a:solidFill>
                      <a:srgbClr val="FFFFFF"/>
                    </a:solidFill>
                  </a:tcPr>
                </a:tc>
                <a:tc>
                  <a:txBody>
                    <a:bodyPr/>
                    <a:lstStyle/>
                    <a:p>
                      <a:pPr algn="r"/>
                      <a:r>
                        <a:rPr lang="en-US" sz="1600" dirty="0">
                          <a:latin typeface="Arial"/>
                        </a:rPr>
                        <a:t>1,268,853,362</a:t>
                      </a:r>
                      <a:endParaRPr lang="en-US" sz="1600" dirty="0"/>
                    </a:p>
                  </a:txBody>
                  <a:tcPr marL="14233" marR="14233" marT="14233" marB="14233" anchor="ctr">
                    <a:lnL>
                      <a:noFill/>
                    </a:lnL>
                    <a:lnR>
                      <a:noFill/>
                    </a:lnR>
                    <a:lnT>
                      <a:noFill/>
                    </a:lnT>
                    <a:lnB>
                      <a:noFill/>
                    </a:lnB>
                    <a:solidFill>
                      <a:srgbClr val="FFFFFF"/>
                    </a:solidFill>
                  </a:tcPr>
                </a:tc>
                <a:tc>
                  <a:txBody>
                    <a:bodyPr/>
                    <a:lstStyle/>
                    <a:p>
                      <a:pPr algn="r"/>
                      <a:r>
                        <a:rPr lang="en-US" sz="1600" dirty="0">
                          <a:latin typeface="Arial"/>
                        </a:rPr>
                        <a:t>1,330,141,295</a:t>
                      </a:r>
                      <a:endParaRPr lang="en-US" sz="1600" dirty="0"/>
                    </a:p>
                  </a:txBody>
                  <a:tcPr marL="14233" marR="14233" marT="14233" marB="14233" anchor="ctr">
                    <a:lnL>
                      <a:noFill/>
                    </a:lnL>
                    <a:lnR>
                      <a:noFill/>
                    </a:lnR>
                    <a:lnT>
                      <a:noFill/>
                    </a:lnT>
                    <a:lnB>
                      <a:noFill/>
                    </a:lnB>
                    <a:solidFill>
                      <a:srgbClr val="FFFFFF"/>
                    </a:solidFill>
                  </a:tcPr>
                </a:tc>
                <a:tc>
                  <a:txBody>
                    <a:bodyPr/>
                    <a:lstStyle/>
                    <a:p>
                      <a:pPr algn="r"/>
                      <a:r>
                        <a:rPr lang="en-US" sz="1600" b="1" dirty="0">
                          <a:latin typeface="Arial"/>
                        </a:rPr>
                        <a:t>1,343,239,923</a:t>
                      </a:r>
                      <a:endParaRPr lang="en-US" sz="1600" dirty="0"/>
                    </a:p>
                  </a:txBody>
                  <a:tcPr marL="14233" marR="14233" marT="14233" marB="14233" anchor="ctr">
                    <a:lnL>
                      <a:noFill/>
                    </a:lnL>
                    <a:lnR>
                      <a:noFill/>
                    </a:lnR>
                    <a:lnT>
                      <a:noFill/>
                    </a:lnT>
                    <a:lnB>
                      <a:noFill/>
                    </a:lnB>
                    <a:solidFill>
                      <a:srgbClr val="FFFFFF"/>
                    </a:solidFill>
                  </a:tcPr>
                </a:tc>
                <a:tc>
                  <a:txBody>
                    <a:bodyPr/>
                    <a:lstStyle/>
                    <a:p>
                      <a:pPr algn="r"/>
                      <a:r>
                        <a:rPr lang="en-US" sz="1600" dirty="0">
                          <a:latin typeface="Arial"/>
                        </a:rPr>
                        <a:t>1,303,723,332</a:t>
                      </a:r>
                      <a:endParaRPr lang="en-US" sz="1600" dirty="0"/>
                    </a:p>
                  </a:txBody>
                  <a:tcPr marL="14233" marR="14233" marT="14233" marB="14233" anchor="ctr">
                    <a:lnL>
                      <a:noFill/>
                    </a:lnL>
                    <a:lnR>
                      <a:noFill/>
                    </a:lnR>
                    <a:lnT>
                      <a:noFill/>
                    </a:lnT>
                    <a:lnB>
                      <a:noFill/>
                    </a:lnB>
                    <a:solidFill>
                      <a:srgbClr val="FFFFFF"/>
                    </a:solidFill>
                  </a:tcPr>
                </a:tc>
              </a:tr>
              <a:tr h="416560">
                <a:tc>
                  <a:txBody>
                    <a:bodyPr/>
                    <a:lstStyle/>
                    <a:p>
                      <a:pPr algn="ctr"/>
                      <a:r>
                        <a:rPr lang="en-US" sz="900" b="1" dirty="0">
                          <a:latin typeface="Arial"/>
                        </a:rPr>
                        <a:t>2</a:t>
                      </a:r>
                      <a:endParaRPr lang="en-US" sz="900" dirty="0"/>
                    </a:p>
                  </a:txBody>
                  <a:tcPr marL="14233" marR="14233" marT="14233" marB="14233" anchor="ctr">
                    <a:lnL>
                      <a:noFill/>
                    </a:lnL>
                    <a:lnR>
                      <a:noFill/>
                    </a:lnR>
                    <a:lnT>
                      <a:noFill/>
                    </a:lnT>
                    <a:lnB>
                      <a:noFill/>
                    </a:lnB>
                    <a:solidFill>
                      <a:srgbClr val="EEEEEE"/>
                    </a:solidFill>
                  </a:tcPr>
                </a:tc>
                <a:tc>
                  <a:txBody>
                    <a:bodyPr/>
                    <a:lstStyle/>
                    <a:p>
                      <a:r>
                        <a:rPr lang="en-US" sz="1600" b="1" dirty="0">
                          <a:latin typeface="Arial"/>
                          <a:hlinkClick r:id="rId3"/>
                        </a:rPr>
                        <a:t>India</a:t>
                      </a:r>
                      <a:endParaRPr lang="en-US" sz="1600" dirty="0"/>
                    </a:p>
                  </a:txBody>
                  <a:tcPr marL="14233" marR="14233" marT="14233" marB="14233" anchor="ctr">
                    <a:lnL>
                      <a:noFill/>
                    </a:lnL>
                    <a:lnR>
                      <a:noFill/>
                    </a:lnR>
                    <a:lnT>
                      <a:noFill/>
                    </a:lnT>
                    <a:lnB>
                      <a:noFill/>
                    </a:lnB>
                    <a:solidFill>
                      <a:srgbClr val="EEEEEE"/>
                    </a:solidFill>
                  </a:tcPr>
                </a:tc>
                <a:tc>
                  <a:txBody>
                    <a:bodyPr/>
                    <a:lstStyle/>
                    <a:p>
                      <a:pPr algn="r"/>
                      <a:r>
                        <a:rPr lang="en-US" sz="1600" dirty="0">
                          <a:latin typeface="Arial"/>
                        </a:rPr>
                        <a:t>1,004,124,224</a:t>
                      </a:r>
                      <a:endParaRPr lang="en-US" sz="1600" dirty="0"/>
                    </a:p>
                  </a:txBody>
                  <a:tcPr marL="14233" marR="14233" marT="14233" marB="14233" anchor="ctr">
                    <a:lnL>
                      <a:noFill/>
                    </a:lnL>
                    <a:lnR>
                      <a:noFill/>
                    </a:lnR>
                    <a:lnT>
                      <a:noFill/>
                    </a:lnT>
                    <a:lnB>
                      <a:noFill/>
                    </a:lnB>
                    <a:solidFill>
                      <a:srgbClr val="EEEEEE"/>
                    </a:solidFill>
                  </a:tcPr>
                </a:tc>
                <a:tc>
                  <a:txBody>
                    <a:bodyPr/>
                    <a:lstStyle/>
                    <a:p>
                      <a:pPr algn="r"/>
                      <a:r>
                        <a:rPr lang="en-US" sz="1600" dirty="0">
                          <a:latin typeface="Arial"/>
                        </a:rPr>
                        <a:t>1,173,108,018</a:t>
                      </a:r>
                      <a:endParaRPr lang="en-US" sz="1600" dirty="0"/>
                    </a:p>
                  </a:txBody>
                  <a:tcPr marL="14233" marR="14233" marT="14233" marB="14233" anchor="ctr">
                    <a:lnL>
                      <a:noFill/>
                    </a:lnL>
                    <a:lnR>
                      <a:noFill/>
                    </a:lnR>
                    <a:lnT>
                      <a:noFill/>
                    </a:lnT>
                    <a:lnB>
                      <a:noFill/>
                    </a:lnB>
                    <a:solidFill>
                      <a:srgbClr val="EEEEEE"/>
                    </a:solidFill>
                  </a:tcPr>
                </a:tc>
                <a:tc>
                  <a:txBody>
                    <a:bodyPr/>
                    <a:lstStyle/>
                    <a:p>
                      <a:pPr algn="r"/>
                      <a:r>
                        <a:rPr lang="en-US" sz="1600" b="1" dirty="0">
                          <a:latin typeface="Arial"/>
                        </a:rPr>
                        <a:t>1,205,073,612</a:t>
                      </a:r>
                      <a:endParaRPr lang="en-US" sz="1600" dirty="0"/>
                    </a:p>
                  </a:txBody>
                  <a:tcPr marL="14233" marR="14233" marT="14233" marB="14233" anchor="ctr">
                    <a:lnL>
                      <a:noFill/>
                    </a:lnL>
                    <a:lnR>
                      <a:noFill/>
                    </a:lnR>
                    <a:lnT>
                      <a:noFill/>
                    </a:lnT>
                    <a:lnB>
                      <a:noFill/>
                    </a:lnB>
                    <a:solidFill>
                      <a:srgbClr val="EEEEEE"/>
                    </a:solidFill>
                  </a:tcPr>
                </a:tc>
                <a:tc>
                  <a:txBody>
                    <a:bodyPr/>
                    <a:lstStyle/>
                    <a:p>
                      <a:pPr algn="r"/>
                      <a:r>
                        <a:rPr lang="en-US" sz="1600" dirty="0">
                          <a:latin typeface="Arial"/>
                        </a:rPr>
                        <a:t>1,656,553,632</a:t>
                      </a:r>
                      <a:endParaRPr lang="en-US" sz="1600" dirty="0"/>
                    </a:p>
                  </a:txBody>
                  <a:tcPr marL="14233" marR="14233" marT="14233" marB="14233" anchor="ctr">
                    <a:lnL>
                      <a:noFill/>
                    </a:lnL>
                    <a:lnR>
                      <a:noFill/>
                    </a:lnR>
                    <a:lnT>
                      <a:noFill/>
                    </a:lnT>
                    <a:lnB>
                      <a:noFill/>
                    </a:lnB>
                    <a:solidFill>
                      <a:srgbClr val="EEEEEE"/>
                    </a:solidFill>
                  </a:tcPr>
                </a:tc>
              </a:tr>
              <a:tr h="416560">
                <a:tc>
                  <a:txBody>
                    <a:bodyPr/>
                    <a:lstStyle/>
                    <a:p>
                      <a:pPr algn="ctr"/>
                      <a:r>
                        <a:rPr lang="en-US" sz="900" b="1" dirty="0">
                          <a:latin typeface="Arial"/>
                        </a:rPr>
                        <a:t>3</a:t>
                      </a:r>
                      <a:endParaRPr lang="en-US" sz="900" dirty="0"/>
                    </a:p>
                  </a:txBody>
                  <a:tcPr marL="14233" marR="14233" marT="14233" marB="14233" anchor="ctr">
                    <a:lnL>
                      <a:noFill/>
                    </a:lnL>
                    <a:lnR>
                      <a:noFill/>
                    </a:lnR>
                    <a:lnT>
                      <a:noFill/>
                    </a:lnT>
                    <a:lnB>
                      <a:noFill/>
                    </a:lnB>
                    <a:solidFill>
                      <a:srgbClr val="FFFFFF"/>
                    </a:solidFill>
                  </a:tcPr>
                </a:tc>
                <a:tc>
                  <a:txBody>
                    <a:bodyPr/>
                    <a:lstStyle/>
                    <a:p>
                      <a:r>
                        <a:rPr lang="en-US" sz="1600" b="1" dirty="0">
                          <a:latin typeface="Arial"/>
                          <a:hlinkClick r:id="rId4"/>
                        </a:rPr>
                        <a:t>United States</a:t>
                      </a:r>
                      <a:endParaRPr lang="en-US" sz="1600" dirty="0"/>
                    </a:p>
                  </a:txBody>
                  <a:tcPr marL="14233" marR="14233" marT="14233" marB="14233" anchor="ctr">
                    <a:lnL>
                      <a:noFill/>
                    </a:lnL>
                    <a:lnR>
                      <a:noFill/>
                    </a:lnR>
                    <a:lnT>
                      <a:noFill/>
                    </a:lnT>
                    <a:lnB>
                      <a:noFill/>
                    </a:lnB>
                    <a:solidFill>
                      <a:srgbClr val="FFFFFF"/>
                    </a:solidFill>
                  </a:tcPr>
                </a:tc>
                <a:tc>
                  <a:txBody>
                    <a:bodyPr/>
                    <a:lstStyle/>
                    <a:p>
                      <a:pPr algn="r"/>
                      <a:r>
                        <a:rPr lang="en-US" sz="1600" dirty="0">
                          <a:latin typeface="Arial"/>
                        </a:rPr>
                        <a:t>282,338,631</a:t>
                      </a:r>
                      <a:endParaRPr lang="en-US" sz="1600" dirty="0"/>
                    </a:p>
                  </a:txBody>
                  <a:tcPr marL="14233" marR="14233" marT="14233" marB="14233" anchor="ctr">
                    <a:lnL>
                      <a:noFill/>
                    </a:lnL>
                    <a:lnR>
                      <a:noFill/>
                    </a:lnR>
                    <a:lnT>
                      <a:noFill/>
                    </a:lnT>
                    <a:lnB>
                      <a:noFill/>
                    </a:lnB>
                    <a:solidFill>
                      <a:srgbClr val="FFFFFF"/>
                    </a:solidFill>
                  </a:tcPr>
                </a:tc>
                <a:tc>
                  <a:txBody>
                    <a:bodyPr/>
                    <a:lstStyle/>
                    <a:p>
                      <a:pPr algn="r"/>
                      <a:r>
                        <a:rPr lang="en-US" sz="1600" dirty="0">
                          <a:latin typeface="Arial"/>
                        </a:rPr>
                        <a:t>310,232,863</a:t>
                      </a:r>
                      <a:endParaRPr lang="en-US" sz="1600" dirty="0"/>
                    </a:p>
                  </a:txBody>
                  <a:tcPr marL="14233" marR="14233" marT="14233" marB="14233" anchor="ctr">
                    <a:lnL>
                      <a:noFill/>
                    </a:lnL>
                    <a:lnR>
                      <a:noFill/>
                    </a:lnR>
                    <a:lnT>
                      <a:noFill/>
                    </a:lnT>
                    <a:lnB>
                      <a:noFill/>
                    </a:lnB>
                    <a:solidFill>
                      <a:srgbClr val="FFFFFF"/>
                    </a:solidFill>
                  </a:tcPr>
                </a:tc>
                <a:tc>
                  <a:txBody>
                    <a:bodyPr/>
                    <a:lstStyle/>
                    <a:p>
                      <a:pPr algn="r"/>
                      <a:r>
                        <a:rPr lang="en-US" sz="1600" b="1" dirty="0">
                          <a:latin typeface="Arial"/>
                        </a:rPr>
                        <a:t>313,847,465</a:t>
                      </a:r>
                      <a:endParaRPr lang="en-US" sz="1600" dirty="0"/>
                    </a:p>
                  </a:txBody>
                  <a:tcPr marL="14233" marR="14233" marT="14233" marB="14233" anchor="ctr">
                    <a:lnL>
                      <a:noFill/>
                    </a:lnL>
                    <a:lnR>
                      <a:noFill/>
                    </a:lnR>
                    <a:lnT>
                      <a:noFill/>
                    </a:lnT>
                    <a:lnB>
                      <a:noFill/>
                    </a:lnB>
                    <a:solidFill>
                      <a:srgbClr val="FFFFFF"/>
                    </a:solidFill>
                  </a:tcPr>
                </a:tc>
                <a:tc>
                  <a:txBody>
                    <a:bodyPr/>
                    <a:lstStyle/>
                    <a:p>
                      <a:pPr algn="r"/>
                      <a:r>
                        <a:rPr lang="en-US" sz="1600" dirty="0">
                          <a:latin typeface="Arial"/>
                        </a:rPr>
                        <a:t>439,010,253</a:t>
                      </a:r>
                      <a:endParaRPr lang="en-US" sz="1600" dirty="0"/>
                    </a:p>
                  </a:txBody>
                  <a:tcPr marL="14233" marR="14233" marT="14233" marB="14233" anchor="ctr">
                    <a:lnL>
                      <a:noFill/>
                    </a:lnL>
                    <a:lnR>
                      <a:noFill/>
                    </a:lnR>
                    <a:lnT>
                      <a:noFill/>
                    </a:lnT>
                    <a:lnB>
                      <a:noFill/>
                    </a:lnB>
                    <a:solidFill>
                      <a:srgbClr val="FFFFFF"/>
                    </a:solidFill>
                  </a:tcPr>
                </a:tc>
              </a:tr>
              <a:tr h="416560">
                <a:tc>
                  <a:txBody>
                    <a:bodyPr/>
                    <a:lstStyle/>
                    <a:p>
                      <a:pPr algn="ctr"/>
                      <a:r>
                        <a:rPr lang="en-US" sz="900" b="1" dirty="0">
                          <a:latin typeface="Arial"/>
                        </a:rPr>
                        <a:t>4</a:t>
                      </a:r>
                      <a:endParaRPr lang="en-US" sz="900" dirty="0"/>
                    </a:p>
                  </a:txBody>
                  <a:tcPr marL="14233" marR="14233" marT="14233" marB="14233" anchor="ctr">
                    <a:lnL>
                      <a:noFill/>
                    </a:lnL>
                    <a:lnR>
                      <a:noFill/>
                    </a:lnR>
                    <a:lnT>
                      <a:noFill/>
                    </a:lnT>
                    <a:lnB>
                      <a:noFill/>
                    </a:lnB>
                    <a:solidFill>
                      <a:srgbClr val="EEEEEE"/>
                    </a:solidFill>
                  </a:tcPr>
                </a:tc>
                <a:tc>
                  <a:txBody>
                    <a:bodyPr/>
                    <a:lstStyle/>
                    <a:p>
                      <a:r>
                        <a:rPr lang="en-US" sz="1600" b="1" dirty="0">
                          <a:latin typeface="Arial"/>
                          <a:hlinkClick r:id="rId5"/>
                        </a:rPr>
                        <a:t>Indonesia</a:t>
                      </a:r>
                      <a:endParaRPr lang="en-US" sz="1600" dirty="0"/>
                    </a:p>
                  </a:txBody>
                  <a:tcPr marL="14233" marR="14233" marT="14233" marB="14233" anchor="ctr">
                    <a:lnL>
                      <a:noFill/>
                    </a:lnL>
                    <a:lnR>
                      <a:noFill/>
                    </a:lnR>
                    <a:lnT>
                      <a:noFill/>
                    </a:lnT>
                    <a:lnB>
                      <a:noFill/>
                    </a:lnB>
                    <a:solidFill>
                      <a:srgbClr val="EEEEEE"/>
                    </a:solidFill>
                  </a:tcPr>
                </a:tc>
                <a:tc>
                  <a:txBody>
                    <a:bodyPr/>
                    <a:lstStyle/>
                    <a:p>
                      <a:pPr algn="r"/>
                      <a:r>
                        <a:rPr lang="en-US" sz="1600" dirty="0">
                          <a:latin typeface="Arial"/>
                        </a:rPr>
                        <a:t>213,829,469</a:t>
                      </a:r>
                      <a:endParaRPr lang="en-US" sz="1600" dirty="0"/>
                    </a:p>
                  </a:txBody>
                  <a:tcPr marL="14233" marR="14233" marT="14233" marB="14233" anchor="ctr">
                    <a:lnL>
                      <a:noFill/>
                    </a:lnL>
                    <a:lnR>
                      <a:noFill/>
                    </a:lnR>
                    <a:lnT>
                      <a:noFill/>
                    </a:lnT>
                    <a:lnB>
                      <a:noFill/>
                    </a:lnB>
                    <a:solidFill>
                      <a:srgbClr val="EEEEEE"/>
                    </a:solidFill>
                  </a:tcPr>
                </a:tc>
                <a:tc>
                  <a:txBody>
                    <a:bodyPr/>
                    <a:lstStyle/>
                    <a:p>
                      <a:pPr algn="r"/>
                      <a:r>
                        <a:rPr lang="en-US" sz="1600" dirty="0">
                          <a:latin typeface="Arial"/>
                        </a:rPr>
                        <a:t>242,968,342</a:t>
                      </a:r>
                      <a:endParaRPr lang="en-US" sz="1600" dirty="0"/>
                    </a:p>
                  </a:txBody>
                  <a:tcPr marL="14233" marR="14233" marT="14233" marB="14233" anchor="ctr">
                    <a:lnL>
                      <a:noFill/>
                    </a:lnL>
                    <a:lnR>
                      <a:noFill/>
                    </a:lnR>
                    <a:lnT>
                      <a:noFill/>
                    </a:lnT>
                    <a:lnB>
                      <a:noFill/>
                    </a:lnB>
                    <a:solidFill>
                      <a:srgbClr val="EEEEEE"/>
                    </a:solidFill>
                  </a:tcPr>
                </a:tc>
                <a:tc>
                  <a:txBody>
                    <a:bodyPr/>
                    <a:lstStyle/>
                    <a:p>
                      <a:pPr algn="r"/>
                      <a:r>
                        <a:rPr lang="en-US" sz="1600" b="1" dirty="0">
                          <a:latin typeface="Arial"/>
                        </a:rPr>
                        <a:t>248,645,008</a:t>
                      </a:r>
                      <a:endParaRPr lang="en-US" sz="1600" dirty="0"/>
                    </a:p>
                  </a:txBody>
                  <a:tcPr marL="14233" marR="14233" marT="14233" marB="14233" anchor="ctr">
                    <a:lnL>
                      <a:noFill/>
                    </a:lnL>
                    <a:lnR>
                      <a:noFill/>
                    </a:lnR>
                    <a:lnT>
                      <a:noFill/>
                    </a:lnT>
                    <a:lnB>
                      <a:noFill/>
                    </a:lnB>
                    <a:solidFill>
                      <a:srgbClr val="EEEEEE"/>
                    </a:solidFill>
                  </a:tcPr>
                </a:tc>
                <a:tc>
                  <a:txBody>
                    <a:bodyPr/>
                    <a:lstStyle/>
                    <a:p>
                      <a:pPr algn="r"/>
                      <a:r>
                        <a:rPr lang="en-US" sz="1600" dirty="0">
                          <a:latin typeface="Arial"/>
                        </a:rPr>
                        <a:t>313,020,847</a:t>
                      </a:r>
                      <a:endParaRPr lang="en-US" sz="1600" dirty="0"/>
                    </a:p>
                  </a:txBody>
                  <a:tcPr marL="14233" marR="14233" marT="14233" marB="14233" anchor="ctr">
                    <a:lnL>
                      <a:noFill/>
                    </a:lnL>
                    <a:lnR>
                      <a:noFill/>
                    </a:lnR>
                    <a:lnT>
                      <a:noFill/>
                    </a:lnT>
                    <a:lnB>
                      <a:noFill/>
                    </a:lnB>
                    <a:solidFill>
                      <a:srgbClr val="EEEEEE"/>
                    </a:solidFill>
                  </a:tcPr>
                </a:tc>
              </a:tr>
              <a:tr h="416560">
                <a:tc>
                  <a:txBody>
                    <a:bodyPr/>
                    <a:lstStyle/>
                    <a:p>
                      <a:pPr algn="ctr"/>
                      <a:r>
                        <a:rPr lang="en-US" sz="900" b="1" dirty="0">
                          <a:latin typeface="Arial"/>
                        </a:rPr>
                        <a:t>5</a:t>
                      </a:r>
                      <a:endParaRPr lang="en-US" sz="900" dirty="0"/>
                    </a:p>
                  </a:txBody>
                  <a:tcPr marL="14233" marR="14233" marT="14233" marB="14233" anchor="ctr">
                    <a:lnL>
                      <a:noFill/>
                    </a:lnL>
                    <a:lnR>
                      <a:noFill/>
                    </a:lnR>
                    <a:lnT>
                      <a:noFill/>
                    </a:lnT>
                    <a:lnB>
                      <a:noFill/>
                    </a:lnB>
                    <a:solidFill>
                      <a:srgbClr val="FFFFFF"/>
                    </a:solidFill>
                  </a:tcPr>
                </a:tc>
                <a:tc>
                  <a:txBody>
                    <a:bodyPr/>
                    <a:lstStyle/>
                    <a:p>
                      <a:r>
                        <a:rPr lang="en-US" sz="1600" b="1" dirty="0">
                          <a:latin typeface="Arial"/>
                          <a:hlinkClick r:id="rId6"/>
                        </a:rPr>
                        <a:t>Brazil</a:t>
                      </a:r>
                      <a:endParaRPr lang="en-US" sz="1600" dirty="0"/>
                    </a:p>
                  </a:txBody>
                  <a:tcPr marL="14233" marR="14233" marT="14233" marB="14233" anchor="ctr">
                    <a:lnL>
                      <a:noFill/>
                    </a:lnL>
                    <a:lnR>
                      <a:noFill/>
                    </a:lnR>
                    <a:lnT>
                      <a:noFill/>
                    </a:lnT>
                    <a:lnB>
                      <a:noFill/>
                    </a:lnB>
                    <a:solidFill>
                      <a:srgbClr val="FFFFFF"/>
                    </a:solidFill>
                  </a:tcPr>
                </a:tc>
                <a:tc>
                  <a:txBody>
                    <a:bodyPr/>
                    <a:lstStyle/>
                    <a:p>
                      <a:pPr algn="r"/>
                      <a:r>
                        <a:rPr lang="en-US" sz="1600" dirty="0">
                          <a:latin typeface="Arial"/>
                        </a:rPr>
                        <a:t>176,319,621</a:t>
                      </a:r>
                      <a:endParaRPr lang="en-US" sz="1600" dirty="0"/>
                    </a:p>
                  </a:txBody>
                  <a:tcPr marL="14233" marR="14233" marT="14233" marB="14233" anchor="ctr">
                    <a:lnL>
                      <a:noFill/>
                    </a:lnL>
                    <a:lnR>
                      <a:noFill/>
                    </a:lnR>
                    <a:lnT>
                      <a:noFill/>
                    </a:lnT>
                    <a:lnB>
                      <a:noFill/>
                    </a:lnB>
                    <a:solidFill>
                      <a:srgbClr val="FFFFFF"/>
                    </a:solidFill>
                  </a:tcPr>
                </a:tc>
                <a:tc>
                  <a:txBody>
                    <a:bodyPr/>
                    <a:lstStyle/>
                    <a:p>
                      <a:pPr algn="r"/>
                      <a:r>
                        <a:rPr lang="en-US" sz="1600" dirty="0">
                          <a:latin typeface="Arial"/>
                        </a:rPr>
                        <a:t>201,103,330</a:t>
                      </a:r>
                      <a:endParaRPr lang="en-US" sz="1600" dirty="0"/>
                    </a:p>
                  </a:txBody>
                  <a:tcPr marL="14233" marR="14233" marT="14233" marB="14233" anchor="ctr">
                    <a:lnL>
                      <a:noFill/>
                    </a:lnL>
                    <a:lnR>
                      <a:noFill/>
                    </a:lnR>
                    <a:lnT>
                      <a:noFill/>
                    </a:lnT>
                    <a:lnB>
                      <a:noFill/>
                    </a:lnB>
                    <a:solidFill>
                      <a:srgbClr val="FFFFFF"/>
                    </a:solidFill>
                  </a:tcPr>
                </a:tc>
                <a:tc>
                  <a:txBody>
                    <a:bodyPr/>
                    <a:lstStyle/>
                    <a:p>
                      <a:pPr algn="r"/>
                      <a:r>
                        <a:rPr lang="en-US" sz="1600" b="1" dirty="0">
                          <a:latin typeface="Arial"/>
                        </a:rPr>
                        <a:t>193,946,886</a:t>
                      </a:r>
                      <a:endParaRPr lang="en-US" sz="1600" dirty="0"/>
                    </a:p>
                  </a:txBody>
                  <a:tcPr marL="14233" marR="14233" marT="14233" marB="14233" anchor="ctr">
                    <a:lnL>
                      <a:noFill/>
                    </a:lnL>
                    <a:lnR>
                      <a:noFill/>
                    </a:lnR>
                    <a:lnT>
                      <a:noFill/>
                    </a:lnT>
                    <a:lnB>
                      <a:noFill/>
                    </a:lnB>
                    <a:solidFill>
                      <a:srgbClr val="FFFFFF"/>
                    </a:solidFill>
                  </a:tcPr>
                </a:tc>
                <a:tc>
                  <a:txBody>
                    <a:bodyPr/>
                    <a:lstStyle/>
                    <a:p>
                      <a:pPr algn="r"/>
                      <a:r>
                        <a:rPr lang="en-US" sz="1600" dirty="0">
                          <a:latin typeface="Arial"/>
                        </a:rPr>
                        <a:t>260,692,493</a:t>
                      </a:r>
                      <a:endParaRPr lang="en-US" sz="1600" dirty="0"/>
                    </a:p>
                  </a:txBody>
                  <a:tcPr marL="14233" marR="14233" marT="14233" marB="14233" anchor="ctr">
                    <a:lnL>
                      <a:noFill/>
                    </a:lnL>
                    <a:lnR>
                      <a:noFill/>
                    </a:lnR>
                    <a:lnT>
                      <a:noFill/>
                    </a:lnT>
                    <a:lnB>
                      <a:noFill/>
                    </a:lnB>
                    <a:solidFill>
                      <a:srgbClr val="FFFFFF"/>
                    </a:solidFill>
                  </a:tcPr>
                </a:tc>
              </a:tr>
              <a:tr h="416560">
                <a:tc>
                  <a:txBody>
                    <a:bodyPr/>
                    <a:lstStyle/>
                    <a:p>
                      <a:pPr algn="ctr"/>
                      <a:r>
                        <a:rPr lang="en-US" sz="900" b="1" dirty="0">
                          <a:latin typeface="Arial"/>
                        </a:rPr>
                        <a:t>6</a:t>
                      </a:r>
                      <a:endParaRPr lang="en-US" sz="900" dirty="0"/>
                    </a:p>
                  </a:txBody>
                  <a:tcPr marL="14233" marR="14233" marT="14233" marB="14233" anchor="ctr">
                    <a:lnL>
                      <a:noFill/>
                    </a:lnL>
                    <a:lnR>
                      <a:noFill/>
                    </a:lnR>
                    <a:lnT>
                      <a:noFill/>
                    </a:lnT>
                    <a:lnB>
                      <a:noFill/>
                    </a:lnB>
                    <a:solidFill>
                      <a:srgbClr val="EEEEEE"/>
                    </a:solidFill>
                  </a:tcPr>
                </a:tc>
                <a:tc>
                  <a:txBody>
                    <a:bodyPr/>
                    <a:lstStyle/>
                    <a:p>
                      <a:r>
                        <a:rPr lang="en-US" sz="1600" b="1" dirty="0">
                          <a:latin typeface="Arial"/>
                          <a:hlinkClick r:id="rId7"/>
                        </a:rPr>
                        <a:t>Pakistan</a:t>
                      </a:r>
                      <a:endParaRPr lang="en-US" sz="1600" dirty="0"/>
                    </a:p>
                  </a:txBody>
                  <a:tcPr marL="14233" marR="14233" marT="14233" marB="14233" anchor="ctr">
                    <a:lnL>
                      <a:noFill/>
                    </a:lnL>
                    <a:lnR>
                      <a:noFill/>
                    </a:lnR>
                    <a:lnT>
                      <a:noFill/>
                    </a:lnT>
                    <a:lnB>
                      <a:noFill/>
                    </a:lnB>
                    <a:solidFill>
                      <a:srgbClr val="EEEEEE"/>
                    </a:solidFill>
                  </a:tcPr>
                </a:tc>
                <a:tc>
                  <a:txBody>
                    <a:bodyPr/>
                    <a:lstStyle/>
                    <a:p>
                      <a:pPr algn="r"/>
                      <a:r>
                        <a:rPr lang="en-US" sz="1600" dirty="0">
                          <a:latin typeface="Arial"/>
                        </a:rPr>
                        <a:t>146,404,914</a:t>
                      </a:r>
                      <a:endParaRPr lang="en-US" sz="1600" dirty="0"/>
                    </a:p>
                  </a:txBody>
                  <a:tcPr marL="14233" marR="14233" marT="14233" marB="14233" anchor="ctr">
                    <a:lnL>
                      <a:noFill/>
                    </a:lnL>
                    <a:lnR>
                      <a:noFill/>
                    </a:lnR>
                    <a:lnT>
                      <a:noFill/>
                    </a:lnT>
                    <a:lnB>
                      <a:noFill/>
                    </a:lnB>
                    <a:solidFill>
                      <a:srgbClr val="EEEEEE"/>
                    </a:solidFill>
                  </a:tcPr>
                </a:tc>
                <a:tc>
                  <a:txBody>
                    <a:bodyPr/>
                    <a:lstStyle/>
                    <a:p>
                      <a:pPr algn="r"/>
                      <a:r>
                        <a:rPr lang="en-US" sz="1600" dirty="0">
                          <a:latin typeface="Arial"/>
                        </a:rPr>
                        <a:t>184,404,791</a:t>
                      </a:r>
                      <a:endParaRPr lang="en-US" sz="1600" dirty="0"/>
                    </a:p>
                  </a:txBody>
                  <a:tcPr marL="14233" marR="14233" marT="14233" marB="14233" anchor="ctr">
                    <a:lnL>
                      <a:noFill/>
                    </a:lnL>
                    <a:lnR>
                      <a:noFill/>
                    </a:lnR>
                    <a:lnT>
                      <a:noFill/>
                    </a:lnT>
                    <a:lnB>
                      <a:noFill/>
                    </a:lnB>
                    <a:solidFill>
                      <a:srgbClr val="EEEEEE"/>
                    </a:solidFill>
                  </a:tcPr>
                </a:tc>
                <a:tc>
                  <a:txBody>
                    <a:bodyPr/>
                    <a:lstStyle/>
                    <a:p>
                      <a:pPr algn="r"/>
                      <a:r>
                        <a:rPr lang="en-US" sz="1600" b="1" dirty="0">
                          <a:latin typeface="Arial"/>
                        </a:rPr>
                        <a:t>190,291,129</a:t>
                      </a:r>
                      <a:endParaRPr lang="en-US" sz="1600" dirty="0"/>
                    </a:p>
                  </a:txBody>
                  <a:tcPr marL="14233" marR="14233" marT="14233" marB="14233" anchor="ctr">
                    <a:lnL>
                      <a:noFill/>
                    </a:lnL>
                    <a:lnR>
                      <a:noFill/>
                    </a:lnR>
                    <a:lnT>
                      <a:noFill/>
                    </a:lnT>
                    <a:lnB>
                      <a:noFill/>
                    </a:lnB>
                    <a:solidFill>
                      <a:srgbClr val="EEEEEE"/>
                    </a:solidFill>
                  </a:tcPr>
                </a:tc>
                <a:tc>
                  <a:txBody>
                    <a:bodyPr/>
                    <a:lstStyle/>
                    <a:p>
                      <a:pPr algn="r"/>
                      <a:r>
                        <a:rPr lang="en-US" sz="1600" dirty="0">
                          <a:latin typeface="Arial"/>
                        </a:rPr>
                        <a:t>276,428,758</a:t>
                      </a:r>
                      <a:endParaRPr lang="en-US" sz="1600" dirty="0"/>
                    </a:p>
                  </a:txBody>
                  <a:tcPr marL="14233" marR="14233" marT="14233" marB="14233" anchor="ctr">
                    <a:lnL>
                      <a:noFill/>
                    </a:lnL>
                    <a:lnR>
                      <a:noFill/>
                    </a:lnR>
                    <a:lnT>
                      <a:noFill/>
                    </a:lnT>
                    <a:lnB>
                      <a:noFill/>
                    </a:lnB>
                    <a:solidFill>
                      <a:srgbClr val="EEEEEE"/>
                    </a:solidFill>
                  </a:tcPr>
                </a:tc>
              </a:tr>
              <a:tr h="416560">
                <a:tc>
                  <a:txBody>
                    <a:bodyPr/>
                    <a:lstStyle/>
                    <a:p>
                      <a:pPr algn="ctr"/>
                      <a:r>
                        <a:rPr lang="en-US" sz="900" b="1" dirty="0">
                          <a:latin typeface="Arial"/>
                        </a:rPr>
                        <a:t>7</a:t>
                      </a:r>
                      <a:endParaRPr lang="en-US" sz="900" dirty="0"/>
                    </a:p>
                  </a:txBody>
                  <a:tcPr marL="14233" marR="14233" marT="14233" marB="14233" anchor="ctr">
                    <a:lnL>
                      <a:noFill/>
                    </a:lnL>
                    <a:lnR>
                      <a:noFill/>
                    </a:lnR>
                    <a:lnT>
                      <a:noFill/>
                    </a:lnT>
                    <a:lnB>
                      <a:noFill/>
                    </a:lnB>
                    <a:solidFill>
                      <a:srgbClr val="FFFFFF"/>
                    </a:solidFill>
                  </a:tcPr>
                </a:tc>
                <a:tc>
                  <a:txBody>
                    <a:bodyPr/>
                    <a:lstStyle/>
                    <a:p>
                      <a:r>
                        <a:rPr lang="en-US" sz="1600" b="1" dirty="0">
                          <a:latin typeface="Arial"/>
                          <a:hlinkClick r:id="rId8"/>
                        </a:rPr>
                        <a:t>Bangladesh</a:t>
                      </a:r>
                      <a:endParaRPr lang="en-US" sz="1600" dirty="0"/>
                    </a:p>
                  </a:txBody>
                  <a:tcPr marL="14233" marR="14233" marT="14233" marB="14233" anchor="ctr">
                    <a:lnL>
                      <a:noFill/>
                    </a:lnL>
                    <a:lnR>
                      <a:noFill/>
                    </a:lnR>
                    <a:lnT>
                      <a:noFill/>
                    </a:lnT>
                    <a:lnB>
                      <a:noFill/>
                    </a:lnB>
                    <a:solidFill>
                      <a:srgbClr val="FFFFFF"/>
                    </a:solidFill>
                  </a:tcPr>
                </a:tc>
                <a:tc>
                  <a:txBody>
                    <a:bodyPr/>
                    <a:lstStyle/>
                    <a:p>
                      <a:pPr algn="r"/>
                      <a:r>
                        <a:rPr lang="en-US" sz="1600" dirty="0">
                          <a:latin typeface="Arial"/>
                        </a:rPr>
                        <a:t>130,406,594</a:t>
                      </a:r>
                      <a:endParaRPr lang="en-US" sz="1600" dirty="0"/>
                    </a:p>
                  </a:txBody>
                  <a:tcPr marL="14233" marR="14233" marT="14233" marB="14233" anchor="ctr">
                    <a:lnL>
                      <a:noFill/>
                    </a:lnL>
                    <a:lnR>
                      <a:noFill/>
                    </a:lnR>
                    <a:lnT>
                      <a:noFill/>
                    </a:lnT>
                    <a:lnB>
                      <a:noFill/>
                    </a:lnB>
                    <a:solidFill>
                      <a:srgbClr val="FFFFFF"/>
                    </a:solidFill>
                  </a:tcPr>
                </a:tc>
                <a:tc>
                  <a:txBody>
                    <a:bodyPr/>
                    <a:lstStyle/>
                    <a:p>
                      <a:pPr algn="r"/>
                      <a:r>
                        <a:rPr lang="en-US" sz="1600" dirty="0">
                          <a:latin typeface="Arial"/>
                        </a:rPr>
                        <a:t>156,118,464</a:t>
                      </a:r>
                      <a:endParaRPr lang="en-US" sz="1600" dirty="0"/>
                    </a:p>
                  </a:txBody>
                  <a:tcPr marL="14233" marR="14233" marT="14233" marB="14233" anchor="ctr">
                    <a:lnL>
                      <a:noFill/>
                    </a:lnL>
                    <a:lnR>
                      <a:noFill/>
                    </a:lnR>
                    <a:lnT>
                      <a:noFill/>
                    </a:lnT>
                    <a:lnB>
                      <a:noFill/>
                    </a:lnB>
                    <a:solidFill>
                      <a:srgbClr val="FFFFFF"/>
                    </a:solidFill>
                  </a:tcPr>
                </a:tc>
                <a:tc>
                  <a:txBody>
                    <a:bodyPr/>
                    <a:lstStyle/>
                    <a:p>
                      <a:pPr algn="r"/>
                      <a:r>
                        <a:rPr lang="en-US" sz="1600" b="1" dirty="0">
                          <a:latin typeface="Arial"/>
                        </a:rPr>
                        <a:t>161,083,804</a:t>
                      </a:r>
                      <a:endParaRPr lang="en-US" sz="1600" dirty="0"/>
                    </a:p>
                  </a:txBody>
                  <a:tcPr marL="14233" marR="14233" marT="14233" marB="14233" anchor="ctr">
                    <a:lnL>
                      <a:noFill/>
                    </a:lnL>
                    <a:lnR>
                      <a:noFill/>
                    </a:lnR>
                    <a:lnT>
                      <a:noFill/>
                    </a:lnT>
                    <a:lnB>
                      <a:noFill/>
                    </a:lnB>
                    <a:solidFill>
                      <a:srgbClr val="FFFFFF"/>
                    </a:solidFill>
                  </a:tcPr>
                </a:tc>
                <a:tc>
                  <a:txBody>
                    <a:bodyPr/>
                    <a:lstStyle/>
                    <a:p>
                      <a:pPr algn="r"/>
                      <a:r>
                        <a:rPr lang="en-US" sz="1600" dirty="0">
                          <a:latin typeface="Arial"/>
                        </a:rPr>
                        <a:t>233,587,279</a:t>
                      </a:r>
                      <a:endParaRPr lang="en-US" sz="1600" dirty="0"/>
                    </a:p>
                  </a:txBody>
                  <a:tcPr marL="14233" marR="14233" marT="14233" marB="14233" anchor="ctr">
                    <a:lnL>
                      <a:noFill/>
                    </a:lnL>
                    <a:lnR>
                      <a:noFill/>
                    </a:lnR>
                    <a:lnT>
                      <a:noFill/>
                    </a:lnT>
                    <a:lnB>
                      <a:noFill/>
                    </a:lnB>
                    <a:solidFill>
                      <a:srgbClr val="FFFFFF"/>
                    </a:solidFill>
                  </a:tcPr>
                </a:tc>
              </a:tr>
              <a:tr h="416560">
                <a:tc>
                  <a:txBody>
                    <a:bodyPr/>
                    <a:lstStyle/>
                    <a:p>
                      <a:pPr algn="ctr"/>
                      <a:r>
                        <a:rPr lang="en-US" sz="900" b="1" dirty="0">
                          <a:latin typeface="Arial"/>
                        </a:rPr>
                        <a:t>8</a:t>
                      </a:r>
                      <a:endParaRPr lang="en-US" sz="900" dirty="0"/>
                    </a:p>
                  </a:txBody>
                  <a:tcPr marL="14233" marR="14233" marT="14233" marB="14233" anchor="ctr">
                    <a:lnL>
                      <a:noFill/>
                    </a:lnL>
                    <a:lnR>
                      <a:noFill/>
                    </a:lnR>
                    <a:lnT>
                      <a:noFill/>
                    </a:lnT>
                    <a:lnB>
                      <a:noFill/>
                    </a:lnB>
                    <a:solidFill>
                      <a:srgbClr val="EEEEEE"/>
                    </a:solidFill>
                  </a:tcPr>
                </a:tc>
                <a:tc>
                  <a:txBody>
                    <a:bodyPr/>
                    <a:lstStyle/>
                    <a:p>
                      <a:r>
                        <a:rPr lang="en-US" sz="1600" b="1" dirty="0">
                          <a:latin typeface="Arial"/>
                          <a:hlinkClick r:id="rId9"/>
                        </a:rPr>
                        <a:t>Nigeria</a:t>
                      </a:r>
                      <a:endParaRPr lang="en-US" sz="1600" dirty="0"/>
                    </a:p>
                  </a:txBody>
                  <a:tcPr marL="14233" marR="14233" marT="14233" marB="14233" anchor="ctr">
                    <a:lnL>
                      <a:noFill/>
                    </a:lnL>
                    <a:lnR>
                      <a:noFill/>
                    </a:lnR>
                    <a:lnT>
                      <a:noFill/>
                    </a:lnT>
                    <a:lnB>
                      <a:noFill/>
                    </a:lnB>
                    <a:solidFill>
                      <a:srgbClr val="EEEEEE"/>
                    </a:solidFill>
                  </a:tcPr>
                </a:tc>
                <a:tc>
                  <a:txBody>
                    <a:bodyPr/>
                    <a:lstStyle/>
                    <a:p>
                      <a:pPr algn="r"/>
                      <a:r>
                        <a:rPr lang="en-US" sz="1600" dirty="0">
                          <a:latin typeface="Arial"/>
                        </a:rPr>
                        <a:t>123,178,818</a:t>
                      </a:r>
                      <a:endParaRPr lang="en-US" sz="1600" dirty="0"/>
                    </a:p>
                  </a:txBody>
                  <a:tcPr marL="14233" marR="14233" marT="14233" marB="14233" anchor="ctr">
                    <a:lnL>
                      <a:noFill/>
                    </a:lnL>
                    <a:lnR>
                      <a:noFill/>
                    </a:lnR>
                    <a:lnT>
                      <a:noFill/>
                    </a:lnT>
                    <a:lnB>
                      <a:noFill/>
                    </a:lnB>
                    <a:solidFill>
                      <a:srgbClr val="EEEEEE"/>
                    </a:solidFill>
                  </a:tcPr>
                </a:tc>
                <a:tc>
                  <a:txBody>
                    <a:bodyPr/>
                    <a:lstStyle/>
                    <a:p>
                      <a:pPr algn="r"/>
                      <a:r>
                        <a:rPr lang="en-US" sz="1600" dirty="0">
                          <a:latin typeface="Arial"/>
                        </a:rPr>
                        <a:t>152,217,341</a:t>
                      </a:r>
                      <a:endParaRPr lang="en-US" sz="1600" dirty="0"/>
                    </a:p>
                  </a:txBody>
                  <a:tcPr marL="14233" marR="14233" marT="14233" marB="14233" anchor="ctr">
                    <a:lnL>
                      <a:noFill/>
                    </a:lnL>
                    <a:lnR>
                      <a:noFill/>
                    </a:lnR>
                    <a:lnT>
                      <a:noFill/>
                    </a:lnT>
                    <a:lnB>
                      <a:noFill/>
                    </a:lnB>
                    <a:solidFill>
                      <a:srgbClr val="EEEEEE"/>
                    </a:solidFill>
                  </a:tcPr>
                </a:tc>
                <a:tc>
                  <a:txBody>
                    <a:bodyPr/>
                    <a:lstStyle/>
                    <a:p>
                      <a:pPr algn="r"/>
                      <a:r>
                        <a:rPr lang="en-US" sz="1600" b="1" dirty="0">
                          <a:latin typeface="Arial"/>
                        </a:rPr>
                        <a:t>170,123,740</a:t>
                      </a:r>
                      <a:endParaRPr lang="en-US" sz="1600" dirty="0"/>
                    </a:p>
                  </a:txBody>
                  <a:tcPr marL="14233" marR="14233" marT="14233" marB="14233" anchor="ctr">
                    <a:lnL>
                      <a:noFill/>
                    </a:lnL>
                    <a:lnR>
                      <a:noFill/>
                    </a:lnR>
                    <a:lnT>
                      <a:noFill/>
                    </a:lnT>
                    <a:lnB>
                      <a:noFill/>
                    </a:lnB>
                    <a:solidFill>
                      <a:srgbClr val="EEEEEE"/>
                    </a:solidFill>
                  </a:tcPr>
                </a:tc>
                <a:tc>
                  <a:txBody>
                    <a:bodyPr/>
                    <a:lstStyle/>
                    <a:p>
                      <a:pPr algn="r"/>
                      <a:r>
                        <a:rPr lang="en-US" sz="1600" dirty="0">
                          <a:latin typeface="Arial"/>
                        </a:rPr>
                        <a:t>264,262,405</a:t>
                      </a:r>
                      <a:endParaRPr lang="en-US" sz="1600" dirty="0"/>
                    </a:p>
                  </a:txBody>
                  <a:tcPr marL="14233" marR="14233" marT="14233" marB="14233" anchor="ctr">
                    <a:lnL>
                      <a:noFill/>
                    </a:lnL>
                    <a:lnR>
                      <a:noFill/>
                    </a:lnR>
                    <a:lnT>
                      <a:noFill/>
                    </a:lnT>
                    <a:lnB>
                      <a:noFill/>
                    </a:lnB>
                    <a:solidFill>
                      <a:srgbClr val="EEEEEE"/>
                    </a:solidFill>
                  </a:tcPr>
                </a:tc>
              </a:tr>
              <a:tr h="416560">
                <a:tc>
                  <a:txBody>
                    <a:bodyPr/>
                    <a:lstStyle/>
                    <a:p>
                      <a:pPr algn="ctr"/>
                      <a:r>
                        <a:rPr lang="en-US" sz="900" b="1" dirty="0">
                          <a:latin typeface="Arial"/>
                        </a:rPr>
                        <a:t>9</a:t>
                      </a:r>
                      <a:endParaRPr lang="en-US" sz="900" dirty="0"/>
                    </a:p>
                  </a:txBody>
                  <a:tcPr marL="14233" marR="14233" marT="14233" marB="14233" anchor="ctr">
                    <a:lnL>
                      <a:noFill/>
                    </a:lnL>
                    <a:lnR>
                      <a:noFill/>
                    </a:lnR>
                    <a:lnT>
                      <a:noFill/>
                    </a:lnT>
                    <a:lnB>
                      <a:noFill/>
                    </a:lnB>
                    <a:solidFill>
                      <a:srgbClr val="FFFFFF"/>
                    </a:solidFill>
                  </a:tcPr>
                </a:tc>
                <a:tc>
                  <a:txBody>
                    <a:bodyPr/>
                    <a:lstStyle/>
                    <a:p>
                      <a:r>
                        <a:rPr lang="en-US" sz="1600" b="1" dirty="0">
                          <a:latin typeface="Arial"/>
                          <a:hlinkClick r:id="rId10"/>
                        </a:rPr>
                        <a:t>Russia</a:t>
                      </a:r>
                      <a:endParaRPr lang="en-US" sz="1600" dirty="0"/>
                    </a:p>
                  </a:txBody>
                  <a:tcPr marL="14233" marR="14233" marT="14233" marB="14233" anchor="ctr">
                    <a:lnL>
                      <a:noFill/>
                    </a:lnL>
                    <a:lnR>
                      <a:noFill/>
                    </a:lnR>
                    <a:lnT>
                      <a:noFill/>
                    </a:lnT>
                    <a:lnB>
                      <a:noFill/>
                    </a:lnB>
                    <a:solidFill>
                      <a:srgbClr val="FFFFFF"/>
                    </a:solidFill>
                  </a:tcPr>
                </a:tc>
                <a:tc>
                  <a:txBody>
                    <a:bodyPr/>
                    <a:lstStyle/>
                    <a:p>
                      <a:pPr algn="r"/>
                      <a:r>
                        <a:rPr lang="en-US" sz="1600" dirty="0">
                          <a:latin typeface="Arial"/>
                        </a:rPr>
                        <a:t>146,709,971</a:t>
                      </a:r>
                      <a:endParaRPr lang="en-US" sz="1600" dirty="0"/>
                    </a:p>
                  </a:txBody>
                  <a:tcPr marL="14233" marR="14233" marT="14233" marB="14233" anchor="ctr">
                    <a:lnL>
                      <a:noFill/>
                    </a:lnL>
                    <a:lnR>
                      <a:noFill/>
                    </a:lnR>
                    <a:lnT>
                      <a:noFill/>
                    </a:lnT>
                    <a:lnB>
                      <a:noFill/>
                    </a:lnB>
                    <a:solidFill>
                      <a:srgbClr val="FFFFFF"/>
                    </a:solidFill>
                  </a:tcPr>
                </a:tc>
                <a:tc>
                  <a:txBody>
                    <a:bodyPr/>
                    <a:lstStyle/>
                    <a:p>
                      <a:pPr algn="r"/>
                      <a:r>
                        <a:rPr lang="en-US" sz="1600" dirty="0">
                          <a:latin typeface="Arial"/>
                        </a:rPr>
                        <a:t>139,390,205</a:t>
                      </a:r>
                      <a:endParaRPr lang="en-US" sz="1600" dirty="0"/>
                    </a:p>
                  </a:txBody>
                  <a:tcPr marL="14233" marR="14233" marT="14233" marB="14233" anchor="ctr">
                    <a:lnL>
                      <a:noFill/>
                    </a:lnL>
                    <a:lnR>
                      <a:noFill/>
                    </a:lnR>
                    <a:lnT>
                      <a:noFill/>
                    </a:lnT>
                    <a:lnB>
                      <a:noFill/>
                    </a:lnB>
                    <a:solidFill>
                      <a:srgbClr val="FFFFFF"/>
                    </a:solidFill>
                  </a:tcPr>
                </a:tc>
                <a:tc>
                  <a:txBody>
                    <a:bodyPr/>
                    <a:lstStyle/>
                    <a:p>
                      <a:pPr algn="r"/>
                      <a:r>
                        <a:rPr lang="en-US" sz="1600" b="1" dirty="0">
                          <a:latin typeface="Arial"/>
                        </a:rPr>
                        <a:t>142,517,670</a:t>
                      </a:r>
                      <a:endParaRPr lang="en-US" sz="1600" dirty="0"/>
                    </a:p>
                  </a:txBody>
                  <a:tcPr marL="14233" marR="14233" marT="14233" marB="14233" anchor="ctr">
                    <a:lnL>
                      <a:noFill/>
                    </a:lnL>
                    <a:lnR>
                      <a:noFill/>
                    </a:lnR>
                    <a:lnT>
                      <a:noFill/>
                    </a:lnT>
                    <a:lnB>
                      <a:noFill/>
                    </a:lnB>
                    <a:solidFill>
                      <a:srgbClr val="FFFFFF"/>
                    </a:solidFill>
                  </a:tcPr>
                </a:tc>
                <a:tc>
                  <a:txBody>
                    <a:bodyPr/>
                    <a:lstStyle/>
                    <a:p>
                      <a:pPr algn="r"/>
                      <a:r>
                        <a:rPr lang="en-US" sz="1600" dirty="0">
                          <a:latin typeface="Arial"/>
                        </a:rPr>
                        <a:t>109,187,353</a:t>
                      </a:r>
                      <a:endParaRPr lang="en-US" sz="1600" dirty="0"/>
                    </a:p>
                  </a:txBody>
                  <a:tcPr marL="14233" marR="14233" marT="14233" marB="14233" anchor="ctr">
                    <a:lnL>
                      <a:noFill/>
                    </a:lnL>
                    <a:lnR>
                      <a:noFill/>
                    </a:lnR>
                    <a:lnT>
                      <a:noFill/>
                    </a:lnT>
                    <a:lnB>
                      <a:noFill/>
                    </a:lnB>
                    <a:solidFill>
                      <a:srgbClr val="FFFFFF"/>
                    </a:solidFill>
                  </a:tcPr>
                </a:tc>
              </a:tr>
              <a:tr h="416560">
                <a:tc>
                  <a:txBody>
                    <a:bodyPr/>
                    <a:lstStyle/>
                    <a:p>
                      <a:pPr algn="ctr"/>
                      <a:r>
                        <a:rPr lang="en-US" sz="900" b="1" dirty="0">
                          <a:latin typeface="Arial"/>
                        </a:rPr>
                        <a:t>10</a:t>
                      </a:r>
                      <a:endParaRPr lang="en-US" sz="900" dirty="0"/>
                    </a:p>
                  </a:txBody>
                  <a:tcPr marL="14233" marR="14233" marT="14233" marB="14233" anchor="ctr">
                    <a:lnL>
                      <a:noFill/>
                    </a:lnL>
                    <a:lnR>
                      <a:noFill/>
                    </a:lnR>
                    <a:lnT>
                      <a:noFill/>
                    </a:lnT>
                    <a:lnB>
                      <a:noFill/>
                    </a:lnB>
                    <a:solidFill>
                      <a:srgbClr val="EEEEEE"/>
                    </a:solidFill>
                  </a:tcPr>
                </a:tc>
                <a:tc>
                  <a:txBody>
                    <a:bodyPr/>
                    <a:lstStyle/>
                    <a:p>
                      <a:r>
                        <a:rPr lang="en-US" sz="1600" b="1" dirty="0">
                          <a:latin typeface="Arial"/>
                          <a:hlinkClick r:id="rId11"/>
                        </a:rPr>
                        <a:t>Japan</a:t>
                      </a:r>
                      <a:endParaRPr lang="en-US" sz="1600" dirty="0"/>
                    </a:p>
                  </a:txBody>
                  <a:tcPr marL="14233" marR="14233" marT="14233" marB="14233" anchor="ctr">
                    <a:lnL>
                      <a:noFill/>
                    </a:lnL>
                    <a:lnR>
                      <a:noFill/>
                    </a:lnR>
                    <a:lnT>
                      <a:noFill/>
                    </a:lnT>
                    <a:lnB>
                      <a:noFill/>
                    </a:lnB>
                    <a:solidFill>
                      <a:srgbClr val="EEEEEE"/>
                    </a:solidFill>
                  </a:tcPr>
                </a:tc>
                <a:tc>
                  <a:txBody>
                    <a:bodyPr/>
                    <a:lstStyle/>
                    <a:p>
                      <a:pPr algn="r"/>
                      <a:r>
                        <a:rPr lang="en-US" sz="1600" dirty="0">
                          <a:latin typeface="Arial"/>
                        </a:rPr>
                        <a:t>126,729,223</a:t>
                      </a:r>
                      <a:endParaRPr lang="en-US" sz="1600" dirty="0"/>
                    </a:p>
                  </a:txBody>
                  <a:tcPr marL="14233" marR="14233" marT="14233" marB="14233" anchor="ctr">
                    <a:lnL>
                      <a:noFill/>
                    </a:lnL>
                    <a:lnR>
                      <a:noFill/>
                    </a:lnR>
                    <a:lnT>
                      <a:noFill/>
                    </a:lnT>
                    <a:lnB>
                      <a:noFill/>
                    </a:lnB>
                    <a:solidFill>
                      <a:srgbClr val="EEEEEE"/>
                    </a:solidFill>
                  </a:tcPr>
                </a:tc>
                <a:tc>
                  <a:txBody>
                    <a:bodyPr/>
                    <a:lstStyle/>
                    <a:p>
                      <a:pPr algn="r"/>
                      <a:r>
                        <a:rPr lang="en-US" sz="1600" dirty="0">
                          <a:latin typeface="Arial"/>
                        </a:rPr>
                        <a:t>126,804,433</a:t>
                      </a:r>
                      <a:endParaRPr lang="en-US" sz="1600" dirty="0"/>
                    </a:p>
                  </a:txBody>
                  <a:tcPr marL="14233" marR="14233" marT="14233" marB="14233" anchor="ctr">
                    <a:lnL>
                      <a:noFill/>
                    </a:lnL>
                    <a:lnR>
                      <a:noFill/>
                    </a:lnR>
                    <a:lnT>
                      <a:noFill/>
                    </a:lnT>
                    <a:lnB>
                      <a:noFill/>
                    </a:lnB>
                    <a:solidFill>
                      <a:srgbClr val="EEEEEE"/>
                    </a:solidFill>
                  </a:tcPr>
                </a:tc>
                <a:tc>
                  <a:txBody>
                    <a:bodyPr/>
                    <a:lstStyle/>
                    <a:p>
                      <a:pPr algn="r"/>
                      <a:r>
                        <a:rPr lang="en-US" sz="1600" b="1" dirty="0">
                          <a:latin typeface="Arial"/>
                        </a:rPr>
                        <a:t>127,368,088</a:t>
                      </a:r>
                      <a:endParaRPr lang="en-US" sz="1600" dirty="0"/>
                    </a:p>
                  </a:txBody>
                  <a:tcPr marL="14233" marR="14233" marT="14233" marB="14233" anchor="ctr">
                    <a:lnL>
                      <a:noFill/>
                    </a:lnL>
                    <a:lnR>
                      <a:noFill/>
                    </a:lnR>
                    <a:lnT>
                      <a:noFill/>
                    </a:lnT>
                    <a:lnB>
                      <a:noFill/>
                    </a:lnB>
                    <a:solidFill>
                      <a:srgbClr val="EEEEEE"/>
                    </a:solidFill>
                  </a:tcPr>
                </a:tc>
                <a:tc>
                  <a:txBody>
                    <a:bodyPr/>
                    <a:lstStyle/>
                    <a:p>
                      <a:pPr algn="r"/>
                      <a:r>
                        <a:rPr lang="en-US" sz="1600" dirty="0">
                          <a:latin typeface="Arial"/>
                        </a:rPr>
                        <a:t>93,673,826</a:t>
                      </a:r>
                      <a:endParaRPr lang="en-US" sz="1600" dirty="0"/>
                    </a:p>
                  </a:txBody>
                  <a:tcPr marL="14233" marR="14233" marT="14233" marB="14233" anchor="ctr">
                    <a:lnL>
                      <a:noFill/>
                    </a:lnL>
                    <a:lnR>
                      <a:noFill/>
                    </a:lnR>
                    <a:lnT>
                      <a:noFill/>
                    </a:lnT>
                    <a:lnB>
                      <a:noFill/>
                    </a:lnB>
                    <a:solidFill>
                      <a:srgbClr val="EEEEEE"/>
                    </a:solidFill>
                  </a:tcPr>
                </a:tc>
              </a:tr>
              <a:tr h="416560">
                <a:tc gridSpan="2">
                  <a:txBody>
                    <a:bodyPr/>
                    <a:lstStyle/>
                    <a:p>
                      <a:r>
                        <a:rPr lang="en-US" sz="1600" b="1" dirty="0">
                          <a:latin typeface="Arial"/>
                        </a:rPr>
                        <a:t>TOP TEN Countries</a:t>
                      </a:r>
                      <a:endParaRPr lang="en-US" sz="1600" dirty="0"/>
                    </a:p>
                  </a:txBody>
                  <a:tcPr marL="14233" marR="14233" marT="14233" marB="14233" anchor="ctr">
                    <a:lnL>
                      <a:noFill/>
                    </a:lnL>
                    <a:lnR>
                      <a:noFill/>
                    </a:lnR>
                    <a:lnT>
                      <a:noFill/>
                    </a:lnT>
                    <a:lnB>
                      <a:noFill/>
                    </a:lnB>
                    <a:solidFill>
                      <a:srgbClr val="CCCCCC"/>
                    </a:solidFill>
                  </a:tcPr>
                </a:tc>
                <a:tc hMerge="1">
                  <a:txBody>
                    <a:bodyPr/>
                    <a:lstStyle/>
                    <a:p>
                      <a:endParaRPr lang="en-US"/>
                    </a:p>
                  </a:txBody>
                  <a:tcPr/>
                </a:tc>
                <a:tc>
                  <a:txBody>
                    <a:bodyPr/>
                    <a:lstStyle/>
                    <a:p>
                      <a:pPr algn="r"/>
                      <a:r>
                        <a:rPr lang="en-US" sz="1600" dirty="0">
                          <a:latin typeface="Arial"/>
                        </a:rPr>
                        <a:t>3,618,894,827</a:t>
                      </a:r>
                      <a:endParaRPr lang="en-US" sz="1600" dirty="0"/>
                    </a:p>
                  </a:txBody>
                  <a:tcPr marL="14233" marR="14233" marT="14233" marB="14233" anchor="ctr">
                    <a:lnL>
                      <a:noFill/>
                    </a:lnL>
                    <a:lnR>
                      <a:noFill/>
                    </a:lnR>
                    <a:lnT>
                      <a:noFill/>
                    </a:lnT>
                    <a:lnB>
                      <a:noFill/>
                    </a:lnB>
                    <a:solidFill>
                      <a:srgbClr val="CCCCCC"/>
                    </a:solidFill>
                  </a:tcPr>
                </a:tc>
                <a:tc>
                  <a:txBody>
                    <a:bodyPr/>
                    <a:lstStyle/>
                    <a:p>
                      <a:pPr algn="r"/>
                      <a:r>
                        <a:rPr lang="en-US" sz="1600" dirty="0">
                          <a:latin typeface="Arial"/>
                        </a:rPr>
                        <a:t>4,016,489,082</a:t>
                      </a:r>
                      <a:endParaRPr lang="en-US" sz="1600" dirty="0"/>
                    </a:p>
                  </a:txBody>
                  <a:tcPr marL="14233" marR="14233" marT="14233" marB="14233" anchor="ctr">
                    <a:lnL>
                      <a:noFill/>
                    </a:lnL>
                    <a:lnR>
                      <a:noFill/>
                    </a:lnR>
                    <a:lnT>
                      <a:noFill/>
                    </a:lnT>
                    <a:lnB>
                      <a:noFill/>
                    </a:lnB>
                    <a:solidFill>
                      <a:srgbClr val="CCCCCC"/>
                    </a:solidFill>
                  </a:tcPr>
                </a:tc>
                <a:tc>
                  <a:txBody>
                    <a:bodyPr/>
                    <a:lstStyle/>
                    <a:p>
                      <a:pPr algn="r"/>
                      <a:r>
                        <a:rPr lang="en-US" sz="1600" b="1" dirty="0">
                          <a:latin typeface="Arial"/>
                        </a:rPr>
                        <a:t>4,096,137,325</a:t>
                      </a:r>
                      <a:endParaRPr lang="en-US" sz="1600" dirty="0"/>
                    </a:p>
                  </a:txBody>
                  <a:tcPr marL="14233" marR="14233" marT="14233" marB="14233" anchor="ctr">
                    <a:lnL>
                      <a:noFill/>
                    </a:lnL>
                    <a:lnR>
                      <a:noFill/>
                    </a:lnR>
                    <a:lnT>
                      <a:noFill/>
                    </a:lnT>
                    <a:lnB>
                      <a:noFill/>
                    </a:lnB>
                    <a:solidFill>
                      <a:srgbClr val="CCCCCC"/>
                    </a:solidFill>
                  </a:tcPr>
                </a:tc>
                <a:tc>
                  <a:txBody>
                    <a:bodyPr/>
                    <a:lstStyle/>
                    <a:p>
                      <a:pPr algn="r"/>
                      <a:r>
                        <a:rPr lang="en-US" sz="1600" dirty="0">
                          <a:latin typeface="Arial"/>
                        </a:rPr>
                        <a:t>4,950,140,178</a:t>
                      </a:r>
                      <a:endParaRPr lang="en-US" sz="1600" dirty="0"/>
                    </a:p>
                  </a:txBody>
                  <a:tcPr marL="14233" marR="14233" marT="14233" marB="14233" anchor="ctr">
                    <a:lnL>
                      <a:noFill/>
                    </a:lnL>
                    <a:lnR>
                      <a:noFill/>
                    </a:lnR>
                    <a:lnT>
                      <a:noFill/>
                    </a:lnT>
                    <a:lnB>
                      <a:noFill/>
                    </a:lnB>
                    <a:solidFill>
                      <a:srgbClr val="CCCCCC"/>
                    </a:solidFill>
                  </a:tcPr>
                </a:tc>
              </a:tr>
              <a:tr h="416560">
                <a:tc gridSpan="2">
                  <a:txBody>
                    <a:bodyPr/>
                    <a:lstStyle/>
                    <a:p>
                      <a:r>
                        <a:rPr lang="en-US" sz="1600" b="1" dirty="0">
                          <a:latin typeface="Arial"/>
                        </a:rPr>
                        <a:t>Rest of the World</a:t>
                      </a:r>
                      <a:endParaRPr lang="en-US" sz="1600" dirty="0"/>
                    </a:p>
                  </a:txBody>
                  <a:tcPr marL="14233" marR="14233" marT="14233" marB="14233" anchor="ctr">
                    <a:lnL>
                      <a:noFill/>
                    </a:lnL>
                    <a:lnR>
                      <a:noFill/>
                    </a:lnR>
                    <a:lnT>
                      <a:noFill/>
                    </a:lnT>
                    <a:lnB>
                      <a:noFill/>
                    </a:lnB>
                    <a:solidFill>
                      <a:srgbClr val="FFFFFF"/>
                    </a:solidFill>
                  </a:tcPr>
                </a:tc>
                <a:tc hMerge="1">
                  <a:txBody>
                    <a:bodyPr/>
                    <a:lstStyle/>
                    <a:p>
                      <a:endParaRPr lang="en-US"/>
                    </a:p>
                  </a:txBody>
                  <a:tcPr/>
                </a:tc>
                <a:tc>
                  <a:txBody>
                    <a:bodyPr/>
                    <a:lstStyle/>
                    <a:p>
                      <a:pPr algn="r"/>
                      <a:r>
                        <a:rPr lang="en-US" sz="1600" dirty="0">
                          <a:latin typeface="Arial"/>
                        </a:rPr>
                        <a:t>2,466,012,769</a:t>
                      </a:r>
                      <a:endParaRPr lang="en-US" sz="1600" dirty="0"/>
                    </a:p>
                  </a:txBody>
                  <a:tcPr marL="14233" marR="14233" marT="14233" marB="14233" anchor="ctr">
                    <a:lnL>
                      <a:noFill/>
                    </a:lnL>
                    <a:lnR>
                      <a:noFill/>
                    </a:lnR>
                    <a:lnT>
                      <a:noFill/>
                    </a:lnT>
                    <a:lnB>
                      <a:noFill/>
                    </a:lnB>
                    <a:solidFill>
                      <a:srgbClr val="FFFFFF"/>
                    </a:solidFill>
                  </a:tcPr>
                </a:tc>
                <a:tc>
                  <a:txBody>
                    <a:bodyPr/>
                    <a:lstStyle/>
                    <a:p>
                      <a:pPr algn="r"/>
                      <a:r>
                        <a:rPr lang="en-US" sz="1600" dirty="0">
                          <a:latin typeface="Arial"/>
                        </a:rPr>
                        <a:t>2,829,120,878</a:t>
                      </a:r>
                      <a:endParaRPr lang="en-US" sz="1600" dirty="0"/>
                    </a:p>
                  </a:txBody>
                  <a:tcPr marL="14233" marR="14233" marT="14233" marB="14233" anchor="ctr">
                    <a:lnL>
                      <a:noFill/>
                    </a:lnL>
                    <a:lnR>
                      <a:noFill/>
                    </a:lnR>
                    <a:lnT>
                      <a:noFill/>
                    </a:lnT>
                    <a:lnB>
                      <a:noFill/>
                    </a:lnB>
                    <a:solidFill>
                      <a:srgbClr val="FFFFFF"/>
                    </a:solidFill>
                  </a:tcPr>
                </a:tc>
                <a:tc>
                  <a:txBody>
                    <a:bodyPr/>
                    <a:lstStyle/>
                    <a:p>
                      <a:pPr algn="r"/>
                      <a:r>
                        <a:rPr lang="en-US" sz="1600" b="1" dirty="0">
                          <a:latin typeface="Arial"/>
                        </a:rPr>
                        <a:t>2,921,709,597</a:t>
                      </a:r>
                      <a:endParaRPr lang="en-US" sz="1600" dirty="0"/>
                    </a:p>
                  </a:txBody>
                  <a:tcPr marL="14233" marR="14233" marT="14233" marB="14233" anchor="ctr">
                    <a:lnL>
                      <a:noFill/>
                    </a:lnL>
                    <a:lnR>
                      <a:noFill/>
                    </a:lnR>
                    <a:lnT>
                      <a:noFill/>
                    </a:lnT>
                    <a:lnB>
                      <a:noFill/>
                    </a:lnB>
                    <a:solidFill>
                      <a:srgbClr val="FFFFFF"/>
                    </a:solidFill>
                  </a:tcPr>
                </a:tc>
                <a:tc>
                  <a:txBody>
                    <a:bodyPr/>
                    <a:lstStyle/>
                    <a:p>
                      <a:pPr algn="r"/>
                      <a:r>
                        <a:rPr lang="en-US" sz="1600" dirty="0">
                          <a:latin typeface="Arial"/>
                        </a:rPr>
                        <a:t>4,306,202,522</a:t>
                      </a:r>
                      <a:endParaRPr lang="en-US" sz="1600" dirty="0"/>
                    </a:p>
                  </a:txBody>
                  <a:tcPr marL="14233" marR="14233" marT="14233" marB="14233" anchor="ctr">
                    <a:lnL>
                      <a:noFill/>
                    </a:lnL>
                    <a:lnR>
                      <a:noFill/>
                    </a:lnR>
                    <a:lnT>
                      <a:noFill/>
                    </a:lnT>
                    <a:lnB>
                      <a:noFill/>
                    </a:lnB>
                    <a:solidFill>
                      <a:srgbClr val="FFFFFF"/>
                    </a:solidFill>
                  </a:tcPr>
                </a:tc>
              </a:tr>
              <a:tr h="416560">
                <a:tc gridSpan="2">
                  <a:txBody>
                    <a:bodyPr/>
                    <a:lstStyle/>
                    <a:p>
                      <a:r>
                        <a:rPr lang="en-US" sz="1600" b="1" dirty="0">
                          <a:latin typeface="Arial"/>
                          <a:hlinkClick r:id="rId12"/>
                        </a:rPr>
                        <a:t>TOTAL World Population</a:t>
                      </a:r>
                      <a:endParaRPr lang="en-US" sz="1600" dirty="0"/>
                    </a:p>
                  </a:txBody>
                  <a:tcPr marL="14233" marR="14233" marT="14233" marB="14233" anchor="ctr">
                    <a:lnL>
                      <a:noFill/>
                    </a:lnL>
                    <a:lnR>
                      <a:noFill/>
                    </a:lnR>
                    <a:lnT>
                      <a:noFill/>
                    </a:lnT>
                    <a:lnB>
                      <a:noFill/>
                    </a:lnB>
                    <a:solidFill>
                      <a:srgbClr val="CCCCCC"/>
                    </a:solidFill>
                  </a:tcPr>
                </a:tc>
                <a:tc hMerge="1">
                  <a:txBody>
                    <a:bodyPr/>
                    <a:lstStyle/>
                    <a:p>
                      <a:endParaRPr lang="en-US"/>
                    </a:p>
                  </a:txBody>
                  <a:tcPr/>
                </a:tc>
                <a:tc>
                  <a:txBody>
                    <a:bodyPr/>
                    <a:lstStyle/>
                    <a:p>
                      <a:pPr algn="r"/>
                      <a:r>
                        <a:rPr lang="en-US" sz="1600" dirty="0">
                          <a:latin typeface="Arial"/>
                        </a:rPr>
                        <a:t>6,084,907,596</a:t>
                      </a:r>
                      <a:endParaRPr lang="en-US" sz="1600" dirty="0"/>
                    </a:p>
                  </a:txBody>
                  <a:tcPr marL="14233" marR="14233" marT="14233" marB="14233" anchor="ctr">
                    <a:lnL>
                      <a:noFill/>
                    </a:lnL>
                    <a:lnR>
                      <a:noFill/>
                    </a:lnR>
                    <a:lnT>
                      <a:noFill/>
                    </a:lnT>
                    <a:lnB>
                      <a:noFill/>
                    </a:lnB>
                    <a:solidFill>
                      <a:srgbClr val="CCCCCC"/>
                    </a:solidFill>
                  </a:tcPr>
                </a:tc>
                <a:tc>
                  <a:txBody>
                    <a:bodyPr/>
                    <a:lstStyle/>
                    <a:p>
                      <a:pPr algn="r"/>
                      <a:r>
                        <a:rPr lang="en-US" sz="1600" dirty="0">
                          <a:latin typeface="Arial"/>
                        </a:rPr>
                        <a:t>6,845,609,960</a:t>
                      </a:r>
                      <a:endParaRPr lang="en-US" sz="1600" dirty="0"/>
                    </a:p>
                  </a:txBody>
                  <a:tcPr marL="14233" marR="14233" marT="14233" marB="14233" anchor="ctr">
                    <a:lnL>
                      <a:noFill/>
                    </a:lnL>
                    <a:lnR>
                      <a:noFill/>
                    </a:lnR>
                    <a:lnT>
                      <a:noFill/>
                    </a:lnT>
                    <a:lnB>
                      <a:noFill/>
                    </a:lnB>
                    <a:solidFill>
                      <a:srgbClr val="CCCCCC"/>
                    </a:solidFill>
                  </a:tcPr>
                </a:tc>
                <a:tc>
                  <a:txBody>
                    <a:bodyPr/>
                    <a:lstStyle/>
                    <a:p>
                      <a:pPr algn="r"/>
                      <a:r>
                        <a:rPr lang="en-US" sz="1600" b="1" dirty="0">
                          <a:latin typeface="Arial"/>
                        </a:rPr>
                        <a:t>7,017,846,922</a:t>
                      </a:r>
                      <a:endParaRPr lang="en-US" sz="1600" dirty="0"/>
                    </a:p>
                  </a:txBody>
                  <a:tcPr marL="14233" marR="14233" marT="14233" marB="14233" anchor="ctr">
                    <a:lnL>
                      <a:noFill/>
                    </a:lnL>
                    <a:lnR>
                      <a:noFill/>
                    </a:lnR>
                    <a:lnT>
                      <a:noFill/>
                    </a:lnT>
                    <a:lnB>
                      <a:noFill/>
                    </a:lnB>
                    <a:solidFill>
                      <a:srgbClr val="CCCCCC"/>
                    </a:solidFill>
                  </a:tcPr>
                </a:tc>
                <a:tc>
                  <a:txBody>
                    <a:bodyPr/>
                    <a:lstStyle/>
                    <a:p>
                      <a:pPr algn="r"/>
                      <a:r>
                        <a:rPr lang="en-US" sz="1600" dirty="0">
                          <a:latin typeface="Arial"/>
                        </a:rPr>
                        <a:t>9,256,342,700</a:t>
                      </a:r>
                      <a:endParaRPr lang="en-US" sz="1600" dirty="0"/>
                    </a:p>
                  </a:txBody>
                  <a:tcPr marL="14233" marR="14233" marT="14233" marB="14233" anchor="ctr">
                    <a:lnL>
                      <a:noFill/>
                    </a:lnL>
                    <a:lnR>
                      <a:noFill/>
                    </a:lnR>
                    <a:lnT>
                      <a:noFill/>
                    </a:lnT>
                    <a:lnB>
                      <a:noFill/>
                    </a:lnB>
                    <a:solidFill>
                      <a:srgbClr val="CCCCCC"/>
                    </a:solidFill>
                  </a:tcPr>
                </a:tc>
              </a:tr>
            </a:tbl>
          </a:graphicData>
        </a:graphic>
      </p:graphicFrame>
    </p:spTree>
    <p:extLst>
      <p:ext uri="{BB962C8B-B14F-4D97-AF65-F5344CB8AC3E}">
        <p14:creationId xmlns:p14="http://schemas.microsoft.com/office/powerpoint/2010/main" val="8289430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Population Pyramids</a:t>
            </a:r>
            <a:endParaRPr lang="en-US" b="1" dirty="0"/>
          </a:p>
        </p:txBody>
      </p:sp>
      <p:sp>
        <p:nvSpPr>
          <p:cNvPr id="4" name="Content Placeholder 2"/>
          <p:cNvSpPr>
            <a:spLocks noGrp="1"/>
          </p:cNvSpPr>
          <p:nvPr>
            <p:ph idx="1"/>
          </p:nvPr>
        </p:nvSpPr>
        <p:spPr/>
        <p:txBody>
          <a:bodyPr/>
          <a:lstStyle/>
          <a:p>
            <a:r>
              <a:rPr lang="en-US" dirty="0" smtClean="0"/>
              <a:t>How can we address problems facing fast growing populations?</a:t>
            </a:r>
          </a:p>
          <a:p>
            <a:r>
              <a:rPr lang="en-US" dirty="0" smtClean="0"/>
              <a:t>What are the challenges facing shrinking populations?</a:t>
            </a:r>
            <a:endParaRPr lang="en-US" dirty="0"/>
          </a:p>
        </p:txBody>
      </p:sp>
    </p:spTree>
    <p:extLst>
      <p:ext uri="{BB962C8B-B14F-4D97-AF65-F5344CB8AC3E}">
        <p14:creationId xmlns:p14="http://schemas.microsoft.com/office/powerpoint/2010/main" val="26520925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Autofit/>
          </a:bodyPr>
          <a:lstStyle/>
          <a:p>
            <a:r>
              <a:rPr lang="en-US" sz="2800" b="1" dirty="0" smtClean="0"/>
              <a:t>Your map should be starting to look like this one….</a:t>
            </a:r>
            <a:endParaRPr lang="en-US" sz="2800" b="1" dirty="0"/>
          </a:p>
        </p:txBody>
      </p:sp>
      <p:pic>
        <p:nvPicPr>
          <p:cNvPr id="4" name="Content Placeholder 3"/>
          <p:cNvPicPr>
            <a:picLocks noGrp="1"/>
          </p:cNvPicPr>
          <p:nvPr>
            <p:ph idx="1"/>
          </p:nvPr>
        </p:nvPicPr>
        <p:blipFill>
          <a:blip r:embed="rId3" cstate="print"/>
          <a:stretch>
            <a:fillRect/>
          </a:stretch>
        </p:blipFill>
        <p:spPr>
          <a:xfrm>
            <a:off x="0" y="914400"/>
            <a:ext cx="9143999" cy="5562600"/>
          </a:xfrm>
          <a:prstGeom prst="rect">
            <a:avLst/>
          </a:prstGeom>
        </p:spPr>
      </p:pic>
    </p:spTree>
    <p:extLst>
      <p:ext uri="{BB962C8B-B14F-4D97-AF65-F5344CB8AC3E}">
        <p14:creationId xmlns:p14="http://schemas.microsoft.com/office/powerpoint/2010/main" val="42061342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Exit slip</a:t>
            </a:r>
            <a:endParaRPr lang="en-US" b="1" dirty="0"/>
          </a:p>
        </p:txBody>
      </p:sp>
      <p:sp>
        <p:nvSpPr>
          <p:cNvPr id="4" name="Octagon 3"/>
          <p:cNvSpPr/>
          <p:nvPr/>
        </p:nvSpPr>
        <p:spPr>
          <a:xfrm>
            <a:off x="8001000" y="5715000"/>
            <a:ext cx="914400" cy="914400"/>
          </a:xfrm>
          <a:prstGeom prst="octagon">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Stop</a:t>
            </a:r>
            <a:endParaRPr lang="en-US" b="1" dirty="0">
              <a:solidFill>
                <a:schemeClr val="tx1"/>
              </a:solidFill>
            </a:endParaRPr>
          </a:p>
        </p:txBody>
      </p:sp>
      <p:sp>
        <p:nvSpPr>
          <p:cNvPr id="5" name="Content Placeholder 4"/>
          <p:cNvSpPr>
            <a:spLocks noGrp="1"/>
          </p:cNvSpPr>
          <p:nvPr>
            <p:ph idx="1"/>
          </p:nvPr>
        </p:nvSpPr>
        <p:spPr/>
        <p:txBody>
          <a:bodyPr/>
          <a:lstStyle/>
          <a:p>
            <a:r>
              <a:rPr lang="en-US" dirty="0" smtClean="0"/>
              <a:t>Choose </a:t>
            </a:r>
            <a:r>
              <a:rPr lang="en-US" b="1" dirty="0" smtClean="0">
                <a:solidFill>
                  <a:srgbClr val="FF0000"/>
                </a:solidFill>
              </a:rPr>
              <a:t>two</a:t>
            </a:r>
            <a:r>
              <a:rPr lang="en-US" dirty="0" smtClean="0"/>
              <a:t> population graphs to analyze</a:t>
            </a:r>
          </a:p>
          <a:p>
            <a:r>
              <a:rPr lang="en-US" dirty="0" smtClean="0"/>
              <a:t>Answer the following questions-</a:t>
            </a:r>
          </a:p>
          <a:p>
            <a:pPr lvl="1"/>
            <a:r>
              <a:rPr lang="en-US" dirty="0" smtClean="0"/>
              <a:t>Do they show positive, neutral, or negative growth?</a:t>
            </a:r>
          </a:p>
          <a:p>
            <a:pPr lvl="1"/>
            <a:r>
              <a:rPr lang="en-US" dirty="0" smtClean="0"/>
              <a:t>Where are the population bulges?</a:t>
            </a:r>
          </a:p>
          <a:p>
            <a:pPr lvl="1"/>
            <a:r>
              <a:rPr lang="en-US" dirty="0" smtClean="0"/>
              <a:t>What issues will they have to deal with in the future?</a:t>
            </a:r>
            <a:endParaRPr lang="en-US" dirty="0"/>
          </a:p>
        </p:txBody>
      </p:sp>
    </p:spTree>
    <p:extLst>
      <p:ext uri="{BB962C8B-B14F-4D97-AF65-F5344CB8AC3E}">
        <p14:creationId xmlns:p14="http://schemas.microsoft.com/office/powerpoint/2010/main" val="40509398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28600"/>
            <a:ext cx="8991600" cy="1219200"/>
          </a:xfrm>
        </p:spPr>
        <p:txBody>
          <a:bodyPr>
            <a:normAutofit fontScale="90000"/>
          </a:bodyPr>
          <a:lstStyle/>
          <a:p>
            <a:pPr algn="ctr" eaLnBrk="1" fontAlgn="auto" hangingPunct="1">
              <a:spcAft>
                <a:spcPts val="0"/>
              </a:spcAft>
              <a:defRPr/>
            </a:pPr>
            <a:r>
              <a:rPr dirty="0" smtClean="0"/>
              <a:t>Bell Ringer #</a:t>
            </a:r>
            <a:r>
              <a:rPr lang="en-US" dirty="0" smtClean="0"/>
              <a:t>4a</a:t>
            </a:r>
            <a:r>
              <a:rPr dirty="0" smtClean="0"/>
              <a:t/>
            </a:r>
            <a:br>
              <a:rPr dirty="0" smtClean="0"/>
            </a:br>
            <a:r>
              <a:rPr sz="3100" u="sng" dirty="0" smtClean="0"/>
              <a:t>A Spatial Exchanges and their Influences on the Present</a:t>
            </a:r>
            <a:endParaRPr sz="3100" u="sng" dirty="0"/>
          </a:p>
        </p:txBody>
      </p:sp>
      <p:sp>
        <p:nvSpPr>
          <p:cNvPr id="7" name="TextBox 6"/>
          <p:cNvSpPr txBox="1"/>
          <p:nvPr/>
        </p:nvSpPr>
        <p:spPr>
          <a:xfrm>
            <a:off x="5638800" y="1524000"/>
            <a:ext cx="3352800" cy="4770438"/>
          </a:xfrm>
          <a:prstGeom prst="rect">
            <a:avLst/>
          </a:prstGeom>
          <a:noFill/>
        </p:spPr>
        <p:txBody>
          <a:bodyPr>
            <a:spAutoFit/>
          </a:bodyPr>
          <a:lstStyle/>
          <a:p>
            <a:pPr fontAlgn="auto">
              <a:spcBef>
                <a:spcPts val="0"/>
              </a:spcBef>
              <a:spcAft>
                <a:spcPts val="0"/>
              </a:spcAft>
              <a:defRPr/>
            </a:pPr>
            <a:r>
              <a:rPr lang="en-US" sz="2800" dirty="0">
                <a:latin typeface="+mn-lt"/>
              </a:rPr>
              <a:t>What geographic feature prevented the Bantu from heading north?</a:t>
            </a:r>
          </a:p>
          <a:p>
            <a:pPr fontAlgn="auto">
              <a:spcBef>
                <a:spcPts val="0"/>
              </a:spcBef>
              <a:spcAft>
                <a:spcPts val="0"/>
              </a:spcAft>
              <a:defRPr/>
            </a:pPr>
            <a:endParaRPr lang="en-US" sz="2800" dirty="0">
              <a:latin typeface="+mn-lt"/>
            </a:endParaRPr>
          </a:p>
          <a:p>
            <a:pPr marL="457200" indent="-457200" fontAlgn="auto">
              <a:spcBef>
                <a:spcPts val="0"/>
              </a:spcBef>
              <a:spcAft>
                <a:spcPts val="0"/>
              </a:spcAft>
              <a:buFontTx/>
              <a:buAutoNum type="alphaUcPeriod"/>
              <a:defRPr/>
            </a:pPr>
            <a:r>
              <a:rPr lang="en-US" sz="2800" dirty="0">
                <a:latin typeface="+mn-lt"/>
              </a:rPr>
              <a:t>Central African Rainforest</a:t>
            </a:r>
          </a:p>
          <a:p>
            <a:pPr marL="457200" indent="-457200" fontAlgn="auto">
              <a:spcBef>
                <a:spcPts val="0"/>
              </a:spcBef>
              <a:spcAft>
                <a:spcPts val="0"/>
              </a:spcAft>
              <a:buFontTx/>
              <a:buAutoNum type="alphaUcPeriod"/>
              <a:defRPr/>
            </a:pPr>
            <a:r>
              <a:rPr lang="en-US" sz="2800" dirty="0">
                <a:latin typeface="+mn-lt"/>
              </a:rPr>
              <a:t>Lake Victoria</a:t>
            </a:r>
          </a:p>
          <a:p>
            <a:pPr marL="457200" indent="-457200" fontAlgn="auto">
              <a:spcBef>
                <a:spcPts val="0"/>
              </a:spcBef>
              <a:spcAft>
                <a:spcPts val="0"/>
              </a:spcAft>
              <a:buFontTx/>
              <a:buAutoNum type="alphaUcPeriod"/>
              <a:defRPr/>
            </a:pPr>
            <a:r>
              <a:rPr lang="en-US" sz="2800" dirty="0">
                <a:latin typeface="+mn-lt"/>
              </a:rPr>
              <a:t>Namib Desert</a:t>
            </a:r>
          </a:p>
          <a:p>
            <a:pPr marL="457200" indent="-457200" fontAlgn="auto">
              <a:spcBef>
                <a:spcPts val="0"/>
              </a:spcBef>
              <a:spcAft>
                <a:spcPts val="0"/>
              </a:spcAft>
              <a:buFontTx/>
              <a:buAutoNum type="alphaUcPeriod"/>
              <a:defRPr/>
            </a:pPr>
            <a:r>
              <a:rPr lang="en-US" sz="2800" dirty="0">
                <a:latin typeface="+mn-lt"/>
              </a:rPr>
              <a:t>Sahara</a:t>
            </a:r>
          </a:p>
          <a:p>
            <a:pPr marL="457200" indent="-457200" fontAlgn="auto">
              <a:spcBef>
                <a:spcPts val="0"/>
              </a:spcBef>
              <a:spcAft>
                <a:spcPts val="0"/>
              </a:spcAft>
              <a:defRPr/>
            </a:pPr>
            <a:endParaRPr lang="en-US" sz="2400" dirty="0">
              <a:latin typeface="+mn-lt"/>
            </a:endParaRPr>
          </a:p>
        </p:txBody>
      </p:sp>
      <p:pic>
        <p:nvPicPr>
          <p:cNvPr id="23556" name="Picture 5" descr="scan0016.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447800"/>
            <a:ext cx="5181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38883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nodeType="clickEffect">
                                  <p:stCondLst>
                                    <p:cond delay="0"/>
                                  </p:stCondLst>
                                  <p:childTnLst>
                                    <p:anim calcmode="lin" valueType="num">
                                      <p:cBhvr additive="base">
                                        <p:cTn id="6" dur="500"/>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7" dur="500"/>
                                        <p:tgtEl>
                                          <p:spTgt spid="7">
                                            <p:txEl>
                                              <p:pRg st="2" end="2"/>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7">
                                            <p:txEl>
                                              <p:pRg st="2" end="2"/>
                                            </p:txEl>
                                          </p:spTgt>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500"/>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11" dur="500"/>
                                        <p:tgtEl>
                                          <p:spTgt spid="7">
                                            <p:txEl>
                                              <p:pRg st="3" end="3"/>
                                            </p:txEl>
                                          </p:spTgt>
                                        </p:tgtEl>
                                        <p:attrNameLst>
                                          <p:attrName>ppt_y</p:attrName>
                                        </p:attrNameLst>
                                      </p:cBhvr>
                                      <p:tavLst>
                                        <p:tav tm="0">
                                          <p:val>
                                            <p:strVal val="ppt_y"/>
                                          </p:val>
                                        </p:tav>
                                        <p:tav tm="100000">
                                          <p:val>
                                            <p:strVal val="1+ppt_h/2"/>
                                          </p:val>
                                        </p:tav>
                                      </p:tavLst>
                                    </p:anim>
                                    <p:set>
                                      <p:cBhvr>
                                        <p:cTn id="12" dur="1" fill="hold">
                                          <p:stCondLst>
                                            <p:cond delay="499"/>
                                          </p:stCondLst>
                                        </p:cTn>
                                        <p:tgtEl>
                                          <p:spTgt spid="7">
                                            <p:txEl>
                                              <p:pRg st="3" end="3"/>
                                            </p:txEl>
                                          </p:spTgt>
                                        </p:tgtEl>
                                        <p:attrNameLst>
                                          <p:attrName>style.visibility</p:attrName>
                                        </p:attrNameLst>
                                      </p:cBhvr>
                                      <p:to>
                                        <p:strVal val="hidden"/>
                                      </p:to>
                                    </p:set>
                                  </p:childTnLst>
                                </p:cTn>
                              </p:par>
                              <p:par>
                                <p:cTn id="13" presetID="2" presetClass="exit" presetSubtype="4" fill="hold" nodeType="withEffect">
                                  <p:stCondLst>
                                    <p:cond delay="0"/>
                                  </p:stCondLst>
                                  <p:childTnLst>
                                    <p:anim calcmode="lin" valueType="num">
                                      <p:cBhvr additive="base">
                                        <p:cTn id="14" dur="500"/>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15" dur="500"/>
                                        <p:tgtEl>
                                          <p:spTgt spid="7">
                                            <p:txEl>
                                              <p:pRg st="4" end="4"/>
                                            </p:txEl>
                                          </p:spTgt>
                                        </p:tgtEl>
                                        <p:attrNameLst>
                                          <p:attrName>ppt_y</p:attrName>
                                        </p:attrNameLst>
                                      </p:cBhvr>
                                      <p:tavLst>
                                        <p:tav tm="0">
                                          <p:val>
                                            <p:strVal val="ppt_y"/>
                                          </p:val>
                                        </p:tav>
                                        <p:tav tm="100000">
                                          <p:val>
                                            <p:strVal val="1+ppt_h/2"/>
                                          </p:val>
                                        </p:tav>
                                      </p:tavLst>
                                    </p:anim>
                                    <p:set>
                                      <p:cBhvr>
                                        <p:cTn id="16" dur="1" fill="hold">
                                          <p:stCondLst>
                                            <p:cond delay="499"/>
                                          </p:stCondLst>
                                        </p:cTn>
                                        <p:tgtEl>
                                          <p:spTgt spid="7">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8991600" cy="1219200"/>
          </a:xfrm>
        </p:spPr>
        <p:txBody>
          <a:bodyPr>
            <a:normAutofit fontScale="90000"/>
          </a:bodyPr>
          <a:lstStyle/>
          <a:p>
            <a:pPr algn="ctr" eaLnBrk="1" fontAlgn="auto" hangingPunct="1">
              <a:spcAft>
                <a:spcPts val="0"/>
              </a:spcAft>
              <a:defRPr/>
            </a:pPr>
            <a:r>
              <a:rPr dirty="0" smtClean="0"/>
              <a:t>Bell Ringer #</a:t>
            </a:r>
            <a:r>
              <a:rPr lang="en-US" dirty="0" smtClean="0"/>
              <a:t>4b</a:t>
            </a:r>
            <a:r>
              <a:rPr dirty="0" smtClean="0"/>
              <a:t/>
            </a:r>
            <a:br>
              <a:rPr dirty="0" smtClean="0"/>
            </a:br>
            <a:r>
              <a:rPr sz="3100" u="sng" dirty="0" smtClean="0"/>
              <a:t>Spatial Exchanges and their Influences on the Present</a:t>
            </a:r>
            <a:endParaRPr sz="3100" u="sng" dirty="0"/>
          </a:p>
        </p:txBody>
      </p:sp>
      <p:sp>
        <p:nvSpPr>
          <p:cNvPr id="7" name="TextBox 6"/>
          <p:cNvSpPr txBox="1"/>
          <p:nvPr/>
        </p:nvSpPr>
        <p:spPr>
          <a:xfrm>
            <a:off x="5791200" y="1143000"/>
            <a:ext cx="3352800" cy="6124575"/>
          </a:xfrm>
          <a:prstGeom prst="rect">
            <a:avLst/>
          </a:prstGeom>
          <a:noFill/>
        </p:spPr>
        <p:txBody>
          <a:bodyPr>
            <a:spAutoFit/>
          </a:bodyPr>
          <a:lstStyle/>
          <a:p>
            <a:pPr fontAlgn="auto">
              <a:spcBef>
                <a:spcPts val="0"/>
              </a:spcBef>
              <a:spcAft>
                <a:spcPts val="0"/>
              </a:spcAft>
              <a:defRPr/>
            </a:pPr>
            <a:r>
              <a:rPr lang="en-US" sz="2800" dirty="0">
                <a:latin typeface="+mn-lt"/>
              </a:rPr>
              <a:t>According to the map, what geographic feature was essential for migrations to the Americas?</a:t>
            </a:r>
          </a:p>
          <a:p>
            <a:pPr fontAlgn="auto">
              <a:spcBef>
                <a:spcPts val="0"/>
              </a:spcBef>
              <a:spcAft>
                <a:spcPts val="0"/>
              </a:spcAft>
              <a:defRPr/>
            </a:pPr>
            <a:endParaRPr lang="en-US" sz="2800" dirty="0">
              <a:latin typeface="+mn-lt"/>
            </a:endParaRPr>
          </a:p>
          <a:p>
            <a:pPr marL="514350" indent="-514350" fontAlgn="auto">
              <a:spcBef>
                <a:spcPts val="0"/>
              </a:spcBef>
              <a:spcAft>
                <a:spcPts val="0"/>
              </a:spcAft>
              <a:buFontTx/>
              <a:buAutoNum type="alphaUcPeriod"/>
              <a:defRPr/>
            </a:pPr>
            <a:r>
              <a:rPr lang="en-US" sz="2400" dirty="0">
                <a:latin typeface="+mn-lt"/>
              </a:rPr>
              <a:t>The ice sheet.</a:t>
            </a:r>
          </a:p>
          <a:p>
            <a:pPr marL="514350" indent="-514350" fontAlgn="auto">
              <a:spcBef>
                <a:spcPts val="0"/>
              </a:spcBef>
              <a:spcAft>
                <a:spcPts val="0"/>
              </a:spcAft>
              <a:buFontTx/>
              <a:buAutoNum type="alphaUcPeriod"/>
              <a:defRPr/>
            </a:pPr>
            <a:r>
              <a:rPr lang="en-US" sz="2400" dirty="0">
                <a:latin typeface="+mn-lt"/>
              </a:rPr>
              <a:t>The Pacific Ocean.</a:t>
            </a:r>
          </a:p>
          <a:p>
            <a:pPr marL="514350" indent="-514350" fontAlgn="auto">
              <a:spcBef>
                <a:spcPts val="0"/>
              </a:spcBef>
              <a:spcAft>
                <a:spcPts val="0"/>
              </a:spcAft>
              <a:buFontTx/>
              <a:buAutoNum type="alphaUcPeriod"/>
              <a:defRPr/>
            </a:pPr>
            <a:r>
              <a:rPr lang="en-US" sz="2400" dirty="0">
                <a:latin typeface="+mn-lt"/>
              </a:rPr>
              <a:t>The Beringia land bridge.</a:t>
            </a:r>
          </a:p>
          <a:p>
            <a:pPr marL="514350" indent="-514350" fontAlgn="auto">
              <a:spcBef>
                <a:spcPts val="0"/>
              </a:spcBef>
              <a:spcAft>
                <a:spcPts val="0"/>
              </a:spcAft>
              <a:buFontTx/>
              <a:buAutoNum type="alphaUcPeriod"/>
              <a:defRPr/>
            </a:pPr>
            <a:r>
              <a:rPr lang="en-US" sz="2400" dirty="0">
                <a:latin typeface="+mn-lt"/>
              </a:rPr>
              <a:t>The isthmus of Panama.</a:t>
            </a:r>
          </a:p>
          <a:p>
            <a:pPr marL="514350" indent="-514350" fontAlgn="auto">
              <a:spcBef>
                <a:spcPts val="0"/>
              </a:spcBef>
              <a:spcAft>
                <a:spcPts val="0"/>
              </a:spcAft>
              <a:buFontTx/>
              <a:buAutoNum type="alphaUcPeriod"/>
              <a:defRPr/>
            </a:pPr>
            <a:endParaRPr lang="en-US" sz="2800" dirty="0">
              <a:latin typeface="+mn-lt"/>
            </a:endParaRPr>
          </a:p>
          <a:p>
            <a:pPr marL="457200" indent="-457200" fontAlgn="auto">
              <a:spcBef>
                <a:spcPts val="0"/>
              </a:spcBef>
              <a:spcAft>
                <a:spcPts val="0"/>
              </a:spcAft>
              <a:defRPr/>
            </a:pPr>
            <a:endParaRPr lang="en-US" sz="2400" dirty="0">
              <a:latin typeface="+mn-lt"/>
            </a:endParaRPr>
          </a:p>
        </p:txBody>
      </p:sp>
      <p:pic>
        <p:nvPicPr>
          <p:cNvPr id="24580" name="Picture 4" descr="scan0008.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0"/>
            <a:ext cx="55626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75016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nodeType="clickEffect">
                                  <p:stCondLst>
                                    <p:cond delay="0"/>
                                  </p:stCondLst>
                                  <p:childTnLst>
                                    <p:animEffect transition="out" filter="blinds(horizontal)">
                                      <p:cBhvr>
                                        <p:cTn id="6" dur="500"/>
                                        <p:tgtEl>
                                          <p:spTgt spid="7">
                                            <p:txEl>
                                              <p:pRg st="5" end="5"/>
                                            </p:txEl>
                                          </p:spTgt>
                                        </p:tgtEl>
                                      </p:cBhvr>
                                    </p:animEffect>
                                    <p:set>
                                      <p:cBhvr>
                                        <p:cTn id="7" dur="1" fill="hold">
                                          <p:stCondLst>
                                            <p:cond delay="499"/>
                                          </p:stCondLst>
                                        </p:cTn>
                                        <p:tgtEl>
                                          <p:spTgt spid="7">
                                            <p:txEl>
                                              <p:pRg st="5" end="5"/>
                                            </p:txEl>
                                          </p:spTgt>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nodeType="clickEffect">
                                  <p:stCondLst>
                                    <p:cond delay="0"/>
                                  </p:stCondLst>
                                  <p:childTnLst>
                                    <p:animEffect transition="out" filter="blinds(horizontal)">
                                      <p:cBhvr>
                                        <p:cTn id="11" dur="500"/>
                                        <p:tgtEl>
                                          <p:spTgt spid="7">
                                            <p:txEl>
                                              <p:pRg st="2" end="2"/>
                                            </p:txEl>
                                          </p:spTgt>
                                        </p:tgtEl>
                                      </p:cBhvr>
                                    </p:animEffect>
                                    <p:set>
                                      <p:cBhvr>
                                        <p:cTn id="12" dur="1" fill="hold">
                                          <p:stCondLst>
                                            <p:cond delay="499"/>
                                          </p:stCondLst>
                                        </p:cTn>
                                        <p:tgtEl>
                                          <p:spTgt spid="7">
                                            <p:txEl>
                                              <p:pRg st="2" end="2"/>
                                            </p:txEl>
                                          </p:spTgt>
                                        </p:tgtEl>
                                        <p:attrNameLst>
                                          <p:attrName>style.visibility</p:attrName>
                                        </p:attrNameLst>
                                      </p:cBhvr>
                                      <p:to>
                                        <p:strVal val="hidden"/>
                                      </p:to>
                                    </p:set>
                                  </p:childTnLst>
                                </p:cTn>
                              </p:par>
                              <p:par>
                                <p:cTn id="13" presetID="3" presetClass="exit" presetSubtype="10" fill="hold" nodeType="withEffect">
                                  <p:stCondLst>
                                    <p:cond delay="0"/>
                                  </p:stCondLst>
                                  <p:childTnLst>
                                    <p:animEffect transition="out" filter="blinds(horizontal)">
                                      <p:cBhvr>
                                        <p:cTn id="14" dur="500"/>
                                        <p:tgtEl>
                                          <p:spTgt spid="7">
                                            <p:txEl>
                                              <p:pRg st="3" end="3"/>
                                            </p:txEl>
                                          </p:spTgt>
                                        </p:tgtEl>
                                      </p:cBhvr>
                                    </p:animEffect>
                                    <p:set>
                                      <p:cBhvr>
                                        <p:cTn id="15" dur="1" fill="hold">
                                          <p:stCondLst>
                                            <p:cond delay="499"/>
                                          </p:stCondLst>
                                        </p:cTn>
                                        <p:tgtEl>
                                          <p:spTgt spid="7">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8991600" cy="1219200"/>
          </a:xfrm>
        </p:spPr>
        <p:txBody>
          <a:bodyPr>
            <a:normAutofit fontScale="90000"/>
          </a:bodyPr>
          <a:lstStyle/>
          <a:p>
            <a:pPr algn="ctr" eaLnBrk="1" fontAlgn="auto" hangingPunct="1">
              <a:spcAft>
                <a:spcPts val="0"/>
              </a:spcAft>
              <a:defRPr/>
            </a:pPr>
            <a:r>
              <a:rPr dirty="0" smtClean="0"/>
              <a:t>Bell Ringer #</a:t>
            </a:r>
            <a:r>
              <a:rPr lang="en-US" dirty="0" smtClean="0"/>
              <a:t>4c</a:t>
            </a:r>
            <a:r>
              <a:rPr dirty="0" smtClean="0"/>
              <a:t/>
            </a:r>
            <a:br>
              <a:rPr dirty="0" smtClean="0"/>
            </a:br>
            <a:r>
              <a:rPr sz="3100" u="sng" dirty="0" smtClean="0"/>
              <a:t>Effects of Spatial Diffusion of a Phenomenon</a:t>
            </a:r>
            <a:endParaRPr sz="3100" u="sng" dirty="0"/>
          </a:p>
        </p:txBody>
      </p:sp>
      <p:sp>
        <p:nvSpPr>
          <p:cNvPr id="7" name="TextBox 6"/>
          <p:cNvSpPr txBox="1"/>
          <p:nvPr/>
        </p:nvSpPr>
        <p:spPr>
          <a:xfrm>
            <a:off x="228600" y="4800600"/>
            <a:ext cx="8915400" cy="2432050"/>
          </a:xfrm>
          <a:prstGeom prst="rect">
            <a:avLst/>
          </a:prstGeom>
          <a:noFill/>
        </p:spPr>
        <p:txBody>
          <a:bodyPr>
            <a:spAutoFit/>
          </a:bodyPr>
          <a:lstStyle/>
          <a:p>
            <a:pPr fontAlgn="auto">
              <a:spcBef>
                <a:spcPts val="0"/>
              </a:spcBef>
              <a:spcAft>
                <a:spcPts val="0"/>
              </a:spcAft>
              <a:defRPr/>
            </a:pPr>
            <a:r>
              <a:rPr lang="en-US" dirty="0">
                <a:latin typeface="+mn-lt"/>
              </a:rPr>
              <a:t>Based on the map, which of the following statements correctly describes some of the consequences of the Columbian Exchange?</a:t>
            </a:r>
          </a:p>
          <a:p>
            <a:pPr marL="342900" indent="-342900" fontAlgn="auto">
              <a:spcBef>
                <a:spcPts val="0"/>
              </a:spcBef>
              <a:spcAft>
                <a:spcPts val="0"/>
              </a:spcAft>
              <a:buFontTx/>
              <a:buAutoNum type="alphaUcPeriod"/>
              <a:defRPr/>
            </a:pPr>
            <a:r>
              <a:rPr lang="en-US" dirty="0">
                <a:latin typeface="+mn-lt"/>
              </a:rPr>
              <a:t>It spread tomatoes and peppers to the Old World but disease to the Americas.</a:t>
            </a:r>
          </a:p>
          <a:p>
            <a:pPr marL="342900" indent="-342900" fontAlgn="auto">
              <a:spcBef>
                <a:spcPts val="0"/>
              </a:spcBef>
              <a:spcAft>
                <a:spcPts val="0"/>
              </a:spcAft>
              <a:buFontTx/>
              <a:buAutoNum type="alphaUcPeriod"/>
              <a:defRPr/>
            </a:pPr>
            <a:r>
              <a:rPr lang="en-US" dirty="0">
                <a:latin typeface="+mn-lt"/>
              </a:rPr>
              <a:t>It resulted in the distribution of pigs and other livestock to Europe and Africa.</a:t>
            </a:r>
          </a:p>
          <a:p>
            <a:pPr marL="342900" indent="-342900" fontAlgn="auto">
              <a:spcBef>
                <a:spcPts val="0"/>
              </a:spcBef>
              <a:spcAft>
                <a:spcPts val="0"/>
              </a:spcAft>
              <a:buFontTx/>
              <a:buAutoNum type="alphaUcPeriod"/>
              <a:defRPr/>
            </a:pPr>
            <a:r>
              <a:rPr lang="en-US" dirty="0">
                <a:latin typeface="+mn-lt"/>
              </a:rPr>
              <a:t>It brought pineapples, cacao, and coffee to Africa.</a:t>
            </a:r>
          </a:p>
          <a:p>
            <a:pPr marL="342900" indent="-342900" fontAlgn="auto">
              <a:spcBef>
                <a:spcPts val="0"/>
              </a:spcBef>
              <a:spcAft>
                <a:spcPts val="0"/>
              </a:spcAft>
              <a:buFontTx/>
              <a:buAutoNum type="alphaUcPeriod"/>
              <a:defRPr/>
            </a:pPr>
            <a:r>
              <a:rPr lang="en-US" dirty="0">
                <a:latin typeface="+mn-lt"/>
              </a:rPr>
              <a:t>It brought rice to the Americas but spread disease to Asia.</a:t>
            </a:r>
          </a:p>
          <a:p>
            <a:pPr marL="514350" indent="-514350" fontAlgn="auto">
              <a:spcBef>
                <a:spcPts val="0"/>
              </a:spcBef>
              <a:spcAft>
                <a:spcPts val="0"/>
              </a:spcAft>
              <a:buFontTx/>
              <a:buAutoNum type="alphaUcPeriod"/>
              <a:defRPr/>
            </a:pPr>
            <a:endParaRPr lang="en-US" sz="2000" dirty="0">
              <a:latin typeface="+mn-lt"/>
            </a:endParaRPr>
          </a:p>
          <a:p>
            <a:pPr marL="457200" indent="-457200" fontAlgn="auto">
              <a:spcBef>
                <a:spcPts val="0"/>
              </a:spcBef>
              <a:spcAft>
                <a:spcPts val="0"/>
              </a:spcAft>
              <a:defRPr/>
            </a:pPr>
            <a:endParaRPr lang="en-US" sz="2400" dirty="0">
              <a:latin typeface="+mn-lt"/>
            </a:endParaRPr>
          </a:p>
        </p:txBody>
      </p:sp>
      <p:pic>
        <p:nvPicPr>
          <p:cNvPr id="28676" name="Picture 5" descr="scan001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143000"/>
            <a:ext cx="7391400" cy="372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52123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xit" presetSubtype="16" fill="hold" nodeType="clickEffect">
                                  <p:stCondLst>
                                    <p:cond delay="0"/>
                                  </p:stCondLst>
                                  <p:childTnLst>
                                    <p:animEffect transition="out" filter="box(in)">
                                      <p:cBhvr>
                                        <p:cTn id="6" dur="500"/>
                                        <p:tgtEl>
                                          <p:spTgt spid="7">
                                            <p:txEl>
                                              <p:pRg st="2" end="2"/>
                                            </p:txEl>
                                          </p:spTgt>
                                        </p:tgtEl>
                                      </p:cBhvr>
                                    </p:animEffect>
                                    <p:set>
                                      <p:cBhvr>
                                        <p:cTn id="7" dur="1" fill="hold">
                                          <p:stCondLst>
                                            <p:cond delay="499"/>
                                          </p:stCondLst>
                                        </p:cTn>
                                        <p:tgtEl>
                                          <p:spTgt spid="7">
                                            <p:txEl>
                                              <p:pRg st="2" end="2"/>
                                            </p:txEl>
                                          </p:spTgt>
                                        </p:tgtEl>
                                        <p:attrNameLst>
                                          <p:attrName>style.visibility</p:attrName>
                                        </p:attrNameLst>
                                      </p:cBhvr>
                                      <p:to>
                                        <p:strVal val="hidden"/>
                                      </p:to>
                                    </p:set>
                                  </p:childTnLst>
                                </p:cTn>
                              </p:par>
                              <p:par>
                                <p:cTn id="8" presetID="4" presetClass="exit" presetSubtype="16" fill="hold" nodeType="withEffect">
                                  <p:stCondLst>
                                    <p:cond delay="0"/>
                                  </p:stCondLst>
                                  <p:childTnLst>
                                    <p:animEffect transition="out" filter="box(in)">
                                      <p:cBhvr>
                                        <p:cTn id="9" dur="500"/>
                                        <p:tgtEl>
                                          <p:spTgt spid="7">
                                            <p:txEl>
                                              <p:pRg st="3" end="3"/>
                                            </p:txEl>
                                          </p:spTgt>
                                        </p:tgtEl>
                                      </p:cBhvr>
                                    </p:animEffect>
                                    <p:set>
                                      <p:cBhvr>
                                        <p:cTn id="10" dur="1" fill="hold">
                                          <p:stCondLst>
                                            <p:cond delay="499"/>
                                          </p:stCondLst>
                                        </p:cTn>
                                        <p:tgtEl>
                                          <p:spTgt spid="7">
                                            <p:txEl>
                                              <p:pRg st="3" end="3"/>
                                            </p:txEl>
                                          </p:spTgt>
                                        </p:tgtEl>
                                        <p:attrNameLst>
                                          <p:attrName>style.visibility</p:attrName>
                                        </p:attrNameLst>
                                      </p:cBhvr>
                                      <p:to>
                                        <p:strVal val="hidden"/>
                                      </p:to>
                                    </p:set>
                                  </p:childTnLst>
                                </p:cTn>
                              </p:par>
                              <p:par>
                                <p:cTn id="11" presetID="4" presetClass="exit" presetSubtype="16" fill="hold" nodeType="withEffect">
                                  <p:stCondLst>
                                    <p:cond delay="0"/>
                                  </p:stCondLst>
                                  <p:childTnLst>
                                    <p:animEffect transition="out" filter="box(in)">
                                      <p:cBhvr>
                                        <p:cTn id="12" dur="500"/>
                                        <p:tgtEl>
                                          <p:spTgt spid="7">
                                            <p:txEl>
                                              <p:pRg st="4" end="4"/>
                                            </p:txEl>
                                          </p:spTgt>
                                        </p:tgtEl>
                                      </p:cBhvr>
                                    </p:animEffect>
                                    <p:set>
                                      <p:cBhvr>
                                        <p:cTn id="13" dur="1" fill="hold">
                                          <p:stCondLst>
                                            <p:cond delay="499"/>
                                          </p:stCondLst>
                                        </p:cTn>
                                        <p:tgtEl>
                                          <p:spTgt spid="7">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Migration</a:t>
            </a:r>
            <a:r>
              <a:rPr lang="en-US" dirty="0" smtClean="0"/>
              <a:t> - </a:t>
            </a:r>
            <a:r>
              <a:rPr lang="en-US" sz="2400" dirty="0" smtClean="0"/>
              <a:t>complete the push/pull chart below in your resource packet.  </a:t>
            </a:r>
            <a:endParaRPr lang="en-US" dirty="0"/>
          </a:p>
        </p:txBody>
      </p:sp>
      <p:pic>
        <p:nvPicPr>
          <p:cNvPr id="5122" name="Picture 2"/>
          <p:cNvPicPr>
            <a:picLocks noGrp="1" noChangeAspect="1" noChangeArrowheads="1"/>
          </p:cNvPicPr>
          <p:nvPr>
            <p:ph idx="1"/>
          </p:nvPr>
        </p:nvPicPr>
        <p:blipFill>
          <a:blip r:embed="rId3" cstate="print"/>
          <a:srcRect/>
          <a:stretch>
            <a:fillRect/>
          </a:stretch>
        </p:blipFill>
        <p:spPr bwMode="auto">
          <a:xfrm>
            <a:off x="1371600" y="2133600"/>
            <a:ext cx="6276975" cy="3695700"/>
          </a:xfrm>
          <a:prstGeom prst="rect">
            <a:avLst/>
          </a:prstGeom>
          <a:noFill/>
          <a:ln w="9525">
            <a:noFill/>
            <a:miter lim="800000"/>
            <a:headEnd/>
            <a:tailEnd/>
          </a:ln>
        </p:spPr>
      </p:pic>
    </p:spTree>
    <p:extLst>
      <p:ext uri="{BB962C8B-B14F-4D97-AF65-F5344CB8AC3E}">
        <p14:creationId xmlns:p14="http://schemas.microsoft.com/office/powerpoint/2010/main" val="29232884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763000" cy="838200"/>
          </a:xfrm>
        </p:spPr>
        <p:txBody>
          <a:bodyPr>
            <a:noAutofit/>
          </a:bodyPr>
          <a:lstStyle/>
          <a:p>
            <a:r>
              <a:rPr lang="en-US" sz="2400" b="1" dirty="0" smtClean="0"/>
              <a:t>Using the migration map below – draw arrows on your map to show the migration routes.</a:t>
            </a:r>
            <a:endParaRPr lang="en-US" sz="2400" b="1" dirty="0"/>
          </a:p>
        </p:txBody>
      </p:sp>
      <p:pic>
        <p:nvPicPr>
          <p:cNvPr id="4" name="Content Placeholder 3" descr="http://people.hofstra.edu/geotrans/eng/ch7en/conc7en/img/map_globalmigration.gif"/>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0" y="762000"/>
            <a:ext cx="9144000" cy="5486400"/>
          </a:xfrm>
          <a:prstGeom prst="rect">
            <a:avLst/>
          </a:prstGeom>
          <a:noFill/>
          <a:ln>
            <a:noFill/>
          </a:ln>
        </p:spPr>
      </p:pic>
      <p:sp>
        <p:nvSpPr>
          <p:cNvPr id="5" name="TextBox 4"/>
          <p:cNvSpPr txBox="1"/>
          <p:nvPr/>
        </p:nvSpPr>
        <p:spPr>
          <a:xfrm>
            <a:off x="533400" y="6172200"/>
            <a:ext cx="8077200" cy="461665"/>
          </a:xfrm>
          <a:prstGeom prst="rect">
            <a:avLst/>
          </a:prstGeom>
          <a:noFill/>
        </p:spPr>
        <p:txBody>
          <a:bodyPr wrap="square" rtlCol="0">
            <a:spAutoFit/>
          </a:bodyPr>
          <a:lstStyle/>
          <a:p>
            <a:pPr algn="r"/>
            <a:r>
              <a:rPr lang="en-US" sz="2400" dirty="0" smtClean="0"/>
              <a:t>Why did each of these migrations occur?</a:t>
            </a:r>
            <a:endParaRPr lang="en-US" sz="2400" dirty="0"/>
          </a:p>
        </p:txBody>
      </p:sp>
      <p:sp>
        <p:nvSpPr>
          <p:cNvPr id="3" name="Circular Arrow 2"/>
          <p:cNvSpPr/>
          <p:nvPr/>
        </p:nvSpPr>
        <p:spPr>
          <a:xfrm rot="14399867">
            <a:off x="1006947" y="3108123"/>
            <a:ext cx="1772941" cy="1066800"/>
          </a:xfrm>
          <a:prstGeom prst="circular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TextBox 5"/>
          <p:cNvSpPr txBox="1"/>
          <p:nvPr/>
        </p:nvSpPr>
        <p:spPr>
          <a:xfrm>
            <a:off x="509516" y="5972146"/>
            <a:ext cx="1547883" cy="369332"/>
          </a:xfrm>
          <a:prstGeom prst="rect">
            <a:avLst/>
          </a:prstGeom>
          <a:noFill/>
        </p:spPr>
        <p:txBody>
          <a:bodyPr wrap="square" rtlCol="0">
            <a:spAutoFit/>
          </a:bodyPr>
          <a:lstStyle/>
          <a:p>
            <a:r>
              <a:rPr lang="en-US" b="1" dirty="0" smtClean="0">
                <a:latin typeface="Ligurino" pitchFamily="2" charset="0"/>
              </a:rPr>
              <a:t>Latin America</a:t>
            </a:r>
            <a:endParaRPr lang="en-US" b="1" dirty="0">
              <a:latin typeface="Ligurino" pitchFamily="2" charset="0"/>
            </a:endParaRPr>
          </a:p>
        </p:txBody>
      </p:sp>
      <p:sp>
        <p:nvSpPr>
          <p:cNvPr id="7" name="Right Arrow 6"/>
          <p:cNvSpPr/>
          <p:nvPr/>
        </p:nvSpPr>
        <p:spPr>
          <a:xfrm>
            <a:off x="111457" y="6072172"/>
            <a:ext cx="357116" cy="20005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143516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86800" cy="685800"/>
          </a:xfrm>
        </p:spPr>
        <p:txBody>
          <a:bodyPr>
            <a:noAutofit/>
          </a:bodyPr>
          <a:lstStyle/>
          <a:p>
            <a:r>
              <a:rPr lang="en-US" sz="2400" b="1" dirty="0" smtClean="0"/>
              <a:t>Net migrations – Why do these different regions fall into these different categories?</a:t>
            </a:r>
            <a:endParaRPr lang="en-US" sz="2400" b="1" dirty="0"/>
          </a:p>
        </p:txBody>
      </p:sp>
      <p:pic>
        <p:nvPicPr>
          <p:cNvPr id="4" name="il_fi" descr="http://images.wikia.com/genealogy/images/2/2e/Net_migration_rate_world.PNG"/>
          <p:cNvPicPr>
            <a:picLocks noGrp="1"/>
          </p:cNvPicPr>
          <p:nvPr>
            <p:ph idx="1"/>
          </p:nvPr>
        </p:nvPicPr>
        <p:blipFill>
          <a:blip r:embed="rId3" cstate="print"/>
          <a:srcRect/>
          <a:stretch>
            <a:fillRect/>
          </a:stretch>
        </p:blipFill>
        <p:spPr bwMode="auto">
          <a:xfrm>
            <a:off x="0" y="1447800"/>
            <a:ext cx="9144000" cy="4800600"/>
          </a:xfrm>
          <a:prstGeom prst="rect">
            <a:avLst/>
          </a:prstGeom>
          <a:noFill/>
          <a:ln w="9525">
            <a:noFill/>
            <a:miter lim="800000"/>
            <a:headEnd/>
            <a:tailEnd/>
          </a:ln>
        </p:spPr>
      </p:pic>
    </p:spTree>
    <p:extLst>
      <p:ext uri="{BB962C8B-B14F-4D97-AF65-F5344CB8AC3E}">
        <p14:creationId xmlns:p14="http://schemas.microsoft.com/office/powerpoint/2010/main" val="18282502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600"/>
            <a:ext cx="7772400" cy="533399"/>
          </a:xfrm>
        </p:spPr>
        <p:txBody>
          <a:bodyPr>
            <a:normAutofit fontScale="90000"/>
          </a:bodyPr>
          <a:lstStyle/>
          <a:p>
            <a:r>
              <a:rPr lang="en-US" b="1" dirty="0" smtClean="0"/>
              <a:t>World Geography EOC Review</a:t>
            </a:r>
            <a:endParaRPr lang="en-US" b="1" dirty="0"/>
          </a:p>
        </p:txBody>
      </p:sp>
      <p:sp>
        <p:nvSpPr>
          <p:cNvPr id="3" name="Subtitle 2"/>
          <p:cNvSpPr>
            <a:spLocks noGrp="1"/>
          </p:cNvSpPr>
          <p:nvPr>
            <p:ph type="subTitle" idx="1"/>
          </p:nvPr>
        </p:nvSpPr>
        <p:spPr>
          <a:xfrm>
            <a:off x="533400" y="762000"/>
            <a:ext cx="8458200" cy="457200"/>
          </a:xfrm>
        </p:spPr>
        <p:txBody>
          <a:bodyPr>
            <a:normAutofit fontScale="62500" lnSpcReduction="20000"/>
          </a:bodyPr>
          <a:lstStyle/>
          <a:p>
            <a:r>
              <a:rPr lang="en-US" dirty="0" smtClean="0"/>
              <a:t>Below is an example of what your map will look like when we are complete.</a:t>
            </a:r>
            <a:endParaRPr lang="en-US" dirty="0"/>
          </a:p>
        </p:txBody>
      </p:sp>
      <p:pic>
        <p:nvPicPr>
          <p:cNvPr id="4" name="Picture 3"/>
          <p:cNvPicPr/>
          <p:nvPr/>
        </p:nvPicPr>
        <p:blipFill>
          <a:blip r:embed="rId3" cstate="print"/>
          <a:stretch>
            <a:fillRect/>
          </a:stretch>
        </p:blipFill>
        <p:spPr>
          <a:xfrm>
            <a:off x="152400" y="1219200"/>
            <a:ext cx="8839200" cy="5334000"/>
          </a:xfrm>
          <a:prstGeom prst="rect">
            <a:avLst/>
          </a:prstGeom>
        </p:spPr>
      </p:pic>
    </p:spTree>
    <p:extLst>
      <p:ext uri="{BB962C8B-B14F-4D97-AF65-F5344CB8AC3E}">
        <p14:creationId xmlns:p14="http://schemas.microsoft.com/office/powerpoint/2010/main" val="3448378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6000" b="1" dirty="0" smtClean="0">
                <a:hlinkClick r:id="rId3"/>
              </a:rPr>
              <a:t>Jeopardy-</a:t>
            </a:r>
          </a:p>
          <a:p>
            <a:pPr marL="0" indent="0" algn="ctr">
              <a:buNone/>
            </a:pPr>
            <a:r>
              <a:rPr lang="en-US" sz="6000" b="1" dirty="0" smtClean="0">
                <a:hlinkClick r:id="rId3"/>
              </a:rPr>
              <a:t>Geography</a:t>
            </a:r>
            <a:endParaRPr lang="en-US" sz="6000" b="1" dirty="0"/>
          </a:p>
        </p:txBody>
      </p:sp>
      <p:sp>
        <p:nvSpPr>
          <p:cNvPr id="5" name="Octagon 4"/>
          <p:cNvSpPr/>
          <p:nvPr/>
        </p:nvSpPr>
        <p:spPr>
          <a:xfrm>
            <a:off x="8001000" y="5715000"/>
            <a:ext cx="914400" cy="914400"/>
          </a:xfrm>
          <a:prstGeom prst="octagon">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Stop</a:t>
            </a:r>
            <a:endParaRPr lang="en-US" b="1" dirty="0">
              <a:solidFill>
                <a:schemeClr val="tx1"/>
              </a:solidFill>
            </a:endParaRPr>
          </a:p>
        </p:txBody>
      </p:sp>
    </p:spTree>
    <p:extLst>
      <p:ext uri="{BB962C8B-B14F-4D97-AF65-F5344CB8AC3E}">
        <p14:creationId xmlns:p14="http://schemas.microsoft.com/office/powerpoint/2010/main" val="22366222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8382000" cy="609601"/>
          </a:xfrm>
        </p:spPr>
        <p:txBody>
          <a:bodyPr>
            <a:noAutofit/>
          </a:bodyPr>
          <a:lstStyle/>
          <a:p>
            <a:r>
              <a:rPr lang="en-US" sz="3600" b="1" dirty="0" smtClean="0"/>
              <a:t>Your Map will include items on the back …</a:t>
            </a:r>
            <a:endParaRPr lang="en-US" sz="3600" b="1" dirty="0"/>
          </a:p>
        </p:txBody>
      </p:sp>
      <p:sp>
        <p:nvSpPr>
          <p:cNvPr id="3" name="Subtitle 2"/>
          <p:cNvSpPr>
            <a:spLocks noGrp="1"/>
          </p:cNvSpPr>
          <p:nvPr>
            <p:ph type="subTitle" idx="1"/>
          </p:nvPr>
        </p:nvSpPr>
        <p:spPr>
          <a:xfrm>
            <a:off x="685800" y="1066800"/>
            <a:ext cx="8077200" cy="381000"/>
          </a:xfrm>
        </p:spPr>
        <p:txBody>
          <a:bodyPr>
            <a:normAutofit fontScale="70000" lnSpcReduction="20000"/>
          </a:bodyPr>
          <a:lstStyle/>
          <a:p>
            <a:r>
              <a:rPr lang="en-US" dirty="0" smtClean="0"/>
              <a:t>We will process significant information on the back of your map.</a:t>
            </a:r>
            <a:endParaRPr lang="en-US"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304800" y="1371600"/>
            <a:ext cx="8610600" cy="5257800"/>
          </a:xfrm>
          <a:prstGeom prst="rect">
            <a:avLst/>
          </a:prstGeom>
        </p:spPr>
      </p:pic>
    </p:spTree>
    <p:extLst>
      <p:ext uri="{BB962C8B-B14F-4D97-AF65-F5344CB8AC3E}">
        <p14:creationId xmlns:p14="http://schemas.microsoft.com/office/powerpoint/2010/main" val="24461933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Day 1- 5 Themes</a:t>
            </a:r>
            <a:endParaRPr lang="en-US" b="1" dirty="0"/>
          </a:p>
        </p:txBody>
      </p:sp>
      <p:sp>
        <p:nvSpPr>
          <p:cNvPr id="3" name="Content Placeholder 2"/>
          <p:cNvSpPr>
            <a:spLocks noGrp="1"/>
          </p:cNvSpPr>
          <p:nvPr>
            <p:ph idx="1"/>
          </p:nvPr>
        </p:nvSpPr>
        <p:spPr/>
        <p:txBody>
          <a:bodyPr/>
          <a:lstStyle/>
          <a:p>
            <a:pPr marL="0" indent="0">
              <a:buNone/>
            </a:pPr>
            <a:r>
              <a:rPr lang="en-US" b="1" dirty="0" smtClean="0"/>
              <a:t>Essential Question-</a:t>
            </a:r>
          </a:p>
          <a:p>
            <a:pPr marL="0" indent="0">
              <a:buNone/>
            </a:pPr>
            <a:endParaRPr lang="en-US" dirty="0" smtClean="0"/>
          </a:p>
          <a:p>
            <a:pPr marL="0" indent="0" algn="ctr">
              <a:buNone/>
            </a:pPr>
            <a:r>
              <a:rPr lang="en-US" i="1" dirty="0" smtClean="0"/>
              <a:t>How </a:t>
            </a:r>
            <a:r>
              <a:rPr lang="en-US" i="1" dirty="0"/>
              <a:t>can maps be used to explain the division of land, including man-made and natural borders, into separate political units such as cities, states, or countries?</a:t>
            </a:r>
          </a:p>
        </p:txBody>
      </p:sp>
    </p:spTree>
    <p:extLst>
      <p:ext uri="{BB962C8B-B14F-4D97-AF65-F5344CB8AC3E}">
        <p14:creationId xmlns:p14="http://schemas.microsoft.com/office/powerpoint/2010/main" val="36399642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Key Ideas</a:t>
            </a:r>
            <a:endParaRPr lang="en-US" b="1" dirty="0"/>
          </a:p>
        </p:txBody>
      </p:sp>
      <p:sp>
        <p:nvSpPr>
          <p:cNvPr id="3" name="Content Placeholder 2"/>
          <p:cNvSpPr>
            <a:spLocks noGrp="1"/>
          </p:cNvSpPr>
          <p:nvPr>
            <p:ph idx="1"/>
          </p:nvPr>
        </p:nvSpPr>
        <p:spPr>
          <a:xfrm>
            <a:off x="457200" y="1600200"/>
            <a:ext cx="8229600" cy="4953000"/>
          </a:xfrm>
        </p:spPr>
        <p:txBody>
          <a:bodyPr lIns="91440">
            <a:normAutofit/>
          </a:bodyPr>
          <a:lstStyle/>
          <a:p>
            <a:pPr marL="0" indent="0">
              <a:buNone/>
            </a:pPr>
            <a:r>
              <a:rPr lang="en-US" b="1" dirty="0" smtClean="0"/>
              <a:t>Concepts-</a:t>
            </a:r>
          </a:p>
          <a:p>
            <a:pPr lvl="1">
              <a:buFont typeface="Arial" pitchFamily="34" charset="0"/>
              <a:buChar char="•"/>
            </a:pPr>
            <a:r>
              <a:rPr lang="en-US" dirty="0" smtClean="0"/>
              <a:t>Location, Place, Human-Environment 	Interaction, Movement, Regions</a:t>
            </a:r>
          </a:p>
          <a:p>
            <a:pPr marL="0" indent="0">
              <a:buNone/>
            </a:pPr>
            <a:r>
              <a:rPr lang="en-US" b="1" dirty="0" smtClean="0"/>
              <a:t>Vocabulary-</a:t>
            </a:r>
          </a:p>
          <a:p>
            <a:pPr lvl="1">
              <a:buFont typeface="Arial" pitchFamily="34" charset="0"/>
              <a:buChar char="•"/>
            </a:pPr>
            <a:r>
              <a:rPr lang="en-US" dirty="0"/>
              <a:t>Absolute Location, Distortion, Map Projection, Relative Location</a:t>
            </a:r>
            <a:endParaRPr lang="en-US" b="1" dirty="0" smtClean="0"/>
          </a:p>
          <a:p>
            <a:pPr marL="0" indent="0">
              <a:buNone/>
            </a:pPr>
            <a:r>
              <a:rPr lang="en-US" sz="3200" b="1" dirty="0" smtClean="0"/>
              <a:t>Verbs-</a:t>
            </a:r>
          </a:p>
          <a:p>
            <a:pPr lvl="1">
              <a:buFont typeface="Arial" pitchFamily="34" charset="0"/>
              <a:buChar char="•"/>
            </a:pPr>
            <a:r>
              <a:rPr lang="en-US" dirty="0" smtClean="0"/>
              <a:t>Describe, Explain, Compare, Analyze, Identify, Evaluate</a:t>
            </a:r>
          </a:p>
        </p:txBody>
      </p:sp>
      <p:sp>
        <p:nvSpPr>
          <p:cNvPr id="4" name="Footer Placeholder 3"/>
          <p:cNvSpPr>
            <a:spLocks noGrp="1"/>
          </p:cNvSpPr>
          <p:nvPr>
            <p:ph type="ftr" sz="quarter" idx="11"/>
          </p:nvPr>
        </p:nvSpPr>
        <p:spPr>
          <a:xfrm>
            <a:off x="-914400" y="6465579"/>
            <a:ext cx="2895600" cy="365125"/>
          </a:xfrm>
        </p:spPr>
        <p:txBody>
          <a:bodyPr/>
          <a:lstStyle/>
          <a:p>
            <a:r>
              <a:rPr lang="en-US" dirty="0" smtClean="0"/>
              <a:t>Day 1</a:t>
            </a:r>
            <a:endParaRPr lang="en-US" dirty="0"/>
          </a:p>
        </p:txBody>
      </p:sp>
    </p:spTree>
    <p:extLst>
      <p:ext uri="{BB962C8B-B14F-4D97-AF65-F5344CB8AC3E}">
        <p14:creationId xmlns:p14="http://schemas.microsoft.com/office/powerpoint/2010/main" val="40582904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4038600" cy="639762"/>
          </a:xfrm>
        </p:spPr>
        <p:txBody>
          <a:bodyPr>
            <a:normAutofit fontScale="90000"/>
          </a:bodyPr>
          <a:lstStyle/>
          <a:p>
            <a:r>
              <a:rPr lang="en-US" b="1" dirty="0" smtClean="0"/>
              <a:t>Map Perspectives</a:t>
            </a:r>
            <a:endParaRPr lang="en-US" b="1" dirty="0"/>
          </a:p>
        </p:txBody>
      </p:sp>
      <p:pic>
        <p:nvPicPr>
          <p:cNvPr id="4" name="Content Placeholder 3"/>
          <p:cNvPicPr>
            <a:picLocks noGrp="1"/>
          </p:cNvPicPr>
          <p:nvPr>
            <p:ph idx="1"/>
          </p:nvPr>
        </p:nvPicPr>
        <p:blipFill>
          <a:blip r:embed="rId3" cstate="print"/>
          <a:stretch>
            <a:fillRect/>
          </a:stretch>
        </p:blipFill>
        <p:spPr>
          <a:xfrm>
            <a:off x="152400" y="1295400"/>
            <a:ext cx="4114800" cy="3124200"/>
          </a:xfrm>
          <a:prstGeom prst="rect">
            <a:avLst/>
          </a:prstGeom>
        </p:spPr>
      </p:pic>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4419600" y="228600"/>
            <a:ext cx="4067735" cy="3217694"/>
          </a:xfrm>
          <a:prstGeom prst="rect">
            <a:avLst/>
          </a:prstGeom>
        </p:spPr>
      </p:pic>
      <p:pic>
        <p:nvPicPr>
          <p:cNvPr id="6" name="Picture 5"/>
          <p:cNvPicPr/>
          <p:nvPr/>
        </p:nvPicPr>
        <p:blipFill>
          <a:blip r:embed="rId5" cstate="print">
            <a:extLst>
              <a:ext uri="{28A0092B-C50C-407E-A947-70E740481C1C}">
                <a14:useLocalDpi xmlns:a14="http://schemas.microsoft.com/office/drawing/2010/main" val="0"/>
              </a:ext>
            </a:extLst>
          </a:blip>
          <a:stretch>
            <a:fillRect/>
          </a:stretch>
        </p:blipFill>
        <p:spPr>
          <a:xfrm>
            <a:off x="4343400" y="3429000"/>
            <a:ext cx="4630270" cy="3177372"/>
          </a:xfrm>
          <a:prstGeom prst="rect">
            <a:avLst/>
          </a:prstGeom>
        </p:spPr>
      </p:pic>
      <p:sp>
        <p:nvSpPr>
          <p:cNvPr id="3" name="Footer Placeholder 2"/>
          <p:cNvSpPr>
            <a:spLocks noGrp="1"/>
          </p:cNvSpPr>
          <p:nvPr>
            <p:ph type="ftr" sz="quarter" idx="11"/>
          </p:nvPr>
        </p:nvSpPr>
        <p:spPr>
          <a:xfrm>
            <a:off x="-914400" y="6423809"/>
            <a:ext cx="2895600" cy="365125"/>
          </a:xfrm>
        </p:spPr>
        <p:txBody>
          <a:bodyPr/>
          <a:lstStyle/>
          <a:p>
            <a:r>
              <a:rPr lang="en-US" dirty="0" smtClean="0"/>
              <a:t>Day 1</a:t>
            </a:r>
            <a:endParaRPr lang="en-US" dirty="0"/>
          </a:p>
        </p:txBody>
      </p:sp>
    </p:spTree>
    <p:extLst>
      <p:ext uri="{BB962C8B-B14F-4D97-AF65-F5344CB8AC3E}">
        <p14:creationId xmlns:p14="http://schemas.microsoft.com/office/powerpoint/2010/main" val="3470875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More Map Perspectives</a:t>
            </a:r>
            <a:endParaRPr lang="en-US" b="1" dirty="0"/>
          </a:p>
        </p:txBody>
      </p:sp>
      <p:pic>
        <p:nvPicPr>
          <p:cNvPr id="4" name="Content Placeholder 3" descr="Map of Arctic Region"/>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827751" y="1600200"/>
            <a:ext cx="5488498" cy="4525963"/>
          </a:xfrm>
          <a:prstGeom prst="rect">
            <a:avLst/>
          </a:prstGeom>
          <a:noFill/>
          <a:ln>
            <a:noFill/>
          </a:ln>
        </p:spPr>
      </p:pic>
      <p:sp>
        <p:nvSpPr>
          <p:cNvPr id="3" name="Footer Placeholder 2"/>
          <p:cNvSpPr>
            <a:spLocks noGrp="1"/>
          </p:cNvSpPr>
          <p:nvPr>
            <p:ph type="ftr" sz="quarter" idx="11"/>
          </p:nvPr>
        </p:nvSpPr>
        <p:spPr>
          <a:xfrm>
            <a:off x="-914400" y="6471266"/>
            <a:ext cx="2895600" cy="365125"/>
          </a:xfrm>
        </p:spPr>
        <p:txBody>
          <a:bodyPr/>
          <a:lstStyle/>
          <a:p>
            <a:r>
              <a:rPr lang="en-US" dirty="0" smtClean="0"/>
              <a:t>Day 1</a:t>
            </a:r>
            <a:endParaRPr lang="en-US" dirty="0"/>
          </a:p>
        </p:txBody>
      </p:sp>
    </p:spTree>
    <p:extLst>
      <p:ext uri="{BB962C8B-B14F-4D97-AF65-F5344CB8AC3E}">
        <p14:creationId xmlns:p14="http://schemas.microsoft.com/office/powerpoint/2010/main" val="27621308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1921</Words>
  <Application>Microsoft Office PowerPoint</Application>
  <PresentationFormat>On-screen Show (4:3)</PresentationFormat>
  <Paragraphs>354</Paragraphs>
  <Slides>40</Slides>
  <Notes>39</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Map to the  STAARs</vt:lpstr>
      <vt:lpstr>Bell Ringer # 1a Geographic Distributions</vt:lpstr>
      <vt:lpstr>Bell Ringer #1b Geographic Distributions</vt:lpstr>
      <vt:lpstr>World Geography EOC Review</vt:lpstr>
      <vt:lpstr>Your Map will include items on the back …</vt:lpstr>
      <vt:lpstr>Day 1- 5 Themes</vt:lpstr>
      <vt:lpstr>Key Ideas</vt:lpstr>
      <vt:lpstr>Map Perspectives</vt:lpstr>
      <vt:lpstr>More Map Perspectives</vt:lpstr>
      <vt:lpstr>Physical Features</vt:lpstr>
      <vt:lpstr>Locations:  Global- Equator, Prime Meridian, 2 Tropics, 7 continents, 5 oceans North America- Land: The Rockies, Appalachians, Cascades, Canadian Shield Water: Mississippi R., St. Lawrence R., 5 Great Lakes South America- Land: Andes Mts., Isthmus of Panama, Panama Canal, Amazon Rainforest/Basin Water: Amazon R., Caribbean Sea, Gulf of Mexico Europe- Land: Pyrenees Mts., Alps, Ural Mts., Iberian Peninsula, Scandinavian Peninsula Water: Mediterranean Sea, Rhine R., Strait of Gibraltar Africa- Land: Sahara D., Mt. Kilimanjaro, Great Rift Valley, Congo Rainforest/Basin Water: Lake Victoria, Nile R., Congo R. Asia- Land: Himalayas, Gobi D., Indus River Valley Water: Yellow R., Yangtze R., Ganges R., Indus R. Australia, Oceania, Antarctica- Land: Australian Outback Water: Weddell Sea, Great Barrier Reef</vt:lpstr>
      <vt:lpstr>Bell Ringer #2a Geographic Distributions</vt:lpstr>
      <vt:lpstr>Bell Ringer #2b Effects of Spatial Diffusion of a Phenomenon</vt:lpstr>
      <vt:lpstr>Day 2- Physical Geography</vt:lpstr>
      <vt:lpstr>Key Ideas</vt:lpstr>
      <vt:lpstr>Locations:  Global- Equator, Prime Meridian, 2 Tropics, 7 continents, 5 oceans North America- Land: The Rockies, Appalachians, Cascades, Canadian Shield Water: Mississippi R., St. Lawrence R., 5 Great Lakes South America- Land: Andes Mts., Isthmus of Panama, Panama Canal, Amazon Rainforest/Basin Water: Amazon R., Caribbean Sea, Gulf of Mexico Europe- Land: Pyrenees Mts., Alps, Ural Mts., Iberian Peninsula, Scandinavian Peninsula Water: Mediterranean Sea, Rhine R., Strait of Gibraltar Africa- Land: Sahara D., Mt. Kilimanjaro, Great Rift Valley, Congo Rainforest/Basin Water: Lake Victoria, Nile R., Congo R. Asia- Land: Himalayas, Gobi D., Indus River Valley Water: Yellow R., Yangtze R., Ganges R., Indus R. Australia, Oceania, Antarctica- Land: Australian Outback Water: Weddell Sea, Great Barrier Reef</vt:lpstr>
      <vt:lpstr>Factors that Affect Climate</vt:lpstr>
      <vt:lpstr>Weather vs. Climate</vt:lpstr>
      <vt:lpstr>How does climate affect how people live?</vt:lpstr>
      <vt:lpstr>Weather</vt:lpstr>
      <vt:lpstr>Bell Ringer #3a Critical Thinking Skills</vt:lpstr>
      <vt:lpstr>Bell Ringer #3b Size and Distribution of Cities</vt:lpstr>
      <vt:lpstr>Day 3- Human Geography</vt:lpstr>
      <vt:lpstr>Key Ideas</vt:lpstr>
      <vt:lpstr>Areas by Size</vt:lpstr>
      <vt:lpstr>PowerPoint Presentation</vt:lpstr>
      <vt:lpstr>Human Environment Interaction</vt:lpstr>
      <vt:lpstr>Population</vt:lpstr>
      <vt:lpstr>Population Pyramids</vt:lpstr>
      <vt:lpstr>PowerPoint Presentation</vt:lpstr>
      <vt:lpstr>Population Pyramids</vt:lpstr>
      <vt:lpstr>Your map should be starting to look like this one….</vt:lpstr>
      <vt:lpstr>Exit slip</vt:lpstr>
      <vt:lpstr>Bell Ringer #4a A Spatial Exchanges and their Influences on the Present</vt:lpstr>
      <vt:lpstr>Bell Ringer #4b Spatial Exchanges and their Influences on the Present</vt:lpstr>
      <vt:lpstr>Bell Ringer #4c Effects of Spatial Diffusion of a Phenomenon</vt:lpstr>
      <vt:lpstr>Migration - complete the push/pull chart below in your resource packet.  </vt:lpstr>
      <vt:lpstr>Using the migration map below – draw arrows on your map to show the migration routes.</vt:lpstr>
      <vt:lpstr>Net migrations – Why do these different regions fall into these different categories?</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Map to the  STAARs</dc:title>
  <dc:creator>Jeff A. Ellsworth</dc:creator>
  <cp:lastModifiedBy>Jeff A. Ellsworth</cp:lastModifiedBy>
  <cp:revision>2</cp:revision>
  <dcterms:created xsi:type="dcterms:W3CDTF">2013-04-30T16:11:44Z</dcterms:created>
  <dcterms:modified xsi:type="dcterms:W3CDTF">2013-05-02T20:02:00Z</dcterms:modified>
</cp:coreProperties>
</file>