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990600" y="868363"/>
            <a:ext cx="7315200" cy="669925"/>
          </a:xfrm>
        </p:spPr>
        <p:txBody>
          <a:bodyPr anchor="ctr"/>
          <a:lstStyle>
            <a:lvl1pPr algn="ctr">
              <a:defRPr sz="4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Title Here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438400"/>
            <a:ext cx="7162800" cy="487363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marL="0" indent="0" algn="ctr">
              <a:buFontTx/>
              <a:buNone/>
              <a:defRPr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noProof="0" smtClean="0"/>
              <a:t>Insert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6889189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9698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562100" cy="355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609600"/>
            <a:ext cx="4533900" cy="355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1081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79769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92960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1100" y="1905000"/>
            <a:ext cx="3009900" cy="226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5785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1948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00289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11084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109709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46676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781800" y="6248400"/>
            <a:ext cx="21669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altLang="en-US" sz="2000" b="1" u="sng" smtClean="0">
              <a:solidFill>
                <a:srgbClr val="66FF33"/>
              </a:solidFill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609600"/>
            <a:ext cx="6248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Insert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05000"/>
            <a:ext cx="6172200" cy="226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First level 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  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1828800" y="1371600"/>
            <a:ext cx="62484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08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—"/>
        <a:defRPr sz="2400"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20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1371600" y="381000"/>
            <a:ext cx="64770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The Geography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of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Latin America</a:t>
            </a:r>
          </a:p>
        </p:txBody>
      </p:sp>
      <p:pic>
        <p:nvPicPr>
          <p:cNvPr id="2055" name="Picture 7" descr="Latin Amer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013" y="4267200"/>
            <a:ext cx="1550987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595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Llamas in the Andes</a:t>
            </a:r>
          </a:p>
        </p:txBody>
      </p:sp>
      <p:pic>
        <p:nvPicPr>
          <p:cNvPr id="12291" name="Picture 7" descr="andes013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37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0593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Sierra Madres</a:t>
            </a:r>
            <a:r>
              <a:rPr lang="en-US" sz="3600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, Mexico</a:t>
            </a:r>
          </a:p>
        </p:txBody>
      </p:sp>
      <p:pic>
        <p:nvPicPr>
          <p:cNvPr id="13315" name="Picture 7" descr="176_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0"/>
          <a:stretch>
            <a:fillRect/>
          </a:stretch>
        </p:blipFill>
        <p:spPr bwMode="auto">
          <a:xfrm>
            <a:off x="381000" y="1066800"/>
            <a:ext cx="4953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261_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3962400" y="3657600"/>
            <a:ext cx="4953000" cy="293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5841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Guianan Highlands, Venezuela</a:t>
            </a:r>
          </a:p>
        </p:txBody>
      </p:sp>
      <p:pic>
        <p:nvPicPr>
          <p:cNvPr id="14339" name="Picture 3" descr="258-15"/>
          <p:cNvPicPr>
            <a:picLocks noChangeAspect="1" noChangeArrowheads="1"/>
          </p:cNvPicPr>
          <p:nvPr/>
        </p:nvPicPr>
        <p:blipFill>
          <a:blip r:embed="rId2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2"/>
          <a:stretch>
            <a:fillRect/>
          </a:stretch>
        </p:blipFill>
        <p:spPr bwMode="auto">
          <a:xfrm>
            <a:off x="457200" y="1219200"/>
            <a:ext cx="8305800" cy="522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946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Brazilian Highlands</a:t>
            </a:r>
          </a:p>
        </p:txBody>
      </p:sp>
      <p:pic>
        <p:nvPicPr>
          <p:cNvPr id="15363" name="Picture 3" descr="167-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9"/>
          <a:stretch>
            <a:fillRect/>
          </a:stretch>
        </p:blipFill>
        <p:spPr bwMode="auto">
          <a:xfrm>
            <a:off x="2678113" y="1219200"/>
            <a:ext cx="3646487" cy="52578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73036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81000" y="2127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Patagonian Region (Chile)</a:t>
            </a:r>
          </a:p>
        </p:txBody>
      </p:sp>
      <p:pic>
        <p:nvPicPr>
          <p:cNvPr id="16387" name="Picture 4" descr="patagonia1"/>
          <p:cNvPicPr>
            <a:picLocks noChangeAspect="1" noChangeArrowheads="1"/>
          </p:cNvPicPr>
          <p:nvPr/>
        </p:nvPicPr>
        <p:blipFill>
          <a:blip r:embed="rId2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8486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02433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9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1981200" cy="2530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Valleys</a:t>
            </a:r>
            <a:br>
              <a:rPr lang="en-US" sz="4000" b="1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Plains</a:t>
            </a:r>
            <a:br>
              <a:rPr lang="en-US" sz="4000" b="1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and</a:t>
            </a:r>
            <a:br>
              <a:rPr lang="en-US" sz="4000" b="1">
                <a:solidFill>
                  <a:srgbClr val="008000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008000"/>
                </a:solidFill>
                <a:latin typeface="Comic Sans MS" pitchFamily="66" charset="0"/>
              </a:rPr>
              <a:t>Basins</a:t>
            </a: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6248400" y="3200400"/>
            <a:ext cx="990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Amazon </a:t>
            </a:r>
            <a:b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Basin</a:t>
            </a:r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 rot="-3432028">
            <a:off x="5387975" y="4670425"/>
            <a:ext cx="990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Pampas</a:t>
            </a:r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791200" y="34290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Mato Grosso</a:t>
            </a:r>
          </a:p>
        </p:txBody>
      </p:sp>
      <p:sp>
        <p:nvSpPr>
          <p:cNvPr id="103431" name="Text Box 7"/>
          <p:cNvSpPr txBox="1">
            <a:spLocks noChangeArrowheads="1"/>
          </p:cNvSpPr>
          <p:nvPr/>
        </p:nvSpPr>
        <p:spPr bwMode="auto">
          <a:xfrm>
            <a:off x="5486400" y="3962400"/>
            <a:ext cx="838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Gran Chaco</a:t>
            </a:r>
          </a:p>
        </p:txBody>
      </p:sp>
      <p:sp>
        <p:nvSpPr>
          <p:cNvPr id="103432" name="Text Box 8"/>
          <p:cNvSpPr txBox="1">
            <a:spLocks noChangeArrowheads="1"/>
          </p:cNvSpPr>
          <p:nvPr/>
        </p:nvSpPr>
        <p:spPr bwMode="auto">
          <a:xfrm rot="-3019929">
            <a:off x="4968875" y="2346325"/>
            <a:ext cx="914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Llanos</a:t>
            </a:r>
          </a:p>
        </p:txBody>
      </p:sp>
    </p:spTree>
    <p:extLst>
      <p:ext uri="{BB962C8B-B14F-4D97-AF65-F5344CB8AC3E}">
        <p14:creationId xmlns:p14="http://schemas.microsoft.com/office/powerpoint/2010/main" val="14334693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8" grpId="0"/>
      <p:bldP spid="103429" grpId="0"/>
      <p:bldP spid="103430" grpId="0"/>
      <p:bldP spid="103431" grpId="0"/>
      <p:bldP spid="1034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381000" y="34925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Amazon Rain Forest</a:t>
            </a:r>
          </a:p>
        </p:txBody>
      </p:sp>
      <p:pic>
        <p:nvPicPr>
          <p:cNvPr id="18435" name="Picture 4" descr="forest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934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823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2"/>
          <p:cNvSpPr txBox="1">
            <a:spLocks noChangeArrowheads="1"/>
          </p:cNvSpPr>
          <p:nvPr/>
        </p:nvSpPr>
        <p:spPr bwMode="auto">
          <a:xfrm>
            <a:off x="381000" y="228600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Mato Grosso</a:t>
            </a:r>
          </a:p>
        </p:txBody>
      </p:sp>
      <p:pic>
        <p:nvPicPr>
          <p:cNvPr id="19459" name="Picture 5" descr="mato-grosso_3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7" descr="mato-grosso-do-sul_2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764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mato-grosso_4"/>
          <p:cNvPicPr>
            <a:picLocks noChangeAspect="1" noChangeArrowheads="1"/>
          </p:cNvPicPr>
          <p:nvPr/>
        </p:nvPicPr>
        <p:blipFill>
          <a:blip r:embed="rId4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910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1" descr="mato-grosso-do-sul_6"/>
          <p:cNvPicPr>
            <a:picLocks noChangeAspect="1" noChangeArrowheads="1"/>
          </p:cNvPicPr>
          <p:nvPr/>
        </p:nvPicPr>
        <p:blipFill>
          <a:blip r:embed="rId5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572000"/>
            <a:ext cx="255270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607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Orinoco Lowlands, the </a:t>
            </a:r>
            <a:r>
              <a:rPr lang="en-US" sz="4000" b="1" i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Llanos</a:t>
            </a:r>
          </a:p>
        </p:txBody>
      </p:sp>
      <p:pic>
        <p:nvPicPr>
          <p:cNvPr id="20483" name="Picture 5" descr="258-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6"/>
          <a:stretch>
            <a:fillRect/>
          </a:stretch>
        </p:blipFill>
        <p:spPr bwMode="auto">
          <a:xfrm>
            <a:off x="914400" y="16764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9801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381000" y="3190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Cattle Ranching on the Pampas</a:t>
            </a:r>
          </a:p>
        </p:txBody>
      </p:sp>
      <p:pic>
        <p:nvPicPr>
          <p:cNvPr id="21507" name="Picture 6" descr="ranching3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57200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8" descr="ranching10"/>
          <p:cNvPicPr>
            <a:picLocks noChangeAspect="1" noChangeArrowheads="1"/>
          </p:cNvPicPr>
          <p:nvPr/>
        </p:nvPicPr>
        <p:blipFill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4191000" cy="282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469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365125"/>
            <a:ext cx="2286000" cy="2289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Regions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of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Latin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America</a:t>
            </a:r>
          </a:p>
        </p:txBody>
      </p:sp>
      <p:pic>
        <p:nvPicPr>
          <p:cNvPr id="4099" name="Picture 3" descr="map-LAmer-topography-BW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6200"/>
            <a:ext cx="489108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4"/>
          <p:cNvSpPr txBox="1">
            <a:spLocks noChangeArrowheads="1"/>
          </p:cNvSpPr>
          <p:nvPr/>
        </p:nvSpPr>
        <p:spPr bwMode="auto">
          <a:xfrm>
            <a:off x="3200400" y="1524000"/>
            <a:ext cx="15240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Central </a:t>
            </a:r>
            <a:b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</a:t>
            </a:r>
          </a:p>
        </p:txBody>
      </p:sp>
      <p:sp>
        <p:nvSpPr>
          <p:cNvPr id="100357" name="Text Box 5"/>
          <p:cNvSpPr txBox="1">
            <a:spLocks noChangeArrowheads="1"/>
          </p:cNvSpPr>
          <p:nvPr/>
        </p:nvSpPr>
        <p:spPr bwMode="auto">
          <a:xfrm>
            <a:off x="5486400" y="1066800"/>
            <a:ext cx="2667000" cy="396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Caribbean</a:t>
            </a:r>
          </a:p>
        </p:txBody>
      </p:sp>
      <p:sp>
        <p:nvSpPr>
          <p:cNvPr id="100358" name="Text Box 6"/>
          <p:cNvSpPr txBox="1">
            <a:spLocks noChangeArrowheads="1"/>
          </p:cNvSpPr>
          <p:nvPr/>
        </p:nvSpPr>
        <p:spPr bwMode="auto">
          <a:xfrm>
            <a:off x="5257800" y="3200400"/>
            <a:ext cx="1981200" cy="701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99CC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South </a:t>
            </a:r>
            <a:b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20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America</a:t>
            </a:r>
          </a:p>
        </p:txBody>
      </p:sp>
      <p:sp>
        <p:nvSpPr>
          <p:cNvPr id="100359" name="Line 7"/>
          <p:cNvSpPr>
            <a:spLocks noChangeShapeType="1"/>
          </p:cNvSpPr>
          <p:nvPr/>
        </p:nvSpPr>
        <p:spPr bwMode="auto">
          <a:xfrm flipH="1">
            <a:off x="5029200" y="1295400"/>
            <a:ext cx="9144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0360" name="Line 8"/>
          <p:cNvSpPr>
            <a:spLocks noChangeShapeType="1"/>
          </p:cNvSpPr>
          <p:nvPr/>
        </p:nvSpPr>
        <p:spPr bwMode="auto">
          <a:xfrm flipH="1">
            <a:off x="5943600" y="1447800"/>
            <a:ext cx="15240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826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 animBg="1"/>
      <p:bldP spid="10036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166688"/>
            <a:ext cx="838200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Gauchos of the Pampas, Argentina</a:t>
            </a:r>
          </a:p>
        </p:txBody>
      </p:sp>
      <p:pic>
        <p:nvPicPr>
          <p:cNvPr id="22531" name="Picture 7" descr="ranching12"/>
          <p:cNvPicPr>
            <a:picLocks noChangeAspect="1" noChangeArrowheads="1"/>
          </p:cNvPicPr>
          <p:nvPr/>
        </p:nvPicPr>
        <p:blipFill>
          <a:blip r:embed="rId2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8001000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2887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8077200" cy="3733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kern="10">
                <a:ln w="19050">
                  <a:solidFill>
                    <a:srgbClr val="FF00FF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Topography</a:t>
            </a:r>
          </a:p>
        </p:txBody>
      </p:sp>
    </p:spTree>
    <p:extLst>
      <p:ext uri="{BB962C8B-B14F-4D97-AF65-F5344CB8AC3E}">
        <p14:creationId xmlns:p14="http://schemas.microsoft.com/office/powerpoint/2010/main" val="40110810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381000" y="76200"/>
            <a:ext cx="838200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8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Satellite Image of Latin America</a:t>
            </a:r>
          </a:p>
        </p:txBody>
      </p:sp>
      <p:pic>
        <p:nvPicPr>
          <p:cNvPr id="6147" name="Picture 70" descr="10000"/>
          <p:cNvPicPr>
            <a:picLocks noChangeAspect="1" noChangeArrowheads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38200"/>
            <a:ext cx="560705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496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map-Brazil v USA in size"/>
          <p:cNvPicPr>
            <a:picLocks noChangeAspect="1" noChangeArrowheads="1"/>
          </p:cNvPicPr>
          <p:nvPr/>
        </p:nvPicPr>
        <p:blipFill>
          <a:blip r:embed="rId2"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283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5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81000" y="517525"/>
            <a:ext cx="1981200" cy="1920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Bodies</a:t>
            </a:r>
            <a:br>
              <a:rPr lang="en-US" sz="40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of</a:t>
            </a:r>
            <a:br>
              <a:rPr lang="en-US" sz="4000" b="1">
                <a:solidFill>
                  <a:srgbClr val="3333CC"/>
                </a:solidFill>
                <a:latin typeface="Comic Sans MS" pitchFamily="66" charset="0"/>
              </a:rPr>
            </a:br>
            <a:r>
              <a:rPr lang="en-US" sz="4000" b="1">
                <a:solidFill>
                  <a:srgbClr val="3333CC"/>
                </a:solidFill>
                <a:latin typeface="Comic Sans MS" pitchFamily="66" charset="0"/>
              </a:rPr>
              <a:t>Water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6248400" y="57912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Atlantic Ocean</a:t>
            </a: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3200400" y="3124200"/>
            <a:ext cx="114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Pacific </a:t>
            </a:r>
            <a:b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Ocean</a:t>
            </a: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3581400" y="10668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Gulf of Mexico</a:t>
            </a:r>
          </a:p>
        </p:txBody>
      </p:sp>
      <p:sp>
        <p:nvSpPr>
          <p:cNvPr id="101383" name="Text Box 7"/>
          <p:cNvSpPr txBox="1">
            <a:spLocks noChangeArrowheads="1"/>
          </p:cNvSpPr>
          <p:nvPr/>
        </p:nvSpPr>
        <p:spPr bwMode="auto">
          <a:xfrm>
            <a:off x="4495800" y="16764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Caribbean Sea</a:t>
            </a:r>
          </a:p>
        </p:txBody>
      </p:sp>
      <p:sp>
        <p:nvSpPr>
          <p:cNvPr id="101384" name="Text Box 8"/>
          <p:cNvSpPr txBox="1">
            <a:spLocks noChangeArrowheads="1"/>
          </p:cNvSpPr>
          <p:nvPr/>
        </p:nvSpPr>
        <p:spPr bwMode="auto">
          <a:xfrm>
            <a:off x="5943600" y="29718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Amazon R.</a:t>
            </a:r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5334000" y="21336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Orinoco R.</a:t>
            </a:r>
          </a:p>
        </p:txBody>
      </p:sp>
      <p:sp>
        <p:nvSpPr>
          <p:cNvPr id="101386" name="Text Box 10"/>
          <p:cNvSpPr txBox="1">
            <a:spLocks noChangeArrowheads="1"/>
          </p:cNvSpPr>
          <p:nvPr/>
        </p:nvSpPr>
        <p:spPr bwMode="auto">
          <a:xfrm>
            <a:off x="6096000" y="4495800"/>
            <a:ext cx="1447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Uruguay R.</a:t>
            </a:r>
          </a:p>
        </p:txBody>
      </p:sp>
      <p:sp>
        <p:nvSpPr>
          <p:cNvPr id="101387" name="Text Box 11"/>
          <p:cNvSpPr txBox="1">
            <a:spLocks noChangeArrowheads="1"/>
          </p:cNvSpPr>
          <p:nvPr/>
        </p:nvSpPr>
        <p:spPr bwMode="auto">
          <a:xfrm>
            <a:off x="3581400" y="2514600"/>
            <a:ext cx="1676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Magdalena R.</a:t>
            </a:r>
          </a:p>
        </p:txBody>
      </p:sp>
      <p:sp>
        <p:nvSpPr>
          <p:cNvPr id="101389" name="Text Box 13"/>
          <p:cNvSpPr txBox="1">
            <a:spLocks noChangeArrowheads="1"/>
          </p:cNvSpPr>
          <p:nvPr/>
        </p:nvSpPr>
        <p:spPr bwMode="auto">
          <a:xfrm>
            <a:off x="7467600" y="3276600"/>
            <a:ext cx="1447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Sao </a:t>
            </a:r>
            <a:b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Francisco R.</a:t>
            </a:r>
          </a:p>
        </p:txBody>
      </p:sp>
      <p:sp>
        <p:nvSpPr>
          <p:cNvPr id="101390" name="Line 14"/>
          <p:cNvSpPr>
            <a:spLocks noChangeShapeType="1"/>
          </p:cNvSpPr>
          <p:nvPr/>
        </p:nvSpPr>
        <p:spPr bwMode="auto">
          <a:xfrm flipV="1">
            <a:off x="4648200" y="2362200"/>
            <a:ext cx="609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1" name="Text Box 15"/>
          <p:cNvSpPr txBox="1">
            <a:spLocks noChangeArrowheads="1"/>
          </p:cNvSpPr>
          <p:nvPr/>
        </p:nvSpPr>
        <p:spPr bwMode="auto">
          <a:xfrm>
            <a:off x="4191000" y="4191000"/>
            <a:ext cx="1066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Lake Titicaca</a:t>
            </a:r>
          </a:p>
        </p:txBody>
      </p:sp>
      <p:sp>
        <p:nvSpPr>
          <p:cNvPr id="101392" name="Line 16"/>
          <p:cNvSpPr>
            <a:spLocks noChangeShapeType="1"/>
          </p:cNvSpPr>
          <p:nvPr/>
        </p:nvSpPr>
        <p:spPr bwMode="auto">
          <a:xfrm flipH="1">
            <a:off x="7010400" y="3657600"/>
            <a:ext cx="53340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3" name="Line 17"/>
          <p:cNvSpPr>
            <a:spLocks noChangeShapeType="1"/>
          </p:cNvSpPr>
          <p:nvPr/>
        </p:nvSpPr>
        <p:spPr bwMode="auto">
          <a:xfrm flipV="1">
            <a:off x="4953000" y="3810000"/>
            <a:ext cx="533400" cy="533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4" name="Text Box 18"/>
          <p:cNvSpPr txBox="1">
            <a:spLocks noChangeArrowheads="1"/>
          </p:cNvSpPr>
          <p:nvPr/>
        </p:nvSpPr>
        <p:spPr bwMode="auto">
          <a:xfrm>
            <a:off x="6019800" y="16764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Lake Maracaibo</a:t>
            </a:r>
          </a:p>
        </p:txBody>
      </p:sp>
      <p:sp>
        <p:nvSpPr>
          <p:cNvPr id="101395" name="Line 19"/>
          <p:cNvSpPr>
            <a:spLocks noChangeShapeType="1"/>
          </p:cNvSpPr>
          <p:nvPr/>
        </p:nvSpPr>
        <p:spPr bwMode="auto">
          <a:xfrm flipH="1">
            <a:off x="5410200" y="2057400"/>
            <a:ext cx="6858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6" name="Text Box 20"/>
          <p:cNvSpPr txBox="1">
            <a:spLocks noChangeArrowheads="1"/>
          </p:cNvSpPr>
          <p:nvPr/>
        </p:nvSpPr>
        <p:spPr bwMode="auto">
          <a:xfrm>
            <a:off x="6172200" y="49530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Rio de La Plata</a:t>
            </a:r>
          </a:p>
        </p:txBody>
      </p:sp>
      <p:sp>
        <p:nvSpPr>
          <p:cNvPr id="101397" name="Line 21"/>
          <p:cNvSpPr>
            <a:spLocks noChangeShapeType="1"/>
          </p:cNvSpPr>
          <p:nvPr/>
        </p:nvSpPr>
        <p:spPr bwMode="auto">
          <a:xfrm flipH="1" flipV="1">
            <a:off x="6019800" y="4953000"/>
            <a:ext cx="228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8" name="Line 22"/>
          <p:cNvSpPr>
            <a:spLocks noChangeShapeType="1"/>
          </p:cNvSpPr>
          <p:nvPr/>
        </p:nvSpPr>
        <p:spPr bwMode="auto">
          <a:xfrm flipH="1">
            <a:off x="6096000" y="4724400"/>
            <a:ext cx="1524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1399" name="Text Box 23"/>
          <p:cNvSpPr txBox="1">
            <a:spLocks noChangeArrowheads="1"/>
          </p:cNvSpPr>
          <p:nvPr/>
        </p:nvSpPr>
        <p:spPr bwMode="auto">
          <a:xfrm>
            <a:off x="6705600" y="4114800"/>
            <a:ext cx="1219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Parana R.</a:t>
            </a:r>
          </a:p>
        </p:txBody>
      </p:sp>
      <p:sp>
        <p:nvSpPr>
          <p:cNvPr id="101400" name="Line 24"/>
          <p:cNvSpPr>
            <a:spLocks noChangeShapeType="1"/>
          </p:cNvSpPr>
          <p:nvPr/>
        </p:nvSpPr>
        <p:spPr bwMode="auto">
          <a:xfrm flipH="1" flipV="1">
            <a:off x="6477000" y="4191000"/>
            <a:ext cx="30480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1276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0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0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1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0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01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01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0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0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101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101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  <p:bldP spid="101381" grpId="0"/>
      <p:bldP spid="101382" grpId="0"/>
      <p:bldP spid="101383" grpId="0"/>
      <p:bldP spid="101384" grpId="0"/>
      <p:bldP spid="101385" grpId="0"/>
      <p:bldP spid="101386" grpId="0"/>
      <p:bldP spid="101387" grpId="0"/>
      <p:bldP spid="101389" grpId="0"/>
      <p:bldP spid="101390" grpId="0" animBg="1"/>
      <p:bldP spid="101391" grpId="0"/>
      <p:bldP spid="101392" grpId="0" animBg="1"/>
      <p:bldP spid="101393" grpId="0" animBg="1"/>
      <p:bldP spid="101394" grpId="0"/>
      <p:bldP spid="101395" grpId="0" animBg="1"/>
      <p:bldP spid="101396" grpId="0"/>
      <p:bldP spid="101397" grpId="0" animBg="1"/>
      <p:bldP spid="101398" grpId="0" animBg="1"/>
      <p:bldP spid="101399" grpId="0"/>
      <p:bldP spid="1014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5" descr="map-LAmer-topography-BW-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"/>
            <a:ext cx="483235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2"/>
          <p:cNvSpPr txBox="1">
            <a:spLocks noChangeArrowheads="1"/>
          </p:cNvSpPr>
          <p:nvPr/>
        </p:nvSpPr>
        <p:spPr bwMode="auto">
          <a:xfrm>
            <a:off x="0" y="228600"/>
            <a:ext cx="2743200" cy="17399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Mountains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and</a:t>
            </a:r>
            <a:br>
              <a:rPr lang="en-US" sz="3600" b="1">
                <a:solidFill>
                  <a:srgbClr val="000000"/>
                </a:solidFill>
                <a:latin typeface="Comic Sans MS" pitchFamily="66" charset="0"/>
              </a:rPr>
            </a:br>
            <a:r>
              <a:rPr lang="en-US" sz="3600" b="1">
                <a:solidFill>
                  <a:srgbClr val="000000"/>
                </a:solidFill>
                <a:latin typeface="Comic Sans MS" pitchFamily="66" charset="0"/>
              </a:rPr>
              <a:t>Peaks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3810000" y="3581400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Andes Mts.</a:t>
            </a:r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 flipV="1">
            <a:off x="4572000" y="3276600"/>
            <a:ext cx="457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4724400" y="3886200"/>
            <a:ext cx="6858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7" name="Text Box 7"/>
          <p:cNvSpPr txBox="1">
            <a:spLocks noChangeArrowheads="1"/>
          </p:cNvSpPr>
          <p:nvPr/>
        </p:nvSpPr>
        <p:spPr bwMode="auto">
          <a:xfrm>
            <a:off x="2895600" y="457200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Sierra Madres Mts.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 flipH="1">
            <a:off x="3352800" y="990600"/>
            <a:ext cx="762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H="1">
            <a:off x="3810000" y="990600"/>
            <a:ext cx="762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10" name="Text Box 10"/>
          <p:cNvSpPr txBox="1">
            <a:spLocks noChangeArrowheads="1"/>
          </p:cNvSpPr>
          <p:nvPr/>
        </p:nvSpPr>
        <p:spPr bwMode="auto">
          <a:xfrm>
            <a:off x="5715000" y="2286000"/>
            <a:ext cx="1219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Guiana Highlands</a:t>
            </a:r>
          </a:p>
        </p:txBody>
      </p:sp>
      <p:sp>
        <p:nvSpPr>
          <p:cNvPr id="102411" name="Text Box 11"/>
          <p:cNvSpPr txBox="1">
            <a:spLocks noChangeArrowheads="1"/>
          </p:cNvSpPr>
          <p:nvPr/>
        </p:nvSpPr>
        <p:spPr bwMode="auto">
          <a:xfrm>
            <a:off x="6705600" y="35052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Brazilian Highlands</a:t>
            </a:r>
          </a:p>
        </p:txBody>
      </p:sp>
      <p:sp>
        <p:nvSpPr>
          <p:cNvPr id="102412" name="Text Box 12"/>
          <p:cNvSpPr txBox="1">
            <a:spLocks noChangeArrowheads="1"/>
          </p:cNvSpPr>
          <p:nvPr/>
        </p:nvSpPr>
        <p:spPr bwMode="auto">
          <a:xfrm>
            <a:off x="5486400" y="5257800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16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Patagonian Plateau</a:t>
            </a:r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 flipH="1" flipV="1">
            <a:off x="5486400" y="5334000"/>
            <a:ext cx="22860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3550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4" grpId="0"/>
      <p:bldP spid="102405" grpId="0" animBg="1"/>
      <p:bldP spid="102406" grpId="0" animBg="1"/>
      <p:bldP spid="102407" grpId="0"/>
      <p:bldP spid="102408" grpId="0" animBg="1"/>
      <p:bldP spid="102409" grpId="0" animBg="1"/>
      <p:bldP spid="102410" grpId="0"/>
      <p:bldP spid="102411" grpId="0"/>
      <p:bldP spid="102412" grpId="0"/>
      <p:bldP spid="1024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381000" y="3651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Andes Mountains (Peru)</a:t>
            </a:r>
          </a:p>
        </p:txBody>
      </p:sp>
      <p:pic>
        <p:nvPicPr>
          <p:cNvPr id="10243" name="Picture 4" descr="bolivia and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714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381000" y="288925"/>
            <a:ext cx="8382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6009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The Eastern Flank of the Andes</a:t>
            </a:r>
          </a:p>
        </p:txBody>
      </p:sp>
      <p:pic>
        <p:nvPicPr>
          <p:cNvPr id="11267" name="Picture 5" descr="123b-19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84"/>
          <a:stretch>
            <a:fillRect/>
          </a:stretch>
        </p:blipFill>
        <p:spPr bwMode="auto">
          <a:xfrm>
            <a:off x="381000" y="1312863"/>
            <a:ext cx="8382000" cy="516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13243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5">
  <a:themeElements>
    <a:clrScheme name="">
      <a:dk1>
        <a:srgbClr val="000000"/>
      </a:dk1>
      <a:lt1>
        <a:srgbClr val="99CC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CAE2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t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t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5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5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On-screen Show (4:3)</PresentationFormat>
  <Paragraphs>47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mot5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Seelig</dc:creator>
  <cp:lastModifiedBy>John Seelig</cp:lastModifiedBy>
  <cp:revision>1</cp:revision>
  <dcterms:created xsi:type="dcterms:W3CDTF">2012-11-29T19:58:43Z</dcterms:created>
  <dcterms:modified xsi:type="dcterms:W3CDTF">2012-11-29T19:59:32Z</dcterms:modified>
</cp:coreProperties>
</file>