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3" r:id="rId4"/>
  </p:sldMasterIdLst>
  <p:notesMasterIdLst>
    <p:notesMasterId r:id="rId55"/>
  </p:notesMasterIdLst>
  <p:handoutMasterIdLst>
    <p:handoutMasterId r:id="rId56"/>
  </p:handoutMasterIdLst>
  <p:sldIdLst>
    <p:sldId id="263" r:id="rId5"/>
    <p:sldId id="278" r:id="rId6"/>
    <p:sldId id="290" r:id="rId7"/>
    <p:sldId id="300" r:id="rId8"/>
    <p:sldId id="301" r:id="rId9"/>
    <p:sldId id="293" r:id="rId10"/>
    <p:sldId id="302" r:id="rId11"/>
    <p:sldId id="279" r:id="rId12"/>
    <p:sldId id="294" r:id="rId13"/>
    <p:sldId id="265" r:id="rId14"/>
    <p:sldId id="297" r:id="rId15"/>
    <p:sldId id="303" r:id="rId16"/>
    <p:sldId id="304" r:id="rId17"/>
    <p:sldId id="270" r:id="rId18"/>
    <p:sldId id="280" r:id="rId19"/>
    <p:sldId id="295" r:id="rId20"/>
    <p:sldId id="321" r:id="rId21"/>
    <p:sldId id="307" r:id="rId22"/>
    <p:sldId id="281" r:id="rId23"/>
    <p:sldId id="296" r:id="rId24"/>
    <p:sldId id="271" r:id="rId25"/>
    <p:sldId id="308" r:id="rId26"/>
    <p:sldId id="282" r:id="rId27"/>
    <p:sldId id="260" r:id="rId28"/>
    <p:sldId id="310" r:id="rId29"/>
    <p:sldId id="311" r:id="rId30"/>
    <p:sldId id="298" r:id="rId31"/>
    <p:sldId id="309" r:id="rId32"/>
    <p:sldId id="312" r:id="rId33"/>
    <p:sldId id="283" r:id="rId34"/>
    <p:sldId id="313" r:id="rId35"/>
    <p:sldId id="284" r:id="rId36"/>
    <p:sldId id="257" r:id="rId37"/>
    <p:sldId id="314" r:id="rId38"/>
    <p:sldId id="315" r:id="rId39"/>
    <p:sldId id="285" r:id="rId40"/>
    <p:sldId id="316" r:id="rId41"/>
    <p:sldId id="317" r:id="rId42"/>
    <p:sldId id="318" r:id="rId43"/>
    <p:sldId id="319" r:id="rId44"/>
    <p:sldId id="275" r:id="rId45"/>
    <p:sldId id="288" r:id="rId46"/>
    <p:sldId id="305" r:id="rId47"/>
    <p:sldId id="323" r:id="rId48"/>
    <p:sldId id="320" r:id="rId49"/>
    <p:sldId id="322" r:id="rId50"/>
    <p:sldId id="287" r:id="rId51"/>
    <p:sldId id="276" r:id="rId52"/>
    <p:sldId id="299" r:id="rId53"/>
    <p:sldId id="291" r:id="rId54"/>
  </p:sldIdLst>
  <p:sldSz cx="9144000" cy="6858000" type="screen4x3"/>
  <p:notesSz cx="6858000" cy="9144000"/>
  <p:embeddedFontLst>
    <p:embeddedFont>
      <p:font typeface="Georgia" panose="02040502050405020303" pitchFamily="18" charset="0"/>
      <p:regular r:id="rId57"/>
      <p:bold r:id="rId58"/>
      <p:italic r:id="rId59"/>
      <p:boldItalic r:id="rId60"/>
    </p:embeddedFont>
  </p:embeddedFont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0066"/>
    <a:srgbClr val="FF6600"/>
    <a:srgbClr val="3333FF"/>
    <a:srgbClr val="0000FF"/>
    <a:srgbClr val="FFFFCC"/>
    <a:srgbClr val="FFFF0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35" autoAdjust="0"/>
  </p:normalViewPr>
  <p:slideViewPr>
    <p:cSldViewPr>
      <p:cViewPr>
        <p:scale>
          <a:sx n="66" d="100"/>
          <a:sy n="66" d="100"/>
        </p:scale>
        <p:origin x="-636"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2274"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2.fntdata"/><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3.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1.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3789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3789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3789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12E37C7-1DC5-49C2-8A4B-4598F78ECFE7}" type="slidenum">
              <a:rPr lang="en-US"/>
              <a:pPr>
                <a:defRPr/>
              </a:pPr>
              <a:t>‹#›</a:t>
            </a:fld>
            <a:endParaRPr lang="en-US"/>
          </a:p>
        </p:txBody>
      </p:sp>
    </p:spTree>
    <p:extLst>
      <p:ext uri="{BB962C8B-B14F-4D97-AF65-F5344CB8AC3E}">
        <p14:creationId xmlns:p14="http://schemas.microsoft.com/office/powerpoint/2010/main" val="1264256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399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69DCEFE-D4CD-4E69-99EB-F44F5F4DD0A4}" type="slidenum">
              <a:rPr lang="en-US"/>
              <a:pPr>
                <a:defRPr/>
              </a:pPr>
              <a:t>‹#›</a:t>
            </a:fld>
            <a:endParaRPr lang="en-US"/>
          </a:p>
        </p:txBody>
      </p:sp>
    </p:spTree>
    <p:extLst>
      <p:ext uri="{BB962C8B-B14F-4D97-AF65-F5344CB8AC3E}">
        <p14:creationId xmlns:p14="http://schemas.microsoft.com/office/powerpoint/2010/main" val="20437122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8C4E6631-3CD4-4116-88ED-04F2C733E1DC}" type="slidenum">
              <a:rPr lang="en-US" smtClean="0"/>
              <a:pPr/>
              <a:t>1</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3610D4-818A-4510-B522-088045AC226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39B9F8-7704-4977-A985-68707382F6B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115A7D-8ED9-4E29-AC6D-13551915F8D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0B590ACF-AF29-4C05-A1F0-CE1081CA1B7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F8D7E56-56A0-4C11-BB19-7A4D2FFB0E1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46038D-52FD-4FAC-A932-9C851A9E271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2B4724-359D-49CB-BDFA-AC9DE72BF10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64ACA5-9492-4F1E-95D9-0A2A1C108C5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98F6E2B-1967-4F27-BC7E-28EAA83750E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428989-9D59-41D6-B90C-D7932D5633F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1508ED6-0F72-4F69-8F84-A47F0FEAC6B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88CFE3-67F0-42D1-9E42-D14C69B15CC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07E606-0387-4156-9914-499379B5426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91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491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491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C8D0D49-A47A-4D3D-8253-8E18A21522E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2.xml"/><Relationship Id="rId5" Type="http://schemas.openxmlformats.org/officeDocument/2006/relationships/image" Target="../media/image41.jpeg"/><Relationship Id="rId4" Type="http://schemas.openxmlformats.org/officeDocument/2006/relationships/image" Target="../media/image40.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4"/>
          <p:cNvSpPr>
            <a:spLocks noChangeArrowheads="1" noChangeShapeType="1" noTextEdit="1"/>
          </p:cNvSpPr>
          <p:nvPr/>
        </p:nvSpPr>
        <p:spPr bwMode="auto">
          <a:xfrm>
            <a:off x="990600" y="1143000"/>
            <a:ext cx="7162800" cy="3184525"/>
          </a:xfrm>
          <a:prstGeom prst="rect">
            <a:avLst/>
          </a:prstGeom>
        </p:spPr>
        <p:txBody>
          <a:bodyPr wrap="none" fromWordArt="1">
            <a:prstTxWarp prst="textPlain">
              <a:avLst>
                <a:gd name="adj" fmla="val 50000"/>
              </a:avLst>
            </a:prstTxWarp>
          </a:bodyPr>
          <a:lstStyle/>
          <a:p>
            <a:pPr algn="ctr"/>
            <a:endParaRPr lang="en-US" sz="3600" kern="10" dirty="0">
              <a:ln w="9525">
                <a:noFill/>
                <a:round/>
                <a:headEnd/>
                <a:tailEnd/>
              </a:ln>
              <a:gradFill rotWithShape="1">
                <a:gsLst>
                  <a:gs pos="0">
                    <a:srgbClr val="00FF00"/>
                  </a:gs>
                  <a:gs pos="100000">
                    <a:srgbClr val="00CCFF"/>
                  </a:gs>
                </a:gsLst>
                <a:lin ang="5400000" scaled="1"/>
              </a:gradFill>
              <a:effectLst>
                <a:outerShdw dist="99190" dir="7788334" algn="ctr" rotWithShape="0">
                  <a:srgbClr val="000080">
                    <a:alpha val="79999"/>
                  </a:srgbClr>
                </a:outerShdw>
              </a:effectLst>
              <a:latin typeface="Georgia" pitchFamily="18" charset="0"/>
            </a:endParaRPr>
          </a:p>
        </p:txBody>
      </p:sp>
      <p:sp>
        <p:nvSpPr>
          <p:cNvPr id="3" name="TextBox 2"/>
          <p:cNvSpPr txBox="1"/>
          <p:nvPr/>
        </p:nvSpPr>
        <p:spPr>
          <a:xfrm>
            <a:off x="0" y="5715000"/>
            <a:ext cx="3200400" cy="923330"/>
          </a:xfrm>
          <a:prstGeom prst="rect">
            <a:avLst/>
          </a:prstGeom>
          <a:noFill/>
        </p:spPr>
        <p:txBody>
          <a:bodyPr wrap="square" rtlCol="0">
            <a:spAutoFit/>
          </a:bodyPr>
          <a:lstStyle/>
          <a:p>
            <a:pPr algn="ctr"/>
            <a:r>
              <a:rPr lang="en-US" b="1" i="1" dirty="0" smtClean="0">
                <a:solidFill>
                  <a:schemeClr val="bg1"/>
                </a:solidFill>
                <a:latin typeface="Georgia" pitchFamily="18" charset="0"/>
              </a:rPr>
              <a:t>Much of the information in this Power Point came from Linda Hammon.</a:t>
            </a:r>
            <a:endParaRPr lang="en-US" b="1" i="1" dirty="0">
              <a:solidFill>
                <a:schemeClr val="bg1"/>
              </a:solidFill>
              <a:latin typeface="Georgia" pitchFamily="18" charset="0"/>
            </a:endParaRPr>
          </a:p>
        </p:txBody>
      </p:sp>
      <p:sp>
        <p:nvSpPr>
          <p:cNvPr id="4" name="TextBox 3"/>
          <p:cNvSpPr txBox="1"/>
          <p:nvPr/>
        </p:nvSpPr>
        <p:spPr>
          <a:xfrm>
            <a:off x="533400" y="914400"/>
            <a:ext cx="7543800" cy="3416320"/>
          </a:xfrm>
          <a:prstGeom prst="rect">
            <a:avLst/>
          </a:prstGeom>
          <a:noFill/>
        </p:spPr>
        <p:txBody>
          <a:bodyPr wrap="square" rtlCol="0">
            <a:spAutoFit/>
          </a:bodyPr>
          <a:lstStyle/>
          <a:p>
            <a:pPr algn="ctr"/>
            <a:r>
              <a:rPr lang="en-US" sz="7200" dirty="0" smtClean="0">
                <a:solidFill>
                  <a:schemeClr val="bg1"/>
                </a:solidFill>
                <a:latin typeface="Georgia" pitchFamily="18" charset="0"/>
              </a:rPr>
              <a:t>The </a:t>
            </a:r>
            <a:r>
              <a:rPr lang="en-US" sz="7200" smtClean="0">
                <a:solidFill>
                  <a:schemeClr val="bg1"/>
                </a:solidFill>
                <a:latin typeface="Georgia" pitchFamily="18" charset="0"/>
              </a:rPr>
              <a:t>Factors </a:t>
            </a:r>
            <a:r>
              <a:rPr lang="en-US" sz="7200" smtClean="0">
                <a:solidFill>
                  <a:schemeClr val="bg1"/>
                </a:solidFill>
                <a:latin typeface="Georgia" pitchFamily="18" charset="0"/>
              </a:rPr>
              <a:t>that </a:t>
            </a:r>
            <a:r>
              <a:rPr lang="en-US" sz="7200" dirty="0" smtClean="0">
                <a:solidFill>
                  <a:schemeClr val="bg1"/>
                </a:solidFill>
                <a:latin typeface="Georgia" pitchFamily="18" charset="0"/>
              </a:rPr>
              <a:t>Affect Climate:  </a:t>
            </a:r>
            <a:r>
              <a:rPr lang="en-US" sz="7200" dirty="0" smtClean="0">
                <a:solidFill>
                  <a:srgbClr val="00FF00"/>
                </a:solidFill>
                <a:latin typeface="Georgia" pitchFamily="18" charset="0"/>
              </a:rPr>
              <a:t>LACEMOPS</a:t>
            </a:r>
            <a:endParaRPr lang="en-US" sz="7200" dirty="0">
              <a:solidFill>
                <a:srgbClr val="00FF00"/>
              </a:solidFill>
              <a:latin typeface="Georg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Current Sea Surface Temperature Plot"/>
          <p:cNvPicPr>
            <a:picLocks noChangeAspect="1" noChangeArrowheads="1"/>
          </p:cNvPicPr>
          <p:nvPr/>
        </p:nvPicPr>
        <p:blipFill>
          <a:blip r:embed="rId2" cstate="print"/>
          <a:srcRect/>
          <a:stretch>
            <a:fillRect/>
          </a:stretch>
        </p:blipFill>
        <p:spPr bwMode="auto">
          <a:xfrm>
            <a:off x="457200" y="1219200"/>
            <a:ext cx="6705600" cy="5029200"/>
          </a:xfrm>
          <a:prstGeom prst="rect">
            <a:avLst/>
          </a:prstGeom>
          <a:noFill/>
          <a:ln w="9525">
            <a:noFill/>
            <a:miter lim="800000"/>
            <a:headEnd/>
            <a:tailEnd/>
          </a:ln>
        </p:spPr>
      </p:pic>
      <p:sp>
        <p:nvSpPr>
          <p:cNvPr id="5124" name="Text Box 5"/>
          <p:cNvSpPr txBox="1">
            <a:spLocks noChangeArrowheads="1"/>
          </p:cNvSpPr>
          <p:nvPr/>
        </p:nvSpPr>
        <p:spPr bwMode="auto">
          <a:xfrm>
            <a:off x="3048000" y="3657600"/>
            <a:ext cx="1676400" cy="396875"/>
          </a:xfrm>
          <a:prstGeom prst="rect">
            <a:avLst/>
          </a:prstGeom>
          <a:noFill/>
          <a:ln w="9525">
            <a:noFill/>
            <a:miter lim="800000"/>
            <a:headEnd/>
            <a:tailEnd/>
          </a:ln>
        </p:spPr>
        <p:txBody>
          <a:bodyPr>
            <a:spAutoFit/>
          </a:bodyPr>
          <a:lstStyle/>
          <a:p>
            <a:pPr algn="ctr" eaLnBrk="1" hangingPunct="1">
              <a:spcBef>
                <a:spcPct val="50000"/>
              </a:spcBef>
            </a:pPr>
            <a:r>
              <a:rPr lang="en-US" sz="2000" b="1">
                <a:solidFill>
                  <a:schemeClr val="bg1"/>
                </a:solidFill>
              </a:rPr>
              <a:t>LOW</a:t>
            </a:r>
          </a:p>
        </p:txBody>
      </p:sp>
      <p:sp>
        <p:nvSpPr>
          <p:cNvPr id="5125" name="Text Box 6"/>
          <p:cNvSpPr txBox="1">
            <a:spLocks noChangeArrowheads="1"/>
          </p:cNvSpPr>
          <p:nvPr/>
        </p:nvSpPr>
        <p:spPr bwMode="auto">
          <a:xfrm>
            <a:off x="3200400" y="2590800"/>
            <a:ext cx="1371600" cy="396875"/>
          </a:xfrm>
          <a:prstGeom prst="rect">
            <a:avLst/>
          </a:prstGeom>
          <a:noFill/>
          <a:ln w="9525">
            <a:noFill/>
            <a:miter lim="800000"/>
            <a:headEnd/>
            <a:tailEnd/>
          </a:ln>
        </p:spPr>
        <p:txBody>
          <a:bodyPr>
            <a:spAutoFit/>
          </a:bodyPr>
          <a:lstStyle/>
          <a:p>
            <a:pPr algn="ctr" eaLnBrk="1" hangingPunct="1">
              <a:spcBef>
                <a:spcPct val="50000"/>
              </a:spcBef>
            </a:pPr>
            <a:r>
              <a:rPr lang="en-US" sz="2000" b="1">
                <a:solidFill>
                  <a:schemeClr val="bg1"/>
                </a:solidFill>
              </a:rPr>
              <a:t>MIDDLE</a:t>
            </a:r>
          </a:p>
        </p:txBody>
      </p:sp>
      <p:sp>
        <p:nvSpPr>
          <p:cNvPr id="5126" name="Text Box 7"/>
          <p:cNvSpPr txBox="1">
            <a:spLocks noChangeArrowheads="1"/>
          </p:cNvSpPr>
          <p:nvPr/>
        </p:nvSpPr>
        <p:spPr bwMode="auto">
          <a:xfrm>
            <a:off x="3581400" y="1676400"/>
            <a:ext cx="1143000" cy="366713"/>
          </a:xfrm>
          <a:prstGeom prst="rect">
            <a:avLst/>
          </a:prstGeom>
          <a:noFill/>
          <a:ln w="9525">
            <a:noFill/>
            <a:miter lim="800000"/>
            <a:headEnd/>
            <a:tailEnd/>
          </a:ln>
        </p:spPr>
        <p:txBody>
          <a:bodyPr>
            <a:spAutoFit/>
          </a:bodyPr>
          <a:lstStyle/>
          <a:p>
            <a:pPr eaLnBrk="1" hangingPunct="1">
              <a:spcBef>
                <a:spcPct val="50000"/>
              </a:spcBef>
            </a:pPr>
            <a:endParaRPr lang="en-US"/>
          </a:p>
        </p:txBody>
      </p:sp>
      <p:sp>
        <p:nvSpPr>
          <p:cNvPr id="5127" name="Text Box 8"/>
          <p:cNvSpPr txBox="1">
            <a:spLocks noChangeArrowheads="1"/>
          </p:cNvSpPr>
          <p:nvPr/>
        </p:nvSpPr>
        <p:spPr bwMode="auto">
          <a:xfrm>
            <a:off x="3352800" y="1676400"/>
            <a:ext cx="1066800" cy="396875"/>
          </a:xfrm>
          <a:prstGeom prst="rect">
            <a:avLst/>
          </a:prstGeom>
          <a:noFill/>
          <a:ln w="9525">
            <a:noFill/>
            <a:miter lim="800000"/>
            <a:headEnd/>
            <a:tailEnd/>
          </a:ln>
        </p:spPr>
        <p:txBody>
          <a:bodyPr>
            <a:spAutoFit/>
          </a:bodyPr>
          <a:lstStyle/>
          <a:p>
            <a:pPr algn="ctr" eaLnBrk="1" hangingPunct="1">
              <a:spcBef>
                <a:spcPct val="50000"/>
              </a:spcBef>
            </a:pPr>
            <a:r>
              <a:rPr lang="en-US" sz="2000" b="1">
                <a:solidFill>
                  <a:schemeClr val="bg1"/>
                </a:solidFill>
              </a:rPr>
              <a:t>HIGH</a:t>
            </a:r>
          </a:p>
        </p:txBody>
      </p:sp>
      <p:sp>
        <p:nvSpPr>
          <p:cNvPr id="5128" name="Text Box 9"/>
          <p:cNvSpPr txBox="1">
            <a:spLocks noChangeArrowheads="1"/>
          </p:cNvSpPr>
          <p:nvPr/>
        </p:nvSpPr>
        <p:spPr bwMode="auto">
          <a:xfrm>
            <a:off x="3276600" y="4572000"/>
            <a:ext cx="1371600" cy="396875"/>
          </a:xfrm>
          <a:prstGeom prst="rect">
            <a:avLst/>
          </a:prstGeom>
          <a:noFill/>
          <a:ln w="9525">
            <a:noFill/>
            <a:miter lim="800000"/>
            <a:headEnd/>
            <a:tailEnd/>
          </a:ln>
        </p:spPr>
        <p:txBody>
          <a:bodyPr>
            <a:spAutoFit/>
          </a:bodyPr>
          <a:lstStyle/>
          <a:p>
            <a:pPr algn="ctr" eaLnBrk="1" hangingPunct="1">
              <a:spcBef>
                <a:spcPct val="50000"/>
              </a:spcBef>
            </a:pPr>
            <a:r>
              <a:rPr lang="en-US" sz="2000" b="1" dirty="0">
                <a:solidFill>
                  <a:schemeClr val="bg1"/>
                </a:solidFill>
              </a:rPr>
              <a:t>MIDDLE</a:t>
            </a:r>
          </a:p>
        </p:txBody>
      </p:sp>
      <p:sp>
        <p:nvSpPr>
          <p:cNvPr id="5129" name="Text Box 10"/>
          <p:cNvSpPr txBox="1">
            <a:spLocks noChangeArrowheads="1"/>
          </p:cNvSpPr>
          <p:nvPr/>
        </p:nvSpPr>
        <p:spPr bwMode="auto">
          <a:xfrm>
            <a:off x="3429000" y="5715000"/>
            <a:ext cx="1066800" cy="396875"/>
          </a:xfrm>
          <a:prstGeom prst="rect">
            <a:avLst/>
          </a:prstGeom>
          <a:noFill/>
          <a:ln w="9525">
            <a:noFill/>
            <a:miter lim="800000"/>
            <a:headEnd/>
            <a:tailEnd/>
          </a:ln>
        </p:spPr>
        <p:txBody>
          <a:bodyPr>
            <a:spAutoFit/>
          </a:bodyPr>
          <a:lstStyle/>
          <a:p>
            <a:pPr algn="ctr" eaLnBrk="1" hangingPunct="1">
              <a:spcBef>
                <a:spcPct val="50000"/>
              </a:spcBef>
            </a:pPr>
            <a:r>
              <a:rPr lang="en-US" sz="2000" b="1">
                <a:solidFill>
                  <a:schemeClr val="bg1"/>
                </a:solidFill>
              </a:rPr>
              <a:t>HIGH</a:t>
            </a:r>
          </a:p>
        </p:txBody>
      </p:sp>
      <p:sp>
        <p:nvSpPr>
          <p:cNvPr id="5130" name="Text Box 11"/>
          <p:cNvSpPr txBox="1">
            <a:spLocks noChangeArrowheads="1"/>
          </p:cNvSpPr>
          <p:nvPr/>
        </p:nvSpPr>
        <p:spPr bwMode="auto">
          <a:xfrm>
            <a:off x="7315200" y="1828800"/>
            <a:ext cx="1600200" cy="3262432"/>
          </a:xfrm>
          <a:prstGeom prst="rect">
            <a:avLst/>
          </a:prstGeom>
          <a:noFill/>
          <a:ln w="9525">
            <a:noFill/>
            <a:miter lim="800000"/>
            <a:headEnd/>
            <a:tailEnd/>
          </a:ln>
        </p:spPr>
        <p:txBody>
          <a:bodyPr wrap="square">
            <a:spAutoFit/>
          </a:bodyPr>
          <a:lstStyle/>
          <a:p>
            <a:pPr eaLnBrk="1" hangingPunct="1">
              <a:spcBef>
                <a:spcPct val="50000"/>
              </a:spcBef>
            </a:pPr>
            <a:endParaRPr lang="en-US" sz="1600" b="1" u="sng" dirty="0"/>
          </a:p>
          <a:p>
            <a:pPr eaLnBrk="1" hangingPunct="1">
              <a:spcBef>
                <a:spcPct val="50000"/>
              </a:spcBef>
            </a:pPr>
            <a:r>
              <a:rPr lang="en-US" sz="2000" b="1" u="sng" dirty="0">
                <a:solidFill>
                  <a:srgbClr val="00FF00"/>
                </a:solidFill>
                <a:latin typeface="Georgia" pitchFamily="18" charset="0"/>
              </a:rPr>
              <a:t>High</a:t>
            </a:r>
            <a:r>
              <a:rPr lang="en-US" sz="2000" b="1" u="sng" dirty="0">
                <a:solidFill>
                  <a:schemeClr val="bg1"/>
                </a:solidFill>
                <a:latin typeface="Georgia" pitchFamily="18" charset="0"/>
              </a:rPr>
              <a:t>:</a:t>
            </a:r>
            <a:r>
              <a:rPr lang="en-US" sz="2000" dirty="0">
                <a:solidFill>
                  <a:schemeClr val="bg1"/>
                </a:solidFill>
                <a:latin typeface="Georgia" pitchFamily="18" charset="0"/>
              </a:rPr>
              <a:t> </a:t>
            </a:r>
            <a:r>
              <a:rPr lang="en-US" sz="2000" dirty="0" smtClean="0">
                <a:solidFill>
                  <a:schemeClr val="bg1"/>
                </a:solidFill>
                <a:latin typeface="Georgia" pitchFamily="18" charset="0"/>
              </a:rPr>
              <a:t>Polar </a:t>
            </a:r>
            <a:r>
              <a:rPr lang="en-US" sz="2000" dirty="0">
                <a:solidFill>
                  <a:schemeClr val="bg1"/>
                </a:solidFill>
                <a:latin typeface="Georgia" pitchFamily="18" charset="0"/>
              </a:rPr>
              <a:t>climates</a:t>
            </a:r>
            <a:r>
              <a:rPr lang="en-US" sz="2000" dirty="0" smtClean="0">
                <a:solidFill>
                  <a:schemeClr val="bg1"/>
                </a:solidFill>
                <a:latin typeface="Georgia" pitchFamily="18" charset="0"/>
              </a:rPr>
              <a:t>.</a:t>
            </a:r>
            <a:endParaRPr lang="en-US" sz="2000" dirty="0">
              <a:solidFill>
                <a:schemeClr val="bg1"/>
              </a:solidFill>
              <a:latin typeface="Georgia" pitchFamily="18" charset="0"/>
            </a:endParaRPr>
          </a:p>
          <a:p>
            <a:pPr eaLnBrk="1" hangingPunct="1">
              <a:spcBef>
                <a:spcPct val="50000"/>
              </a:spcBef>
            </a:pPr>
            <a:r>
              <a:rPr lang="en-US" sz="2000" b="1" u="sng" dirty="0">
                <a:solidFill>
                  <a:srgbClr val="00FF00"/>
                </a:solidFill>
                <a:latin typeface="Georgia" pitchFamily="18" charset="0"/>
              </a:rPr>
              <a:t>Middle</a:t>
            </a:r>
            <a:r>
              <a:rPr lang="en-US" sz="2000" b="1" u="sng" dirty="0">
                <a:solidFill>
                  <a:schemeClr val="bg1"/>
                </a:solidFill>
                <a:latin typeface="Georgia" pitchFamily="18" charset="0"/>
              </a:rPr>
              <a:t>:</a:t>
            </a:r>
            <a:r>
              <a:rPr lang="en-US" sz="2000" dirty="0">
                <a:solidFill>
                  <a:schemeClr val="bg1"/>
                </a:solidFill>
                <a:latin typeface="Georgia" pitchFamily="18" charset="0"/>
              </a:rPr>
              <a:t> Temperate Climates</a:t>
            </a:r>
          </a:p>
          <a:p>
            <a:pPr eaLnBrk="1" hangingPunct="1">
              <a:spcBef>
                <a:spcPct val="50000"/>
              </a:spcBef>
            </a:pPr>
            <a:r>
              <a:rPr lang="en-US" sz="2000" b="1" u="sng" dirty="0" smtClean="0">
                <a:solidFill>
                  <a:srgbClr val="00FF00"/>
                </a:solidFill>
                <a:latin typeface="Georgia" pitchFamily="18" charset="0"/>
              </a:rPr>
              <a:t>Low</a:t>
            </a:r>
            <a:r>
              <a:rPr lang="en-US" sz="2000" b="1" u="sng" dirty="0">
                <a:solidFill>
                  <a:schemeClr val="bg1"/>
                </a:solidFill>
                <a:latin typeface="Georgia" pitchFamily="18" charset="0"/>
              </a:rPr>
              <a:t>:</a:t>
            </a:r>
            <a:r>
              <a:rPr lang="en-US" sz="2000" dirty="0">
                <a:solidFill>
                  <a:schemeClr val="bg1"/>
                </a:solidFill>
                <a:latin typeface="Georgia" pitchFamily="18" charset="0"/>
              </a:rPr>
              <a:t> Tropical Climates</a:t>
            </a:r>
            <a:endParaRPr lang="en-US" sz="2000" b="1" u="sng" dirty="0">
              <a:solidFill>
                <a:schemeClr val="bg1"/>
              </a:solidFill>
              <a:latin typeface="Georgia" pitchFamily="18" charset="0"/>
            </a:endParaRPr>
          </a:p>
        </p:txBody>
      </p:sp>
      <p:sp>
        <p:nvSpPr>
          <p:cNvPr id="11" name="TextBox 10"/>
          <p:cNvSpPr txBox="1"/>
          <p:nvPr/>
        </p:nvSpPr>
        <p:spPr>
          <a:xfrm>
            <a:off x="762000" y="152400"/>
            <a:ext cx="7162800" cy="830997"/>
          </a:xfrm>
          <a:prstGeom prst="rect">
            <a:avLst/>
          </a:prstGeom>
          <a:noFill/>
        </p:spPr>
        <p:txBody>
          <a:bodyPr wrap="square" rtlCol="0">
            <a:spAutoFit/>
          </a:bodyPr>
          <a:lstStyle/>
          <a:p>
            <a:pPr algn="ctr"/>
            <a:r>
              <a:rPr lang="en-US" sz="4800" dirty="0" smtClean="0">
                <a:solidFill>
                  <a:schemeClr val="bg1"/>
                </a:solidFill>
                <a:latin typeface="Georgia" pitchFamily="18" charset="0"/>
              </a:rPr>
              <a:t>Zones of Latitude</a:t>
            </a:r>
            <a:endParaRPr lang="en-US" sz="4800" dirty="0">
              <a:solidFill>
                <a:schemeClr val="bg1"/>
              </a:solidFill>
              <a:latin typeface="Georgia" pitchFamily="18" charset="0"/>
            </a:endParaRPr>
          </a:p>
        </p:txBody>
      </p:sp>
    </p:spTree>
  </p:cSld>
  <p:clrMapOvr>
    <a:masterClrMapping/>
  </p:clrMapOvr>
  <p:transition spd="slow">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819400" y="3505200"/>
            <a:ext cx="3452813" cy="2603577"/>
          </a:xfrm>
          <a:prstGeom prst="rect">
            <a:avLst/>
          </a:prstGeom>
          <a:noFill/>
          <a:ln w="9525">
            <a:noFill/>
            <a:miter lim="800000"/>
            <a:headEnd/>
            <a:tailEnd/>
          </a:ln>
        </p:spPr>
      </p:pic>
      <p:sp>
        <p:nvSpPr>
          <p:cNvPr id="5" name="TextBox 4"/>
          <p:cNvSpPr txBox="1"/>
          <p:nvPr/>
        </p:nvSpPr>
        <p:spPr>
          <a:xfrm>
            <a:off x="1916906" y="6211669"/>
            <a:ext cx="5257800" cy="461665"/>
          </a:xfrm>
          <a:prstGeom prst="rect">
            <a:avLst/>
          </a:prstGeom>
          <a:noFill/>
        </p:spPr>
        <p:txBody>
          <a:bodyPr wrap="square" rtlCol="0">
            <a:spAutoFit/>
          </a:bodyPr>
          <a:lstStyle/>
          <a:p>
            <a:pPr algn="ctr"/>
            <a:r>
              <a:rPr lang="en-US" sz="2400" b="1" dirty="0" smtClean="0">
                <a:solidFill>
                  <a:srgbClr val="00FF00"/>
                </a:solidFill>
                <a:latin typeface="Georgia" pitchFamily="18" charset="0"/>
              </a:rPr>
              <a:t>Tropical Wet and Dry Location</a:t>
            </a:r>
            <a:endParaRPr lang="en-US" sz="2400" b="1" dirty="0">
              <a:solidFill>
                <a:srgbClr val="00FF00"/>
              </a:solidFill>
              <a:latin typeface="Georgia" pitchFamily="18" charset="0"/>
            </a:endParaRPr>
          </a:p>
        </p:txBody>
      </p:sp>
      <p:sp>
        <p:nvSpPr>
          <p:cNvPr id="8" name="TextBox 7"/>
          <p:cNvSpPr txBox="1"/>
          <p:nvPr/>
        </p:nvSpPr>
        <p:spPr>
          <a:xfrm>
            <a:off x="0" y="0"/>
            <a:ext cx="9144000" cy="3416320"/>
          </a:xfrm>
          <a:prstGeom prst="rect">
            <a:avLst/>
          </a:prstGeom>
          <a:noFill/>
        </p:spPr>
        <p:txBody>
          <a:bodyPr wrap="square" rtlCol="0">
            <a:spAutoFit/>
          </a:bodyPr>
          <a:lstStyle/>
          <a:p>
            <a:pPr algn="ctr">
              <a:buFont typeface="Arial" pitchFamily="34" charset="0"/>
              <a:buChar char="•"/>
            </a:pPr>
            <a:r>
              <a:rPr lang="en-US" sz="2400" b="1" u="sng" dirty="0" smtClean="0">
                <a:solidFill>
                  <a:srgbClr val="00FF00"/>
                </a:solidFill>
                <a:latin typeface="Georgia" pitchFamily="18" charset="0"/>
              </a:rPr>
              <a:t>One factor that effects the temperature of a place</a:t>
            </a:r>
          </a:p>
          <a:p>
            <a:pPr algn="ctr"/>
            <a:r>
              <a:rPr lang="en-US" sz="2400" b="1" u="sng" dirty="0" smtClean="0">
                <a:solidFill>
                  <a:srgbClr val="00FF00"/>
                </a:solidFill>
                <a:latin typeface="Georgia" pitchFamily="18" charset="0"/>
              </a:rPr>
              <a:t> is the amount of sunlight it receives.  </a:t>
            </a:r>
          </a:p>
          <a:p>
            <a:pPr algn="ctr">
              <a:buFont typeface="Arial" pitchFamily="34" charset="0"/>
              <a:buChar char="•"/>
            </a:pPr>
            <a:endParaRPr lang="en-US" sz="2800" dirty="0" smtClean="0">
              <a:solidFill>
                <a:schemeClr val="bg1"/>
              </a:solidFill>
            </a:endParaRPr>
          </a:p>
          <a:p>
            <a:pPr algn="ctr">
              <a:buFont typeface="Arial" pitchFamily="34" charset="0"/>
              <a:buChar char="•"/>
            </a:pPr>
            <a:r>
              <a:rPr lang="en-US" sz="2800" dirty="0" smtClean="0">
                <a:solidFill>
                  <a:schemeClr val="bg1"/>
                </a:solidFill>
                <a:latin typeface="Georgia" pitchFamily="18" charset="0"/>
              </a:rPr>
              <a:t>Notice how the temperature line on the climograph is almost level?  This location is near the equator.  It receives the same amount of sunlight all year which results an almost straight temperature line.</a:t>
            </a:r>
          </a:p>
          <a:p>
            <a:endParaRPr lang="en-US" sz="2000" dirty="0" smtClean="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752600"/>
          </a:xfrm>
        </p:spPr>
        <p:txBody>
          <a:bodyPr/>
          <a:lstStyle/>
          <a:p>
            <a:r>
              <a:rPr lang="en-US" sz="2800" dirty="0" smtClean="0">
                <a:solidFill>
                  <a:schemeClr val="bg1"/>
                </a:solidFill>
                <a:latin typeface="Georgia" pitchFamily="18" charset="0"/>
              </a:rPr>
              <a:t>The second location is further from the equator.  The curved temperature line shows that the amount of sunlight this location receives varies with the seasons.</a:t>
            </a:r>
            <a:r>
              <a:rPr lang="en-US" dirty="0" smtClean="0">
                <a:solidFill>
                  <a:schemeClr val="bg1"/>
                </a:solidFill>
              </a:rPr>
              <a:t/>
            </a:r>
            <a:br>
              <a:rPr lang="en-US" dirty="0" smtClean="0">
                <a:solidFill>
                  <a:schemeClr val="bg1"/>
                </a:solidFill>
              </a:rPr>
            </a:br>
            <a:endParaRPr lang="en-US" dirty="0"/>
          </a:p>
        </p:txBody>
      </p:sp>
      <p:pic>
        <p:nvPicPr>
          <p:cNvPr id="4" name="Picture 4" descr="http://southhill.vsb.bc.ca/Departments/Humanities/Geogpraphy/Kyle/Notes/2_Atmosphere/Climographs/HumidSubtropicalClimate/memphis.jpg"/>
          <p:cNvPicPr>
            <a:picLocks noChangeAspect="1" noChangeArrowheads="1"/>
          </p:cNvPicPr>
          <p:nvPr/>
        </p:nvPicPr>
        <p:blipFill>
          <a:blip r:embed="rId2" cstate="print"/>
          <a:srcRect/>
          <a:stretch>
            <a:fillRect/>
          </a:stretch>
        </p:blipFill>
        <p:spPr bwMode="auto">
          <a:xfrm>
            <a:off x="2667000" y="2667000"/>
            <a:ext cx="3594735" cy="2590801"/>
          </a:xfrm>
          <a:prstGeom prst="rect">
            <a:avLst/>
          </a:prstGeom>
          <a:noFill/>
        </p:spPr>
      </p:pic>
      <p:sp>
        <p:nvSpPr>
          <p:cNvPr id="5" name="Rectangle 4"/>
          <p:cNvSpPr/>
          <p:nvPr/>
        </p:nvSpPr>
        <p:spPr>
          <a:xfrm>
            <a:off x="1324199" y="5334000"/>
            <a:ext cx="6207148" cy="584775"/>
          </a:xfrm>
          <a:prstGeom prst="rect">
            <a:avLst/>
          </a:prstGeom>
        </p:spPr>
        <p:txBody>
          <a:bodyPr wrap="none">
            <a:spAutoFit/>
          </a:bodyPr>
          <a:lstStyle/>
          <a:p>
            <a:pPr algn="ctr"/>
            <a:r>
              <a:rPr lang="en-US" sz="3200" b="1" dirty="0" smtClean="0">
                <a:solidFill>
                  <a:srgbClr val="00FF00"/>
                </a:solidFill>
                <a:latin typeface="Georgia" pitchFamily="18" charset="0"/>
              </a:rPr>
              <a:t>Humid Subtropical Location</a:t>
            </a:r>
            <a:endParaRPr lang="en-US" sz="3200" b="1" dirty="0">
              <a:solidFill>
                <a:srgbClr val="00FF00"/>
              </a:solidFill>
              <a:latin typeface="Georgia"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3"/>
          <p:cNvPicPr>
            <a:picLocks noChangeAspect="1" noChangeArrowheads="1"/>
          </p:cNvPicPr>
          <p:nvPr/>
        </p:nvPicPr>
        <p:blipFill>
          <a:blip r:embed="rId2" cstate="print"/>
          <a:srcRect/>
          <a:stretch>
            <a:fillRect/>
          </a:stretch>
        </p:blipFill>
        <p:spPr bwMode="auto">
          <a:xfrm>
            <a:off x="4724400" y="3352800"/>
            <a:ext cx="4160086" cy="2362200"/>
          </a:xfrm>
          <a:prstGeom prst="rect">
            <a:avLst/>
          </a:prstGeom>
          <a:noFill/>
          <a:ln w="9525">
            <a:noFill/>
            <a:miter lim="800000"/>
            <a:headEnd/>
            <a:tailEnd/>
          </a:ln>
        </p:spPr>
      </p:pic>
      <p:pic>
        <p:nvPicPr>
          <p:cNvPr id="56324" name="Picture 4"/>
          <p:cNvPicPr>
            <a:picLocks noChangeAspect="1" noChangeArrowheads="1"/>
          </p:cNvPicPr>
          <p:nvPr/>
        </p:nvPicPr>
        <p:blipFill>
          <a:blip r:embed="rId3" cstate="print"/>
          <a:srcRect/>
          <a:stretch>
            <a:fillRect/>
          </a:stretch>
        </p:blipFill>
        <p:spPr bwMode="auto">
          <a:xfrm>
            <a:off x="228600" y="3352800"/>
            <a:ext cx="3962400" cy="2332229"/>
          </a:xfrm>
          <a:prstGeom prst="rect">
            <a:avLst/>
          </a:prstGeom>
          <a:noFill/>
          <a:ln w="9525">
            <a:noFill/>
            <a:miter lim="800000"/>
            <a:headEnd/>
            <a:tailEnd/>
          </a:ln>
        </p:spPr>
      </p:pic>
      <p:sp>
        <p:nvSpPr>
          <p:cNvPr id="7" name="TextBox 6"/>
          <p:cNvSpPr txBox="1"/>
          <p:nvPr/>
        </p:nvSpPr>
        <p:spPr>
          <a:xfrm>
            <a:off x="609600" y="5867400"/>
            <a:ext cx="3276600" cy="461665"/>
          </a:xfrm>
          <a:prstGeom prst="rect">
            <a:avLst/>
          </a:prstGeom>
          <a:noFill/>
        </p:spPr>
        <p:txBody>
          <a:bodyPr wrap="square" rtlCol="0">
            <a:spAutoFit/>
          </a:bodyPr>
          <a:lstStyle/>
          <a:p>
            <a:pPr algn="ctr"/>
            <a:r>
              <a:rPr lang="en-US" sz="2400" dirty="0" smtClean="0">
                <a:solidFill>
                  <a:schemeClr val="bg1"/>
                </a:solidFill>
                <a:latin typeface="Georgia" pitchFamily="18" charset="0"/>
              </a:rPr>
              <a:t>Climate A</a:t>
            </a:r>
            <a:endParaRPr lang="en-US" sz="2400" dirty="0">
              <a:solidFill>
                <a:schemeClr val="bg1"/>
              </a:solidFill>
              <a:latin typeface="Georgia" pitchFamily="18" charset="0"/>
            </a:endParaRPr>
          </a:p>
        </p:txBody>
      </p:sp>
      <p:sp>
        <p:nvSpPr>
          <p:cNvPr id="8" name="TextBox 7"/>
          <p:cNvSpPr txBox="1"/>
          <p:nvPr/>
        </p:nvSpPr>
        <p:spPr>
          <a:xfrm>
            <a:off x="5257800" y="5867400"/>
            <a:ext cx="3124200" cy="461665"/>
          </a:xfrm>
          <a:prstGeom prst="rect">
            <a:avLst/>
          </a:prstGeom>
          <a:noFill/>
        </p:spPr>
        <p:txBody>
          <a:bodyPr wrap="square" rtlCol="0">
            <a:spAutoFit/>
          </a:bodyPr>
          <a:lstStyle/>
          <a:p>
            <a:pPr algn="ctr"/>
            <a:r>
              <a:rPr lang="en-US" sz="2400" dirty="0" smtClean="0">
                <a:solidFill>
                  <a:schemeClr val="bg1"/>
                </a:solidFill>
                <a:latin typeface="Georgia" pitchFamily="18" charset="0"/>
              </a:rPr>
              <a:t>Climate B</a:t>
            </a:r>
            <a:endParaRPr lang="en-US" sz="2400" dirty="0">
              <a:solidFill>
                <a:schemeClr val="bg1"/>
              </a:solidFill>
              <a:latin typeface="Georgia" pitchFamily="18" charset="0"/>
            </a:endParaRPr>
          </a:p>
        </p:txBody>
      </p:sp>
      <p:sp>
        <p:nvSpPr>
          <p:cNvPr id="9" name="TextBox 8"/>
          <p:cNvSpPr txBox="1"/>
          <p:nvPr/>
        </p:nvSpPr>
        <p:spPr>
          <a:xfrm>
            <a:off x="0" y="152401"/>
            <a:ext cx="9144000" cy="3108543"/>
          </a:xfrm>
          <a:prstGeom prst="rect">
            <a:avLst/>
          </a:prstGeom>
          <a:noFill/>
        </p:spPr>
        <p:txBody>
          <a:bodyPr wrap="square" rtlCol="0">
            <a:spAutoFit/>
          </a:bodyPr>
          <a:lstStyle/>
          <a:p>
            <a:pPr algn="ctr"/>
            <a:r>
              <a:rPr lang="en-US" sz="2800" b="1" u="sng" dirty="0" smtClean="0">
                <a:solidFill>
                  <a:srgbClr val="00FF00"/>
                </a:solidFill>
                <a:latin typeface="Georgia" pitchFamily="18" charset="0"/>
              </a:rPr>
              <a:t>Study the two climographs below</a:t>
            </a:r>
            <a:r>
              <a:rPr lang="en-US" sz="2800" dirty="0" smtClean="0">
                <a:solidFill>
                  <a:schemeClr val="bg1"/>
                </a:solidFill>
                <a:latin typeface="Georgia" pitchFamily="18" charset="0"/>
              </a:rPr>
              <a:t>. </a:t>
            </a:r>
          </a:p>
          <a:p>
            <a:pPr algn="ctr"/>
            <a:r>
              <a:rPr lang="en-US" sz="2800" dirty="0" smtClean="0">
                <a:solidFill>
                  <a:schemeClr val="bg1"/>
                </a:solidFill>
                <a:latin typeface="Georgia" pitchFamily="18" charset="0"/>
              </a:rPr>
              <a:t> </a:t>
            </a:r>
          </a:p>
          <a:p>
            <a:pPr>
              <a:buFont typeface="Arial" pitchFamily="34" charset="0"/>
              <a:buChar char="•"/>
            </a:pPr>
            <a:r>
              <a:rPr lang="en-US" sz="2800" dirty="0" smtClean="0">
                <a:solidFill>
                  <a:schemeClr val="bg1"/>
                </a:solidFill>
                <a:latin typeface="Georgia" pitchFamily="18" charset="0"/>
              </a:rPr>
              <a:t>Can you pick out the one that depicts a tropical climate?  How do you know?</a:t>
            </a:r>
          </a:p>
          <a:p>
            <a:endParaRPr lang="en-US" sz="2800" dirty="0" smtClean="0">
              <a:solidFill>
                <a:schemeClr val="bg1"/>
              </a:solidFill>
              <a:latin typeface="Georgia" pitchFamily="18" charset="0"/>
            </a:endParaRPr>
          </a:p>
          <a:p>
            <a:pPr>
              <a:buFont typeface="Arial" pitchFamily="34" charset="0"/>
              <a:buChar char="•"/>
            </a:pPr>
            <a:r>
              <a:rPr lang="en-US" sz="2800" dirty="0" smtClean="0">
                <a:solidFill>
                  <a:schemeClr val="bg1"/>
                </a:solidFill>
                <a:latin typeface="Georgia" pitchFamily="18" charset="0"/>
              </a:rPr>
              <a:t>Bonus Question:  Is it a tropical wet or a tropical wet and dry climate?  How do you know?</a:t>
            </a:r>
            <a:endParaRPr lang="en-US" sz="2800" dirty="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514600"/>
            <a:ext cx="8077200" cy="1200329"/>
          </a:xfrm>
          <a:prstGeom prst="rect">
            <a:avLst/>
          </a:prstGeom>
          <a:noFill/>
        </p:spPr>
        <p:txBody>
          <a:bodyPr wrap="square" rtlCol="0">
            <a:spAutoFit/>
          </a:bodyPr>
          <a:lstStyle/>
          <a:p>
            <a:pPr algn="ctr"/>
            <a:r>
              <a:rPr lang="en-US" sz="7200" dirty="0" smtClean="0">
                <a:solidFill>
                  <a:srgbClr val="00FF00"/>
                </a:solidFill>
                <a:latin typeface="Georgia" pitchFamily="18" charset="0"/>
              </a:rPr>
              <a:t>A</a:t>
            </a:r>
            <a:r>
              <a:rPr lang="en-US" sz="7200" dirty="0" smtClean="0">
                <a:solidFill>
                  <a:schemeClr val="bg1"/>
                </a:solidFill>
                <a:latin typeface="Georgia" pitchFamily="18" charset="0"/>
              </a:rPr>
              <a:t> is for Air Masses</a:t>
            </a:r>
            <a:endParaRPr lang="en-US" sz="7200" dirty="0">
              <a:solidFill>
                <a:schemeClr val="bg1"/>
              </a:solidFill>
              <a:latin typeface="Georgia" pitchFamily="18" charset="0"/>
            </a:endParaRPr>
          </a:p>
        </p:txBody>
      </p:sp>
    </p:spTree>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a:xfrm>
            <a:off x="457200" y="0"/>
            <a:ext cx="8229600" cy="762000"/>
          </a:xfrm>
        </p:spPr>
        <p:txBody>
          <a:bodyPr/>
          <a:lstStyle/>
          <a:p>
            <a:r>
              <a:rPr lang="en-US" dirty="0" smtClean="0">
                <a:solidFill>
                  <a:srgbClr val="00FF00"/>
                </a:solidFill>
                <a:latin typeface="Georgia" pitchFamily="18" charset="0"/>
              </a:rPr>
              <a:t>Air Masses</a:t>
            </a:r>
          </a:p>
        </p:txBody>
      </p:sp>
      <p:sp>
        <p:nvSpPr>
          <p:cNvPr id="7171" name="Content Placeholder 3"/>
          <p:cNvSpPr>
            <a:spLocks noGrp="1"/>
          </p:cNvSpPr>
          <p:nvPr>
            <p:ph idx="1"/>
          </p:nvPr>
        </p:nvSpPr>
        <p:spPr>
          <a:xfrm>
            <a:off x="0" y="685800"/>
            <a:ext cx="9144000" cy="3505199"/>
          </a:xfrm>
        </p:spPr>
        <p:txBody>
          <a:bodyPr/>
          <a:lstStyle/>
          <a:p>
            <a:r>
              <a:rPr lang="en-US" sz="2800" dirty="0" smtClean="0">
                <a:solidFill>
                  <a:schemeClr val="bg1"/>
                </a:solidFill>
                <a:latin typeface="Georgia" pitchFamily="18" charset="0"/>
              </a:rPr>
              <a:t>In the northern hemisphere, cold air from the polar regions comes from the north and hot air from the tropics comes from the south.</a:t>
            </a:r>
          </a:p>
          <a:p>
            <a:endParaRPr lang="en-US" sz="2800" dirty="0" smtClean="0">
              <a:solidFill>
                <a:schemeClr val="bg1"/>
              </a:solidFill>
              <a:latin typeface="Georgia" pitchFamily="18" charset="0"/>
            </a:endParaRPr>
          </a:p>
          <a:p>
            <a:r>
              <a:rPr lang="en-US" sz="2800" dirty="0" smtClean="0">
                <a:solidFill>
                  <a:schemeClr val="bg1"/>
                </a:solidFill>
                <a:latin typeface="Georgia" pitchFamily="18" charset="0"/>
              </a:rPr>
              <a:t>In the southern hemisphere, cold air from the polar region comes from the south and hot air from the tropics comes from the north.</a:t>
            </a:r>
          </a:p>
        </p:txBody>
      </p:sp>
      <p:pic>
        <p:nvPicPr>
          <p:cNvPr id="27650" name="Picture 2" descr="http://www.mcwdn.org/MAPS&amp;GLOBES/LatitudeLines.gif"/>
          <p:cNvPicPr>
            <a:picLocks noChangeAspect="1" noChangeArrowheads="1"/>
          </p:cNvPicPr>
          <p:nvPr/>
        </p:nvPicPr>
        <p:blipFill>
          <a:blip r:embed="rId2" cstate="print"/>
          <a:srcRect/>
          <a:stretch>
            <a:fillRect/>
          </a:stretch>
        </p:blipFill>
        <p:spPr bwMode="auto">
          <a:xfrm>
            <a:off x="3581400" y="4114800"/>
            <a:ext cx="2286000" cy="2286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atellite view of cold and warm air masses"/>
          <p:cNvPicPr>
            <a:picLocks noChangeAspect="1" noChangeArrowheads="1"/>
          </p:cNvPicPr>
          <p:nvPr/>
        </p:nvPicPr>
        <p:blipFill>
          <a:blip r:embed="rId2" cstate="print"/>
          <a:srcRect/>
          <a:stretch>
            <a:fillRect/>
          </a:stretch>
        </p:blipFill>
        <p:spPr bwMode="auto">
          <a:xfrm>
            <a:off x="1752600" y="228600"/>
            <a:ext cx="6096000" cy="4572001"/>
          </a:xfrm>
          <a:prstGeom prst="rect">
            <a:avLst/>
          </a:prstGeom>
          <a:noFill/>
          <a:ln>
            <a:solidFill>
              <a:schemeClr val="accent1">
                <a:lumMod val="75000"/>
              </a:schemeClr>
            </a:solidFill>
          </a:ln>
        </p:spPr>
      </p:pic>
      <p:sp>
        <p:nvSpPr>
          <p:cNvPr id="4" name="TextBox 3"/>
          <p:cNvSpPr txBox="1"/>
          <p:nvPr/>
        </p:nvSpPr>
        <p:spPr>
          <a:xfrm>
            <a:off x="228600" y="4953000"/>
            <a:ext cx="8686800" cy="1569660"/>
          </a:xfrm>
          <a:prstGeom prst="rect">
            <a:avLst/>
          </a:prstGeom>
          <a:noFill/>
        </p:spPr>
        <p:txBody>
          <a:bodyPr wrap="square" rtlCol="0">
            <a:spAutoFit/>
          </a:bodyPr>
          <a:lstStyle/>
          <a:p>
            <a:pPr algn="ctr"/>
            <a:r>
              <a:rPr lang="en-US" sz="2400" b="1" dirty="0" smtClean="0">
                <a:solidFill>
                  <a:schemeClr val="bg1"/>
                </a:solidFill>
                <a:latin typeface="Georgia" pitchFamily="18" charset="0"/>
              </a:rPr>
              <a:t>An air mass is a large (usually thousands of miles across) volume of air where the temperature is the same across horizontal bands. To a lesser extent the amount of humidity is similar across these bands too.</a:t>
            </a:r>
            <a:endParaRPr lang="en-US" sz="2400" dirty="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981200"/>
          </a:xfrm>
        </p:spPr>
        <p:txBody>
          <a:bodyPr/>
          <a:lstStyle/>
          <a:p>
            <a:r>
              <a:rPr lang="en-US" sz="4000" dirty="0" smtClean="0">
                <a:solidFill>
                  <a:schemeClr val="bg1"/>
                </a:solidFill>
                <a:latin typeface="Georgia" pitchFamily="18" charset="0"/>
              </a:rPr>
              <a:t>Why is the direction that cold air comes from flip flopped in the Northern and Southern Hemispheres?</a:t>
            </a:r>
            <a:endParaRPr lang="en-US" sz="4000" dirty="0">
              <a:solidFill>
                <a:schemeClr val="bg1"/>
              </a:solidFill>
              <a:latin typeface="Georgia" pitchFamily="18" charset="0"/>
            </a:endParaRPr>
          </a:p>
        </p:txBody>
      </p:sp>
      <p:pic>
        <p:nvPicPr>
          <p:cNvPr id="72706" name="Picture 2" descr="http://www.free-online-private-pilot-ground-school.com/images/air-mass-source.gif"/>
          <p:cNvPicPr>
            <a:picLocks noChangeAspect="1" noChangeArrowheads="1"/>
          </p:cNvPicPr>
          <p:nvPr/>
        </p:nvPicPr>
        <p:blipFill>
          <a:blip r:embed="rId2" cstate="print"/>
          <a:srcRect/>
          <a:stretch>
            <a:fillRect/>
          </a:stretch>
        </p:blipFill>
        <p:spPr bwMode="auto">
          <a:xfrm>
            <a:off x="533400" y="3124200"/>
            <a:ext cx="4258026" cy="2590800"/>
          </a:xfrm>
          <a:prstGeom prst="rect">
            <a:avLst/>
          </a:prstGeom>
          <a:noFill/>
        </p:spPr>
      </p:pic>
      <p:pic>
        <p:nvPicPr>
          <p:cNvPr id="72708" name="Picture 4" descr="http://flysafe.raa.asn.au/metimages/airmasswtr.gif"/>
          <p:cNvPicPr>
            <a:picLocks noChangeAspect="1" noChangeArrowheads="1"/>
          </p:cNvPicPr>
          <p:nvPr/>
        </p:nvPicPr>
        <p:blipFill>
          <a:blip r:embed="rId3" cstate="print"/>
          <a:srcRect/>
          <a:stretch>
            <a:fillRect/>
          </a:stretch>
        </p:blipFill>
        <p:spPr bwMode="auto">
          <a:xfrm>
            <a:off x="5181600" y="3048000"/>
            <a:ext cx="3128567" cy="263842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895600"/>
            <a:ext cx="8001000" cy="1015663"/>
          </a:xfrm>
          <a:prstGeom prst="rect">
            <a:avLst/>
          </a:prstGeom>
          <a:noFill/>
        </p:spPr>
        <p:txBody>
          <a:bodyPr wrap="square" rtlCol="0">
            <a:spAutoFit/>
          </a:bodyPr>
          <a:lstStyle/>
          <a:p>
            <a:pPr algn="ctr"/>
            <a:r>
              <a:rPr lang="en-US" sz="6000" dirty="0" smtClean="0">
                <a:solidFill>
                  <a:srgbClr val="00FF00"/>
                </a:solidFill>
                <a:latin typeface="Georgia" pitchFamily="18" charset="0"/>
              </a:rPr>
              <a:t>C</a:t>
            </a:r>
            <a:r>
              <a:rPr lang="en-US" sz="6000" dirty="0" smtClean="0">
                <a:solidFill>
                  <a:schemeClr val="bg1"/>
                </a:solidFill>
                <a:latin typeface="Georgia" pitchFamily="18" charset="0"/>
              </a:rPr>
              <a:t> is for Continentality</a:t>
            </a:r>
            <a:endParaRPr lang="en-US" sz="6000" dirty="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81000" y="228600"/>
            <a:ext cx="8229600" cy="533400"/>
          </a:xfrm>
        </p:spPr>
        <p:txBody>
          <a:bodyPr/>
          <a:lstStyle/>
          <a:p>
            <a:r>
              <a:rPr lang="en-US" dirty="0" smtClean="0">
                <a:solidFill>
                  <a:srgbClr val="00FF00"/>
                </a:solidFill>
                <a:latin typeface="Georgia" pitchFamily="18" charset="0"/>
              </a:rPr>
              <a:t>Continentality</a:t>
            </a:r>
          </a:p>
        </p:txBody>
      </p:sp>
      <p:sp>
        <p:nvSpPr>
          <p:cNvPr id="9219" name="Content Placeholder 2"/>
          <p:cNvSpPr>
            <a:spLocks noGrp="1"/>
          </p:cNvSpPr>
          <p:nvPr>
            <p:ph idx="1"/>
          </p:nvPr>
        </p:nvSpPr>
        <p:spPr>
          <a:xfrm>
            <a:off x="457200" y="1066800"/>
            <a:ext cx="8229600" cy="5562600"/>
          </a:xfrm>
        </p:spPr>
        <p:txBody>
          <a:bodyPr/>
          <a:lstStyle/>
          <a:p>
            <a:r>
              <a:rPr lang="en-US" sz="2800" dirty="0" smtClean="0">
                <a:solidFill>
                  <a:schemeClr val="bg1"/>
                </a:solidFill>
                <a:latin typeface="Georgia" pitchFamily="18" charset="0"/>
              </a:rPr>
              <a:t>Water moderates climate.  To moderate means to make milder:  not as hot or cold.</a:t>
            </a:r>
          </a:p>
          <a:p>
            <a:r>
              <a:rPr lang="en-US" sz="2800" dirty="0" smtClean="0">
                <a:solidFill>
                  <a:schemeClr val="bg1"/>
                </a:solidFill>
                <a:latin typeface="Georgia" pitchFamily="18" charset="0"/>
              </a:rPr>
              <a:t>Water takes longer to heat and cool than land.   So locations near water don’t heat up or cool down quickly.  Consequently, the temperature doesn’t vary as much during the year.  No hot, hot summers or cold, cold winters.</a:t>
            </a:r>
          </a:p>
          <a:p>
            <a:r>
              <a:rPr lang="en-US" sz="2800" dirty="0" smtClean="0">
                <a:solidFill>
                  <a:schemeClr val="bg1"/>
                </a:solidFill>
                <a:latin typeface="Georgia" pitchFamily="18" charset="0"/>
              </a:rPr>
              <a:t>Since land </a:t>
            </a:r>
            <a:r>
              <a:rPr lang="en-US" sz="2800" b="1" dirty="0" smtClean="0">
                <a:solidFill>
                  <a:schemeClr val="bg1"/>
                </a:solidFill>
                <a:latin typeface="Georgia" pitchFamily="18" charset="0"/>
              </a:rPr>
              <a:t>DOES</a:t>
            </a:r>
            <a:r>
              <a:rPr lang="en-US" sz="2800" dirty="0" smtClean="0">
                <a:solidFill>
                  <a:schemeClr val="bg1"/>
                </a:solidFill>
                <a:latin typeface="Georgia" pitchFamily="18" charset="0"/>
              </a:rPr>
              <a:t> heat up and cool quickly, areas inland from the coast will be hotter in the summer and colder in the winter than areas with the same latitude on the coast.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3"/>
          <p:cNvSpPr>
            <a:spLocks noGrp="1"/>
          </p:cNvSpPr>
          <p:nvPr>
            <p:ph idx="1"/>
          </p:nvPr>
        </p:nvSpPr>
        <p:spPr>
          <a:xfrm>
            <a:off x="457200" y="914400"/>
            <a:ext cx="8229600" cy="5562600"/>
          </a:xfrm>
        </p:spPr>
        <p:txBody>
          <a:bodyPr/>
          <a:lstStyle/>
          <a:p>
            <a:r>
              <a:rPr lang="en-US" b="1" dirty="0" smtClean="0">
                <a:solidFill>
                  <a:srgbClr val="00FF00"/>
                </a:solidFill>
                <a:latin typeface="Georgia" pitchFamily="18" charset="0"/>
              </a:rPr>
              <a:t>Weather</a:t>
            </a:r>
            <a:r>
              <a:rPr lang="en-US" b="1" dirty="0" smtClean="0">
                <a:solidFill>
                  <a:srgbClr val="FF0000"/>
                </a:solidFill>
                <a:latin typeface="Georgia" pitchFamily="18" charset="0"/>
              </a:rPr>
              <a:t> </a:t>
            </a:r>
            <a:r>
              <a:rPr lang="en-US" dirty="0" smtClean="0">
                <a:solidFill>
                  <a:schemeClr val="bg1"/>
                </a:solidFill>
                <a:latin typeface="Georgia" pitchFamily="18" charset="0"/>
              </a:rPr>
              <a:t>– The daily condition of the atmosphere which includes temperature and precipitation.</a:t>
            </a:r>
          </a:p>
          <a:p>
            <a:r>
              <a:rPr lang="en-US" b="1" dirty="0" smtClean="0">
                <a:solidFill>
                  <a:srgbClr val="00FF00"/>
                </a:solidFill>
                <a:latin typeface="Georgia" pitchFamily="18" charset="0"/>
              </a:rPr>
              <a:t>Precipitation</a:t>
            </a:r>
            <a:r>
              <a:rPr lang="en-US" dirty="0" smtClean="0">
                <a:solidFill>
                  <a:srgbClr val="00FF00"/>
                </a:solidFill>
                <a:latin typeface="Georgia" pitchFamily="18" charset="0"/>
              </a:rPr>
              <a:t> </a:t>
            </a:r>
            <a:r>
              <a:rPr lang="en-US" dirty="0" smtClean="0">
                <a:solidFill>
                  <a:schemeClr val="bg1"/>
                </a:solidFill>
                <a:latin typeface="Georgia" pitchFamily="18" charset="0"/>
              </a:rPr>
              <a:t>– Moisture that falls from the sky. Precipitation has 4 forms: rain, snow, sleet, and hail.</a:t>
            </a:r>
          </a:p>
          <a:p>
            <a:r>
              <a:rPr lang="en-US" b="1" dirty="0" smtClean="0">
                <a:solidFill>
                  <a:srgbClr val="00FF00"/>
                </a:solidFill>
                <a:latin typeface="Georgia" pitchFamily="18" charset="0"/>
              </a:rPr>
              <a:t>Climate</a:t>
            </a:r>
            <a:r>
              <a:rPr lang="en-US" dirty="0" smtClean="0">
                <a:latin typeface="Georgia" pitchFamily="18" charset="0"/>
              </a:rPr>
              <a:t> </a:t>
            </a:r>
            <a:r>
              <a:rPr lang="en-US" dirty="0" smtClean="0">
                <a:solidFill>
                  <a:schemeClr val="bg1"/>
                </a:solidFill>
                <a:latin typeface="Georgia" pitchFamily="18" charset="0"/>
              </a:rPr>
              <a:t>– Weather conditions over time. Most scientists say you need at least 30 years of weather records to be able to make a decision about climate type.</a:t>
            </a:r>
          </a:p>
        </p:txBody>
      </p:sp>
      <p:sp>
        <p:nvSpPr>
          <p:cNvPr id="3075" name="Title 2"/>
          <p:cNvSpPr>
            <a:spLocks noGrp="1"/>
          </p:cNvSpPr>
          <p:nvPr>
            <p:ph type="title"/>
          </p:nvPr>
        </p:nvSpPr>
        <p:spPr>
          <a:xfrm>
            <a:off x="457200" y="274638"/>
            <a:ext cx="8229600" cy="487362"/>
          </a:xfrm>
        </p:spPr>
        <p:txBody>
          <a:bodyPr/>
          <a:lstStyle/>
          <a:p>
            <a:r>
              <a:rPr lang="en-US" u="sng" dirty="0" smtClean="0">
                <a:solidFill>
                  <a:schemeClr val="bg1"/>
                </a:solidFill>
                <a:latin typeface="Georgia" pitchFamily="18" charset="0"/>
              </a:rPr>
              <a:t>Important Vocabulary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86400" y="533400"/>
            <a:ext cx="3657600" cy="5909310"/>
          </a:xfrm>
          <a:prstGeom prst="rect">
            <a:avLst/>
          </a:prstGeom>
          <a:noFill/>
        </p:spPr>
        <p:txBody>
          <a:bodyPr wrap="square" rtlCol="0">
            <a:spAutoFit/>
          </a:bodyPr>
          <a:lstStyle/>
          <a:p>
            <a:pPr algn="ctr"/>
            <a:r>
              <a:rPr lang="en-US" sz="2400" b="1" dirty="0" smtClean="0">
                <a:solidFill>
                  <a:schemeClr val="bg1"/>
                </a:solidFill>
                <a:latin typeface="Georgia" pitchFamily="18" charset="0"/>
              </a:rPr>
              <a:t>If there is a big difference between the temperature in the winter and the temperature in the summer, a climate is most likely far from the sea. Scientists often look at the difference between the average temperatures prevailing in January and July as an indicator of this</a:t>
            </a:r>
            <a:r>
              <a:rPr lang="en-US" b="1" dirty="0" smtClean="0">
                <a:solidFill>
                  <a:schemeClr val="bg1"/>
                </a:solidFill>
                <a:latin typeface="Georgia" pitchFamily="18" charset="0"/>
              </a:rPr>
              <a:t>.</a:t>
            </a:r>
            <a:r>
              <a:rPr lang="en-US" dirty="0" smtClean="0"/>
              <a:t/>
            </a:r>
            <a:br>
              <a:rPr lang="en-US" dirty="0" smtClean="0"/>
            </a:br>
            <a:endParaRPr lang="en-US" dirty="0"/>
          </a:p>
        </p:txBody>
      </p:sp>
      <p:pic>
        <p:nvPicPr>
          <p:cNvPr id="23554" name="Picture 2" descr="http://www.geography.hunter.cuny.edu/~tbw/wc.notes/3.temperature/continentality.jpg"/>
          <p:cNvPicPr>
            <a:picLocks noChangeAspect="1" noChangeArrowheads="1"/>
          </p:cNvPicPr>
          <p:nvPr/>
        </p:nvPicPr>
        <p:blipFill>
          <a:blip r:embed="rId2" cstate="print"/>
          <a:srcRect/>
          <a:stretch>
            <a:fillRect/>
          </a:stretch>
        </p:blipFill>
        <p:spPr bwMode="auto">
          <a:xfrm>
            <a:off x="228600" y="228600"/>
            <a:ext cx="5238750" cy="5314951"/>
          </a:xfrm>
          <a:prstGeom prst="rect">
            <a:avLst/>
          </a:prstGeom>
          <a:noFill/>
        </p:spPr>
      </p:pic>
      <p:sp>
        <p:nvSpPr>
          <p:cNvPr id="6" name="TextBox 5"/>
          <p:cNvSpPr txBox="1"/>
          <p:nvPr/>
        </p:nvSpPr>
        <p:spPr>
          <a:xfrm>
            <a:off x="152400" y="5638800"/>
            <a:ext cx="5105400" cy="1200329"/>
          </a:xfrm>
          <a:prstGeom prst="rect">
            <a:avLst/>
          </a:prstGeom>
          <a:noFill/>
        </p:spPr>
        <p:txBody>
          <a:bodyPr wrap="square" rtlCol="0">
            <a:spAutoFit/>
          </a:bodyPr>
          <a:lstStyle/>
          <a:p>
            <a:pPr algn="ctr"/>
            <a:r>
              <a:rPr lang="en-US" b="1" dirty="0" smtClean="0">
                <a:solidFill>
                  <a:srgbClr val="00FF00"/>
                </a:solidFill>
                <a:latin typeface="Georgia" pitchFamily="18" charset="0"/>
              </a:rPr>
              <a:t>Notice the bigger difference in temperature between January and July in Spokane?  It is further inland </a:t>
            </a:r>
          </a:p>
          <a:p>
            <a:pPr algn="ctr"/>
            <a:r>
              <a:rPr lang="en-US" b="1" dirty="0" smtClean="0">
                <a:solidFill>
                  <a:srgbClr val="00FF00"/>
                </a:solidFill>
                <a:latin typeface="Georgia" pitchFamily="18" charset="0"/>
              </a:rPr>
              <a:t>than Seattle on the map.</a:t>
            </a:r>
            <a:endParaRPr lang="en-US" b="1" dirty="0">
              <a:solidFill>
                <a:srgbClr val="00FF00"/>
              </a:solidFill>
              <a:latin typeface="Georgia"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4"/>
          <p:cNvSpPr txBox="1">
            <a:spLocks noChangeArrowheads="1"/>
          </p:cNvSpPr>
          <p:nvPr/>
        </p:nvSpPr>
        <p:spPr bwMode="auto">
          <a:xfrm>
            <a:off x="304800" y="0"/>
            <a:ext cx="8305800" cy="1077218"/>
          </a:xfrm>
          <a:prstGeom prst="rect">
            <a:avLst/>
          </a:prstGeom>
          <a:noFill/>
          <a:ln w="9525">
            <a:noFill/>
            <a:miter lim="800000"/>
            <a:headEnd/>
            <a:tailEnd/>
          </a:ln>
        </p:spPr>
        <p:txBody>
          <a:bodyPr wrap="square">
            <a:spAutoFit/>
          </a:bodyPr>
          <a:lstStyle/>
          <a:p>
            <a:pPr algn="ctr" eaLnBrk="1" hangingPunct="1">
              <a:spcBef>
                <a:spcPct val="50000"/>
              </a:spcBef>
            </a:pPr>
            <a:r>
              <a:rPr lang="en-US" sz="3200" b="1" dirty="0">
                <a:solidFill>
                  <a:srgbClr val="00FF00"/>
                </a:solidFill>
                <a:latin typeface="Georgia" pitchFamily="18" charset="0"/>
              </a:rPr>
              <a:t>Continentality: How Does It Affect Climate? </a:t>
            </a:r>
          </a:p>
        </p:txBody>
      </p:sp>
      <p:graphicFrame>
        <p:nvGraphicFramePr>
          <p:cNvPr id="17457" name="Group 49"/>
          <p:cNvGraphicFramePr>
            <a:graphicFrameLocks noGrp="1"/>
          </p:cNvGraphicFramePr>
          <p:nvPr>
            <p:extLst>
              <p:ext uri="{D42A27DB-BD31-4B8C-83A1-F6EECF244321}">
                <p14:modId xmlns:p14="http://schemas.microsoft.com/office/powerpoint/2010/main" val="2291444276"/>
              </p:ext>
            </p:extLst>
          </p:nvPr>
        </p:nvGraphicFramePr>
        <p:xfrm>
          <a:off x="304800" y="990600"/>
          <a:ext cx="8686800" cy="1554480"/>
        </p:xfrm>
        <a:graphic>
          <a:graphicData uri="http://schemas.openxmlformats.org/drawingml/2006/table">
            <a:tbl>
              <a:tblPr/>
              <a:tblGrid>
                <a:gridCol w="8686800"/>
              </a:tblGrid>
              <a:tr h="269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Georgia" pitchFamily="18" charset="0"/>
                        </a:rPr>
                        <a:t>Remember:  continentality is the </a:t>
                      </a:r>
                      <a:r>
                        <a:rPr kumimoji="0" lang="en-US" sz="2400" b="0" i="0" u="none" strike="noStrike" cap="none" normalizeH="0" baseline="0" dirty="0" smtClean="0">
                          <a:ln>
                            <a:noFill/>
                          </a:ln>
                          <a:solidFill>
                            <a:srgbClr val="00FF00"/>
                          </a:solidFill>
                          <a:effectLst/>
                          <a:latin typeface="Georgia" pitchFamily="18" charset="0"/>
                        </a:rPr>
                        <a:t>effect of location on a continent </a:t>
                      </a:r>
                      <a:r>
                        <a:rPr kumimoji="0" lang="en-US" sz="2400" b="0" i="0" u="none" strike="noStrike" cap="none" normalizeH="0" baseline="0" dirty="0" smtClean="0">
                          <a:ln>
                            <a:noFill/>
                          </a:ln>
                          <a:solidFill>
                            <a:schemeClr val="bg1"/>
                          </a:solidFill>
                          <a:effectLst/>
                          <a:latin typeface="Georgia" pitchFamily="18" charset="0"/>
                        </a:rPr>
                        <a:t>on the climate of a place. Inland locations typically have larger temperature ranges and (possibly) drier conditions than maritime locations.</a:t>
                      </a:r>
                    </a:p>
                  </a:txBody>
                  <a:tcPr anchor="ctr" horzOverflow="overflow">
                    <a:lnL cap="flat">
                      <a:noFill/>
                    </a:lnL>
                    <a:lnR cap="flat">
                      <a:noFill/>
                    </a:lnR>
                    <a:lnT>
                      <a:noFill/>
                    </a:lnT>
                    <a:lnB cap="flat">
                      <a:noFill/>
                    </a:lnB>
                    <a:lnTlToBr>
                      <a:noFill/>
                    </a:lnTlToBr>
                    <a:lnBlToTr>
                      <a:noFill/>
                    </a:lnBlToTr>
                    <a:noFill/>
                  </a:tcPr>
                </a:tc>
              </a:tr>
            </a:tbl>
          </a:graphicData>
        </a:graphic>
      </p:graphicFrame>
      <p:pic>
        <p:nvPicPr>
          <p:cNvPr id="10247" name="Picture 20" descr="omaha"/>
          <p:cNvPicPr>
            <a:picLocks noChangeAspect="1" noChangeArrowheads="1"/>
          </p:cNvPicPr>
          <p:nvPr/>
        </p:nvPicPr>
        <p:blipFill>
          <a:blip r:embed="rId2" cstate="print"/>
          <a:srcRect/>
          <a:stretch>
            <a:fillRect/>
          </a:stretch>
        </p:blipFill>
        <p:spPr bwMode="auto">
          <a:xfrm>
            <a:off x="200025" y="2576513"/>
            <a:ext cx="4114800" cy="2936875"/>
          </a:xfrm>
          <a:prstGeom prst="rect">
            <a:avLst/>
          </a:prstGeom>
          <a:noFill/>
          <a:ln w="9525">
            <a:noFill/>
            <a:miter lim="800000"/>
            <a:headEnd/>
            <a:tailEnd/>
          </a:ln>
        </p:spPr>
      </p:pic>
      <p:pic>
        <p:nvPicPr>
          <p:cNvPr id="10248" name="Picture 22" descr="london"/>
          <p:cNvPicPr>
            <a:picLocks noChangeAspect="1" noChangeArrowheads="1"/>
          </p:cNvPicPr>
          <p:nvPr/>
        </p:nvPicPr>
        <p:blipFill>
          <a:blip r:embed="rId3" cstate="print"/>
          <a:srcRect/>
          <a:stretch>
            <a:fillRect/>
          </a:stretch>
        </p:blipFill>
        <p:spPr bwMode="auto">
          <a:xfrm>
            <a:off x="4648200" y="2595563"/>
            <a:ext cx="4267200" cy="2890837"/>
          </a:xfrm>
          <a:prstGeom prst="rect">
            <a:avLst/>
          </a:prstGeom>
          <a:noFill/>
          <a:ln w="9525">
            <a:noFill/>
            <a:miter lim="800000"/>
            <a:headEnd/>
            <a:tailEnd/>
          </a:ln>
        </p:spPr>
      </p:pic>
      <p:sp>
        <p:nvSpPr>
          <p:cNvPr id="10249" name="Text Box 46"/>
          <p:cNvSpPr txBox="1">
            <a:spLocks noChangeArrowheads="1"/>
          </p:cNvSpPr>
          <p:nvPr/>
        </p:nvSpPr>
        <p:spPr bwMode="auto">
          <a:xfrm>
            <a:off x="533400" y="4038600"/>
            <a:ext cx="3200400" cy="366713"/>
          </a:xfrm>
          <a:prstGeom prst="rect">
            <a:avLst/>
          </a:prstGeom>
          <a:noFill/>
          <a:ln w="9525">
            <a:noFill/>
            <a:miter lim="800000"/>
            <a:headEnd/>
            <a:tailEnd/>
          </a:ln>
        </p:spPr>
        <p:txBody>
          <a:bodyPr>
            <a:spAutoFit/>
          </a:bodyPr>
          <a:lstStyle/>
          <a:p>
            <a:pPr eaLnBrk="1" hangingPunct="1">
              <a:spcBef>
                <a:spcPct val="50000"/>
              </a:spcBef>
            </a:pPr>
            <a:endParaRPr lang="en-US"/>
          </a:p>
        </p:txBody>
      </p:sp>
      <p:sp>
        <p:nvSpPr>
          <p:cNvPr id="11" name="TextBox 10"/>
          <p:cNvSpPr txBox="1"/>
          <p:nvPr/>
        </p:nvSpPr>
        <p:spPr>
          <a:xfrm>
            <a:off x="609600" y="5562600"/>
            <a:ext cx="8153400" cy="954107"/>
          </a:xfrm>
          <a:prstGeom prst="rect">
            <a:avLst/>
          </a:prstGeom>
          <a:noFill/>
        </p:spPr>
        <p:txBody>
          <a:bodyPr wrap="square" rtlCol="0">
            <a:spAutoFit/>
          </a:bodyPr>
          <a:lstStyle/>
          <a:p>
            <a:pPr algn="ctr"/>
            <a:r>
              <a:rPr lang="en-US" sz="2800" dirty="0" smtClean="0">
                <a:solidFill>
                  <a:schemeClr val="bg1"/>
                </a:solidFill>
                <a:latin typeface="Georgia" pitchFamily="18" charset="0"/>
              </a:rPr>
              <a:t>Compare these two locations.  Which one is further inland?  How can you tell?</a:t>
            </a:r>
            <a:endParaRPr lang="en-US" sz="2800" dirty="0">
              <a:solidFill>
                <a:schemeClr val="bg1"/>
              </a:solidFill>
              <a:latin typeface="Georgia" pitchFamily="18" charset="0"/>
            </a:endParaRPr>
          </a:p>
        </p:txBody>
      </p:sp>
    </p:spTree>
  </p:cSld>
  <p:clrMapOvr>
    <a:masterClrMapping/>
  </p:clrMapOvr>
  <p:transition spd="slow">
    <p:check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590800"/>
            <a:ext cx="8534400" cy="1323439"/>
          </a:xfrm>
          <a:prstGeom prst="rect">
            <a:avLst/>
          </a:prstGeom>
          <a:noFill/>
        </p:spPr>
        <p:txBody>
          <a:bodyPr wrap="square" rtlCol="0">
            <a:spAutoFit/>
          </a:bodyPr>
          <a:lstStyle/>
          <a:p>
            <a:pPr algn="ctr"/>
            <a:r>
              <a:rPr lang="en-US" sz="8000" dirty="0" smtClean="0">
                <a:solidFill>
                  <a:srgbClr val="00FF00"/>
                </a:solidFill>
                <a:latin typeface="Georgia" pitchFamily="18" charset="0"/>
              </a:rPr>
              <a:t>E</a:t>
            </a:r>
            <a:r>
              <a:rPr lang="en-US" sz="8000" dirty="0" smtClean="0">
                <a:solidFill>
                  <a:schemeClr val="bg1"/>
                </a:solidFill>
                <a:latin typeface="Georgia" pitchFamily="18" charset="0"/>
              </a:rPr>
              <a:t> is for Elevation</a:t>
            </a:r>
            <a:endParaRPr lang="en-US" sz="8000" dirty="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143000" y="457200"/>
            <a:ext cx="8229600" cy="792162"/>
          </a:xfrm>
        </p:spPr>
        <p:txBody>
          <a:bodyPr/>
          <a:lstStyle/>
          <a:p>
            <a:r>
              <a:rPr lang="en-US" sz="6000" dirty="0" smtClean="0">
                <a:solidFill>
                  <a:schemeClr val="bg1"/>
                </a:solidFill>
                <a:latin typeface="Georgia" pitchFamily="18" charset="0"/>
              </a:rPr>
              <a:t>Elevation</a:t>
            </a:r>
          </a:p>
        </p:txBody>
      </p:sp>
      <p:sp>
        <p:nvSpPr>
          <p:cNvPr id="11267" name="Content Placeholder 2"/>
          <p:cNvSpPr>
            <a:spLocks noGrp="1"/>
          </p:cNvSpPr>
          <p:nvPr>
            <p:ph idx="1"/>
          </p:nvPr>
        </p:nvSpPr>
        <p:spPr>
          <a:xfrm>
            <a:off x="6477000" y="381001"/>
            <a:ext cx="2667000" cy="6172200"/>
          </a:xfrm>
        </p:spPr>
        <p:txBody>
          <a:bodyPr/>
          <a:lstStyle/>
          <a:p>
            <a:r>
              <a:rPr lang="en-US" sz="2800" dirty="0" smtClean="0">
                <a:solidFill>
                  <a:schemeClr val="bg1"/>
                </a:solidFill>
                <a:latin typeface="Georgia" pitchFamily="18" charset="0"/>
              </a:rPr>
              <a:t>It gets colder as you go up a mountain. </a:t>
            </a:r>
          </a:p>
          <a:p>
            <a:pPr>
              <a:buNone/>
            </a:pPr>
            <a:endParaRPr lang="en-US" sz="2800" dirty="0" smtClean="0">
              <a:solidFill>
                <a:schemeClr val="bg1"/>
              </a:solidFill>
              <a:latin typeface="Georgia" pitchFamily="18" charset="0"/>
            </a:endParaRPr>
          </a:p>
          <a:p>
            <a:r>
              <a:rPr lang="en-US" sz="2800" dirty="0" smtClean="0">
                <a:solidFill>
                  <a:schemeClr val="bg1"/>
                </a:solidFill>
                <a:latin typeface="Georgia" pitchFamily="18" charset="0"/>
              </a:rPr>
              <a:t>The formula for vertical climate: the </a:t>
            </a:r>
            <a:r>
              <a:rPr lang="en-US" sz="2800" dirty="0" smtClean="0">
                <a:solidFill>
                  <a:srgbClr val="00FF00"/>
                </a:solidFill>
                <a:latin typeface="Georgia" pitchFamily="18" charset="0"/>
              </a:rPr>
              <a:t>temperature decreases 3.5°F for every 1,000 ft of elevation.  </a:t>
            </a:r>
          </a:p>
        </p:txBody>
      </p:sp>
      <p:pic>
        <p:nvPicPr>
          <p:cNvPr id="21506" name="Picture 2" descr="http://images.wikia.com/analytical/images/7/7e/Mountain.jpg"/>
          <p:cNvPicPr>
            <a:picLocks noChangeAspect="1" noChangeArrowheads="1"/>
          </p:cNvPicPr>
          <p:nvPr/>
        </p:nvPicPr>
        <p:blipFill>
          <a:blip r:embed="rId2" cstate="print"/>
          <a:srcRect/>
          <a:stretch>
            <a:fillRect/>
          </a:stretch>
        </p:blipFill>
        <p:spPr bwMode="auto">
          <a:xfrm>
            <a:off x="381000" y="1524000"/>
            <a:ext cx="6096000" cy="4572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elandtemp"/>
          <p:cNvPicPr>
            <a:picLocks noChangeAspect="1" noChangeArrowheads="1"/>
          </p:cNvPicPr>
          <p:nvPr/>
        </p:nvPicPr>
        <p:blipFill>
          <a:blip r:embed="rId2" cstate="print"/>
          <a:srcRect/>
          <a:stretch>
            <a:fillRect/>
          </a:stretch>
        </p:blipFill>
        <p:spPr bwMode="auto">
          <a:xfrm>
            <a:off x="1828800" y="1524000"/>
            <a:ext cx="5773738" cy="5054382"/>
          </a:xfrm>
          <a:prstGeom prst="rect">
            <a:avLst/>
          </a:prstGeom>
          <a:noFill/>
          <a:ln w="9525">
            <a:noFill/>
            <a:miter lim="800000"/>
            <a:headEnd/>
            <a:tailEnd/>
          </a:ln>
        </p:spPr>
      </p:pic>
      <p:sp>
        <p:nvSpPr>
          <p:cNvPr id="4" name="TextBox 3"/>
          <p:cNvSpPr txBox="1"/>
          <p:nvPr/>
        </p:nvSpPr>
        <p:spPr>
          <a:xfrm>
            <a:off x="609600" y="685800"/>
            <a:ext cx="8305800" cy="830997"/>
          </a:xfrm>
          <a:prstGeom prst="rect">
            <a:avLst/>
          </a:prstGeom>
          <a:noFill/>
        </p:spPr>
        <p:txBody>
          <a:bodyPr wrap="square" rtlCol="0">
            <a:spAutoFit/>
          </a:bodyPr>
          <a:lstStyle/>
          <a:p>
            <a:r>
              <a:rPr lang="en-US" sz="2400" b="1" dirty="0" smtClean="0">
                <a:solidFill>
                  <a:srgbClr val="00FF00"/>
                </a:solidFill>
                <a:latin typeface="Georgia" pitchFamily="18" charset="0"/>
              </a:rPr>
              <a:t>Remember</a:t>
            </a:r>
            <a:r>
              <a:rPr lang="en-US" sz="2400" b="1" dirty="0" smtClean="0">
                <a:solidFill>
                  <a:schemeClr val="bg1"/>
                </a:solidFill>
                <a:latin typeface="Georgia" pitchFamily="18" charset="0"/>
              </a:rPr>
              <a:t>:  elevation affects climate and climate affects the type of vegetation.</a:t>
            </a:r>
            <a:endParaRPr lang="en-US" sz="2400" b="1" dirty="0">
              <a:solidFill>
                <a:schemeClr val="bg1"/>
              </a:solidFill>
              <a:latin typeface="Georgia" pitchFamily="18" charset="0"/>
            </a:endParaRPr>
          </a:p>
        </p:txBody>
      </p:sp>
      <p:sp>
        <p:nvSpPr>
          <p:cNvPr id="5" name="TextBox 4"/>
          <p:cNvSpPr txBox="1"/>
          <p:nvPr/>
        </p:nvSpPr>
        <p:spPr>
          <a:xfrm>
            <a:off x="381000" y="0"/>
            <a:ext cx="7772400" cy="646331"/>
          </a:xfrm>
          <a:prstGeom prst="rect">
            <a:avLst/>
          </a:prstGeom>
          <a:noFill/>
        </p:spPr>
        <p:txBody>
          <a:bodyPr wrap="square" rtlCol="0">
            <a:spAutoFit/>
          </a:bodyPr>
          <a:lstStyle/>
          <a:p>
            <a:pPr algn="ctr"/>
            <a:r>
              <a:rPr lang="en-US" sz="3600" dirty="0" smtClean="0">
                <a:solidFill>
                  <a:schemeClr val="bg1"/>
                </a:solidFill>
                <a:latin typeface="Georgia" pitchFamily="18" charset="0"/>
              </a:rPr>
              <a:t>Elevation</a:t>
            </a:r>
            <a:endParaRPr lang="en-US" sz="3600" dirty="0">
              <a:solidFill>
                <a:schemeClr val="bg1"/>
              </a:solidFill>
              <a:latin typeface="Georgia" pitchFamily="18" charset="0"/>
            </a:endParaRPr>
          </a:p>
        </p:txBody>
      </p:sp>
    </p:spTree>
  </p:cSld>
  <p:clrMapOvr>
    <a:masterClrMapping/>
  </p:clrMapOvr>
  <p:transition spd="slow">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www.harpercollege.edu/mhealy/geogres/maps/mmgif/altzona.gif"/>
          <p:cNvPicPr>
            <a:picLocks noChangeAspect="1" noChangeArrowheads="1"/>
          </p:cNvPicPr>
          <p:nvPr/>
        </p:nvPicPr>
        <p:blipFill>
          <a:blip r:embed="rId2" cstate="print"/>
          <a:srcRect/>
          <a:stretch>
            <a:fillRect/>
          </a:stretch>
        </p:blipFill>
        <p:spPr bwMode="auto">
          <a:xfrm>
            <a:off x="1295400" y="2209800"/>
            <a:ext cx="6096000" cy="4200526"/>
          </a:xfrm>
          <a:prstGeom prst="rect">
            <a:avLst/>
          </a:prstGeom>
          <a:noFill/>
        </p:spPr>
      </p:pic>
      <p:sp>
        <p:nvSpPr>
          <p:cNvPr id="3" name="TextBox 2"/>
          <p:cNvSpPr txBox="1"/>
          <p:nvPr/>
        </p:nvSpPr>
        <p:spPr>
          <a:xfrm>
            <a:off x="838200" y="228600"/>
            <a:ext cx="7391400" cy="1815882"/>
          </a:xfrm>
          <a:prstGeom prst="rect">
            <a:avLst/>
          </a:prstGeom>
          <a:noFill/>
        </p:spPr>
        <p:txBody>
          <a:bodyPr wrap="square" rtlCol="0">
            <a:spAutoFit/>
          </a:bodyPr>
          <a:lstStyle/>
          <a:p>
            <a:pPr algn="ctr"/>
            <a:r>
              <a:rPr lang="en-US" sz="2800" dirty="0" smtClean="0">
                <a:solidFill>
                  <a:schemeClr val="bg1"/>
                </a:solidFill>
                <a:latin typeface="Georgia" pitchFamily="18" charset="0"/>
              </a:rPr>
              <a:t>Not only does elevation affect the type of natural vegetation that will grow in a region, it also affects what types of crops humans can grow.</a:t>
            </a:r>
            <a:endParaRPr lang="en-US" sz="2800" dirty="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static.panoramio.com/photos/original/31252911.jpg"/>
          <p:cNvPicPr>
            <a:picLocks noChangeAspect="1" noChangeArrowheads="1"/>
          </p:cNvPicPr>
          <p:nvPr/>
        </p:nvPicPr>
        <p:blipFill>
          <a:blip r:embed="rId2" cstate="print"/>
          <a:srcRect/>
          <a:stretch>
            <a:fillRect/>
          </a:stretch>
        </p:blipFill>
        <p:spPr bwMode="auto">
          <a:xfrm>
            <a:off x="1371600" y="304800"/>
            <a:ext cx="6096000" cy="4572000"/>
          </a:xfrm>
          <a:prstGeom prst="rect">
            <a:avLst/>
          </a:prstGeom>
          <a:noFill/>
        </p:spPr>
      </p:pic>
      <p:sp>
        <p:nvSpPr>
          <p:cNvPr id="3" name="TextBox 2"/>
          <p:cNvSpPr txBox="1"/>
          <p:nvPr/>
        </p:nvSpPr>
        <p:spPr>
          <a:xfrm>
            <a:off x="0" y="4800600"/>
            <a:ext cx="9144000" cy="1754326"/>
          </a:xfrm>
          <a:prstGeom prst="rect">
            <a:avLst/>
          </a:prstGeom>
          <a:noFill/>
        </p:spPr>
        <p:txBody>
          <a:bodyPr wrap="square" rtlCol="0">
            <a:spAutoFit/>
          </a:bodyPr>
          <a:lstStyle/>
          <a:p>
            <a:pPr algn="ctr"/>
            <a:r>
              <a:rPr lang="en-US" sz="3600" dirty="0" smtClean="0">
                <a:solidFill>
                  <a:schemeClr val="bg1"/>
                </a:solidFill>
                <a:latin typeface="Georgia" pitchFamily="18" charset="0"/>
              </a:rPr>
              <a:t>In this photo, you can see the tree line-the highest point on a mountain that trees can survive.</a:t>
            </a:r>
            <a:endParaRPr lang="en-US" sz="3600" dirty="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4734342"/>
            <a:ext cx="9144000" cy="2123658"/>
          </a:xfrm>
          <a:prstGeom prst="rect">
            <a:avLst/>
          </a:prstGeom>
          <a:noFill/>
        </p:spPr>
        <p:txBody>
          <a:bodyPr wrap="square" rtlCol="0">
            <a:spAutoFit/>
          </a:bodyPr>
          <a:lstStyle/>
          <a:p>
            <a:pPr algn="ctr"/>
            <a:r>
              <a:rPr lang="en-US" sz="2400" b="1" dirty="0" smtClean="0">
                <a:solidFill>
                  <a:schemeClr val="bg1"/>
                </a:solidFill>
                <a:latin typeface="Georgia" pitchFamily="18" charset="0"/>
              </a:rPr>
              <a:t>This cooling effect of elevation stems from low atmospheric pressure -- with less air to push down on the mountains, the air molecules spread out and lose energy.</a:t>
            </a:r>
            <a:r>
              <a:rPr lang="en-US" dirty="0" smtClean="0">
                <a:solidFill>
                  <a:schemeClr val="bg1"/>
                </a:solidFill>
              </a:rPr>
              <a:t/>
            </a:r>
            <a:br>
              <a:rPr lang="en-US" dirty="0" smtClean="0">
                <a:solidFill>
                  <a:schemeClr val="bg1"/>
                </a:solidFill>
              </a:rPr>
            </a:br>
            <a:r>
              <a:rPr lang="en-US" dirty="0" smtClean="0"/>
              <a:t/>
            </a:r>
            <a:br>
              <a:rPr lang="en-US" dirty="0" smtClean="0"/>
            </a:br>
            <a:endParaRPr lang="en-US" dirty="0"/>
          </a:p>
        </p:txBody>
      </p:sp>
      <p:pic>
        <p:nvPicPr>
          <p:cNvPr id="1026" name="Picture 2" descr="C:\Users\Linda\Pictures\ch07\figure_07_01b.jpg"/>
          <p:cNvPicPr>
            <a:picLocks noChangeAspect="1" noChangeArrowheads="1"/>
          </p:cNvPicPr>
          <p:nvPr/>
        </p:nvPicPr>
        <p:blipFill>
          <a:blip r:embed="rId2" cstate="print"/>
          <a:srcRect l="2381" t="1555" r="2381" b="9826"/>
          <a:stretch>
            <a:fillRect/>
          </a:stretch>
        </p:blipFill>
        <p:spPr bwMode="auto">
          <a:xfrm>
            <a:off x="1524000" y="152400"/>
            <a:ext cx="6096000" cy="4343400"/>
          </a:xfrm>
          <a:prstGeom prst="rect">
            <a:avLst/>
          </a:prstGeom>
          <a:noFill/>
          <a:ln>
            <a:solidFill>
              <a:schemeClr val="accent1">
                <a:lumMod val="75000"/>
              </a:schemeClr>
            </a:solid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458200" cy="2308324"/>
          </a:xfrm>
          <a:prstGeom prst="rect">
            <a:avLst/>
          </a:prstGeom>
        </p:spPr>
        <p:txBody>
          <a:bodyPr wrap="square">
            <a:spAutoFit/>
          </a:bodyPr>
          <a:lstStyle/>
          <a:p>
            <a:pPr algn="ctr"/>
            <a:r>
              <a:rPr lang="en-US" sz="3600" dirty="0" smtClean="0">
                <a:solidFill>
                  <a:schemeClr val="bg1"/>
                </a:solidFill>
                <a:latin typeface="Georgia" pitchFamily="18" charset="0"/>
              </a:rPr>
              <a:t>If it is 75° at the base of a 10,000 ft tall mountain, what would the temperature be at the top?  Remember:  temperature drops 3.5</a:t>
            </a:r>
            <a:r>
              <a:rPr lang="en-US" sz="3600" dirty="0" smtClean="0">
                <a:solidFill>
                  <a:schemeClr val="bg1"/>
                </a:solidFill>
                <a:latin typeface="Georgia" pitchFamily="18" charset="0"/>
                <a:sym typeface="Symbol"/>
              </a:rPr>
              <a:t> Fahrenheit every 1,000 feet. </a:t>
            </a:r>
            <a:r>
              <a:rPr lang="en-US" sz="3600" dirty="0" smtClean="0">
                <a:solidFill>
                  <a:schemeClr val="bg1"/>
                </a:solidFill>
                <a:latin typeface="Georgia" pitchFamily="18" charset="0"/>
              </a:rPr>
              <a:t> </a:t>
            </a:r>
          </a:p>
        </p:txBody>
      </p:sp>
      <p:pic>
        <p:nvPicPr>
          <p:cNvPr id="63490" name="Picture 2" descr="http://www.youwall.com/papel/big_mountain_wallpaper_29b8a.jpg"/>
          <p:cNvPicPr>
            <a:picLocks noChangeAspect="1" noChangeArrowheads="1"/>
          </p:cNvPicPr>
          <p:nvPr/>
        </p:nvPicPr>
        <p:blipFill>
          <a:blip r:embed="rId2" cstate="print"/>
          <a:srcRect/>
          <a:stretch>
            <a:fillRect/>
          </a:stretch>
        </p:blipFill>
        <p:spPr bwMode="auto">
          <a:xfrm>
            <a:off x="1524000" y="2971800"/>
            <a:ext cx="5762625" cy="3600614"/>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743200"/>
            <a:ext cx="8382000" cy="923330"/>
          </a:xfrm>
          <a:prstGeom prst="rect">
            <a:avLst/>
          </a:prstGeom>
          <a:noFill/>
        </p:spPr>
        <p:txBody>
          <a:bodyPr wrap="square" rtlCol="0">
            <a:spAutoFit/>
          </a:bodyPr>
          <a:lstStyle/>
          <a:p>
            <a:pPr algn="ctr"/>
            <a:r>
              <a:rPr lang="en-US" sz="5400" dirty="0" smtClean="0">
                <a:solidFill>
                  <a:srgbClr val="00FF00"/>
                </a:solidFill>
                <a:latin typeface="Georgia" pitchFamily="18" charset="0"/>
              </a:rPr>
              <a:t>M</a:t>
            </a:r>
            <a:r>
              <a:rPr lang="en-US" sz="5400" dirty="0" smtClean="0">
                <a:solidFill>
                  <a:schemeClr val="bg1"/>
                </a:solidFill>
                <a:latin typeface="Georgia" pitchFamily="18" charset="0"/>
              </a:rPr>
              <a:t> is for Mountain Barriers</a:t>
            </a:r>
            <a:endParaRPr lang="en-US" sz="5400" dirty="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solidFill>
                  <a:srgbClr val="00FF00"/>
                </a:solidFill>
                <a:latin typeface="Georgia" pitchFamily="18" charset="0"/>
              </a:rPr>
              <a:t>Climograph</a:t>
            </a:r>
          </a:p>
        </p:txBody>
      </p:sp>
      <p:sp>
        <p:nvSpPr>
          <p:cNvPr id="27651" name="Content Placeholder 5"/>
          <p:cNvSpPr>
            <a:spLocks noGrp="1"/>
          </p:cNvSpPr>
          <p:nvPr>
            <p:ph idx="1"/>
          </p:nvPr>
        </p:nvSpPr>
        <p:spPr>
          <a:xfrm>
            <a:off x="457200" y="1371600"/>
            <a:ext cx="8229600" cy="4525963"/>
          </a:xfrm>
        </p:spPr>
        <p:txBody>
          <a:bodyPr/>
          <a:lstStyle/>
          <a:p>
            <a:r>
              <a:rPr lang="en-US" dirty="0" smtClean="0">
                <a:solidFill>
                  <a:schemeClr val="bg1"/>
                </a:solidFill>
                <a:latin typeface="Georgia" pitchFamily="18" charset="0"/>
              </a:rPr>
              <a:t>A graph that indicates average temperature and precipitation for an area.</a:t>
            </a:r>
          </a:p>
          <a:p>
            <a:r>
              <a:rPr lang="en-US" dirty="0" smtClean="0">
                <a:solidFill>
                  <a:schemeClr val="bg1"/>
                </a:solidFill>
                <a:latin typeface="Georgia" pitchFamily="18" charset="0"/>
              </a:rPr>
              <a:t>These graphs can answer the following types of questions:</a:t>
            </a:r>
          </a:p>
          <a:p>
            <a:pPr lvl="1"/>
            <a:r>
              <a:rPr lang="en-US" dirty="0" smtClean="0">
                <a:solidFill>
                  <a:schemeClr val="bg1"/>
                </a:solidFill>
                <a:latin typeface="Georgia" pitchFamily="18" charset="0"/>
              </a:rPr>
              <a:t>How much rain is there in a particular location?</a:t>
            </a:r>
          </a:p>
          <a:p>
            <a:pPr lvl="1"/>
            <a:r>
              <a:rPr lang="en-US" dirty="0" smtClean="0">
                <a:solidFill>
                  <a:schemeClr val="bg1"/>
                </a:solidFill>
                <a:latin typeface="Georgia" pitchFamily="18" charset="0"/>
              </a:rPr>
              <a:t>When is it dry?</a:t>
            </a:r>
          </a:p>
          <a:p>
            <a:pPr lvl="1"/>
            <a:r>
              <a:rPr lang="en-US" dirty="0" smtClean="0">
                <a:solidFill>
                  <a:schemeClr val="bg1"/>
                </a:solidFill>
                <a:latin typeface="Georgia" pitchFamily="18" charset="0"/>
              </a:rPr>
              <a:t>Is it wet when it’s cool?</a:t>
            </a:r>
          </a:p>
          <a:p>
            <a:pPr lvl="1"/>
            <a:r>
              <a:rPr lang="en-US" dirty="0" smtClean="0">
                <a:solidFill>
                  <a:schemeClr val="bg1"/>
                </a:solidFill>
                <a:latin typeface="Georgia" pitchFamily="18" charset="0"/>
              </a:rPr>
              <a:t>What vegetation can grow there?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0"/>
            <a:ext cx="8229600" cy="868362"/>
          </a:xfrm>
        </p:spPr>
        <p:txBody>
          <a:bodyPr/>
          <a:lstStyle/>
          <a:p>
            <a:r>
              <a:rPr lang="en-US" dirty="0" smtClean="0">
                <a:solidFill>
                  <a:srgbClr val="00FF00"/>
                </a:solidFill>
                <a:latin typeface="Georgia" pitchFamily="18" charset="0"/>
              </a:rPr>
              <a:t>Mountain Barriers</a:t>
            </a:r>
          </a:p>
        </p:txBody>
      </p:sp>
      <p:sp>
        <p:nvSpPr>
          <p:cNvPr id="14339" name="Content Placeholder 2"/>
          <p:cNvSpPr>
            <a:spLocks noGrp="1"/>
          </p:cNvSpPr>
          <p:nvPr>
            <p:ph idx="1"/>
          </p:nvPr>
        </p:nvSpPr>
        <p:spPr>
          <a:xfrm>
            <a:off x="0" y="762000"/>
            <a:ext cx="9144000" cy="2819400"/>
          </a:xfrm>
        </p:spPr>
        <p:txBody>
          <a:bodyPr/>
          <a:lstStyle/>
          <a:p>
            <a:r>
              <a:rPr lang="en-US" sz="2800" dirty="0" smtClean="0">
                <a:solidFill>
                  <a:schemeClr val="bg1"/>
                </a:solidFill>
                <a:latin typeface="Georgia" pitchFamily="18" charset="0"/>
              </a:rPr>
              <a:t>Mountains can stop storms and air masses. </a:t>
            </a:r>
          </a:p>
          <a:p>
            <a:r>
              <a:rPr lang="en-US" sz="2800" dirty="0" smtClean="0">
                <a:solidFill>
                  <a:schemeClr val="bg1"/>
                </a:solidFill>
                <a:latin typeface="Georgia" pitchFamily="18" charset="0"/>
              </a:rPr>
              <a:t>If you look at the physical map of southern Europe below, you will see that there are mountains that block cold north winds from reaching the Iberian, Italian and Balkan Peninsulas.</a:t>
            </a:r>
          </a:p>
        </p:txBody>
      </p:sp>
      <p:pic>
        <p:nvPicPr>
          <p:cNvPr id="17409" name="Picture 1"/>
          <p:cNvPicPr>
            <a:picLocks noChangeAspect="1" noChangeArrowheads="1"/>
          </p:cNvPicPr>
          <p:nvPr/>
        </p:nvPicPr>
        <p:blipFill>
          <a:blip r:embed="rId2" cstate="print"/>
          <a:srcRect/>
          <a:stretch>
            <a:fillRect/>
          </a:stretch>
        </p:blipFill>
        <p:spPr bwMode="auto">
          <a:xfrm>
            <a:off x="304800" y="3352800"/>
            <a:ext cx="8530124" cy="2819400"/>
          </a:xfrm>
          <a:prstGeom prst="rect">
            <a:avLst/>
          </a:prstGeom>
          <a:noFill/>
          <a:ln w="9525">
            <a:noFill/>
            <a:miter lim="800000"/>
            <a:headEnd/>
            <a:tailEnd/>
          </a:ln>
        </p:spPr>
      </p:pic>
      <p:cxnSp>
        <p:nvCxnSpPr>
          <p:cNvPr id="6" name="Straight Arrow Connector 5"/>
          <p:cNvCxnSpPr/>
          <p:nvPr/>
        </p:nvCxnSpPr>
        <p:spPr bwMode="auto">
          <a:xfrm flipV="1">
            <a:off x="1981200" y="4648200"/>
            <a:ext cx="762000" cy="1066800"/>
          </a:xfrm>
          <a:prstGeom prst="straightConnector1">
            <a:avLst/>
          </a:prstGeom>
          <a:solidFill>
            <a:schemeClr val="accent1"/>
          </a:solidFill>
          <a:ln w="50800" cap="flat" cmpd="sng" algn="ctr">
            <a:solidFill>
              <a:schemeClr val="tx1"/>
            </a:solidFill>
            <a:prstDash val="solid"/>
            <a:round/>
            <a:headEnd type="none" w="med" len="med"/>
            <a:tailEnd type="arrow"/>
          </a:ln>
          <a:effectLst/>
        </p:spPr>
      </p:cxnSp>
      <p:cxnSp>
        <p:nvCxnSpPr>
          <p:cNvPr id="7" name="Straight Arrow Connector 6"/>
          <p:cNvCxnSpPr/>
          <p:nvPr/>
        </p:nvCxnSpPr>
        <p:spPr bwMode="auto">
          <a:xfrm flipV="1">
            <a:off x="3276600" y="4038600"/>
            <a:ext cx="762000" cy="1066800"/>
          </a:xfrm>
          <a:prstGeom prst="straightConnector1">
            <a:avLst/>
          </a:prstGeom>
          <a:solidFill>
            <a:schemeClr val="accent1"/>
          </a:solidFill>
          <a:ln w="50800"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flipV="1">
            <a:off x="4495800" y="4800600"/>
            <a:ext cx="762000" cy="1066800"/>
          </a:xfrm>
          <a:prstGeom prst="straightConnector1">
            <a:avLst/>
          </a:prstGeom>
          <a:solidFill>
            <a:schemeClr val="accent1"/>
          </a:solidFill>
          <a:ln w="50800"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8153400" cy="3724096"/>
          </a:xfrm>
          <a:prstGeom prst="rect">
            <a:avLst/>
          </a:prstGeom>
        </p:spPr>
        <p:txBody>
          <a:bodyPr wrap="square">
            <a:spAutoFit/>
          </a:bodyPr>
          <a:lstStyle/>
          <a:p>
            <a:pPr algn="ctr"/>
            <a:r>
              <a:rPr lang="en-US" sz="3200" dirty="0" smtClean="0">
                <a:solidFill>
                  <a:srgbClr val="00FF00"/>
                </a:solidFill>
                <a:latin typeface="Georgia" pitchFamily="18" charset="0"/>
              </a:rPr>
              <a:t>Mountains are also responsible for </a:t>
            </a:r>
          </a:p>
          <a:p>
            <a:pPr algn="ctr"/>
            <a:r>
              <a:rPr lang="en-US" sz="3200" dirty="0" smtClean="0">
                <a:solidFill>
                  <a:srgbClr val="00FF00"/>
                </a:solidFill>
                <a:latin typeface="Georgia" pitchFamily="18" charset="0"/>
              </a:rPr>
              <a:t>the orographic effect.</a:t>
            </a:r>
          </a:p>
          <a:p>
            <a:pPr algn="ctr"/>
            <a:endParaRPr lang="en-US" sz="3200" dirty="0" smtClean="0">
              <a:solidFill>
                <a:schemeClr val="bg1"/>
              </a:solidFill>
              <a:latin typeface="Georgia" pitchFamily="18" charset="0"/>
            </a:endParaRPr>
          </a:p>
          <a:p>
            <a:pPr>
              <a:buFont typeface="Arial" pitchFamily="34" charset="0"/>
              <a:buChar char="•"/>
            </a:pPr>
            <a:r>
              <a:rPr lang="en-US" sz="2800" dirty="0" smtClean="0">
                <a:solidFill>
                  <a:schemeClr val="bg1"/>
                </a:solidFill>
                <a:latin typeface="Georgia" pitchFamily="18" charset="0"/>
              </a:rPr>
              <a:t>Wind containing moisture hits the windward side </a:t>
            </a:r>
          </a:p>
          <a:p>
            <a:r>
              <a:rPr lang="en-US" sz="2800" dirty="0" smtClean="0">
                <a:solidFill>
                  <a:schemeClr val="bg1"/>
                </a:solidFill>
                <a:latin typeface="Georgia" pitchFamily="18" charset="0"/>
              </a:rPr>
              <a:t>of a mountain (the side facing the wind).</a:t>
            </a:r>
          </a:p>
          <a:p>
            <a:pPr>
              <a:buFont typeface="Arial" pitchFamily="34" charset="0"/>
              <a:buChar char="•"/>
            </a:pPr>
            <a:endParaRPr lang="en-US" sz="2800" dirty="0" smtClean="0">
              <a:solidFill>
                <a:schemeClr val="bg1"/>
              </a:solidFill>
              <a:latin typeface="Georgia" pitchFamily="18" charset="0"/>
            </a:endParaRPr>
          </a:p>
          <a:p>
            <a:pPr>
              <a:buFont typeface="Arial" pitchFamily="34" charset="0"/>
              <a:buChar char="•"/>
            </a:pPr>
            <a:r>
              <a:rPr lang="en-US" sz="2800" dirty="0" smtClean="0">
                <a:solidFill>
                  <a:schemeClr val="bg1"/>
                </a:solidFill>
                <a:latin typeface="Georgia" pitchFamily="18" charset="0"/>
              </a:rPr>
              <a:t>The moisture full clouds are too heavy to make it over the mountain so precipitation occurs.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solidFill>
                  <a:srgbClr val="00FF00"/>
                </a:solidFill>
                <a:latin typeface="Georgia" pitchFamily="18" charset="0"/>
              </a:rPr>
              <a:t>Mountain Barriers </a:t>
            </a:r>
            <a:r>
              <a:rPr lang="en-US" dirty="0" smtClean="0">
                <a:solidFill>
                  <a:schemeClr val="bg1"/>
                </a:solidFill>
                <a:latin typeface="Georgia" pitchFamily="18" charset="0"/>
              </a:rPr>
              <a:t>(continued)</a:t>
            </a:r>
          </a:p>
        </p:txBody>
      </p:sp>
      <p:sp>
        <p:nvSpPr>
          <p:cNvPr id="15363" name="Content Placeholder 2"/>
          <p:cNvSpPr>
            <a:spLocks noGrp="1"/>
          </p:cNvSpPr>
          <p:nvPr>
            <p:ph idx="1"/>
          </p:nvPr>
        </p:nvSpPr>
        <p:spPr/>
        <p:txBody>
          <a:bodyPr/>
          <a:lstStyle/>
          <a:p>
            <a:pPr marL="742950" lvl="2" indent="-342900"/>
            <a:r>
              <a:rPr lang="en-US" sz="2800" dirty="0" smtClean="0">
                <a:solidFill>
                  <a:schemeClr val="bg1"/>
                </a:solidFill>
                <a:latin typeface="Georgia" pitchFamily="18" charset="0"/>
              </a:rPr>
              <a:t>After the precipitation, the clouds have no moisture and are able to rise over the mountain.</a:t>
            </a:r>
          </a:p>
          <a:p>
            <a:pPr marL="742950" lvl="2" indent="-342900"/>
            <a:r>
              <a:rPr lang="en-US" sz="2800" dirty="0" smtClean="0">
                <a:solidFill>
                  <a:schemeClr val="bg1"/>
                </a:solidFill>
                <a:latin typeface="Georgia" pitchFamily="18" charset="0"/>
              </a:rPr>
              <a:t>The side facing away from the wind is called the leeward side.</a:t>
            </a:r>
          </a:p>
          <a:p>
            <a:pPr marL="742950" lvl="2" indent="-342900"/>
            <a:r>
              <a:rPr lang="en-US" sz="2800" dirty="0" smtClean="0">
                <a:solidFill>
                  <a:schemeClr val="bg1"/>
                </a:solidFill>
                <a:latin typeface="Georgia" pitchFamily="18" charset="0"/>
              </a:rPr>
              <a:t>The leeward side of a mountain is arid.</a:t>
            </a:r>
          </a:p>
          <a:p>
            <a:pPr marL="742950" lvl="2" indent="-342900"/>
            <a:r>
              <a:rPr lang="en-US" sz="2800" dirty="0" smtClean="0">
                <a:solidFill>
                  <a:schemeClr val="bg1"/>
                </a:solidFill>
                <a:latin typeface="Georgia" pitchFamily="18" charset="0"/>
              </a:rPr>
              <a:t>The windward side has lush vegetation. </a:t>
            </a:r>
          </a:p>
          <a:p>
            <a:pPr marL="742950" lvl="2" indent="-342900"/>
            <a:r>
              <a:rPr lang="en-US" sz="2800" dirty="0" smtClean="0">
                <a:solidFill>
                  <a:schemeClr val="bg1"/>
                </a:solidFill>
                <a:latin typeface="Georgia" pitchFamily="18" charset="0"/>
              </a:rPr>
              <a:t>The leeward side of a mountain is in the rain shadow and is usually a desert</a:t>
            </a:r>
            <a:r>
              <a:rPr lang="en-US" dirty="0" smtClean="0">
                <a:solidFill>
                  <a:schemeClr val="bg1"/>
                </a:solidFill>
                <a:latin typeface="Georgia" pitchFamily="18" charset="0"/>
              </a:rPr>
              <a:t>.</a:t>
            </a:r>
          </a:p>
          <a:p>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descr="cli11"/>
          <p:cNvPicPr>
            <a:picLocks noChangeAspect="1" noChangeArrowheads="1"/>
          </p:cNvPicPr>
          <p:nvPr/>
        </p:nvPicPr>
        <p:blipFill>
          <a:blip r:embed="rId2" cstate="print"/>
          <a:srcRect/>
          <a:stretch>
            <a:fillRect/>
          </a:stretch>
        </p:blipFill>
        <p:spPr bwMode="auto">
          <a:xfrm>
            <a:off x="228600" y="1447800"/>
            <a:ext cx="8686800" cy="5105400"/>
          </a:xfrm>
          <a:prstGeom prst="rect">
            <a:avLst/>
          </a:prstGeom>
          <a:noFill/>
          <a:ln w="9525">
            <a:noFill/>
            <a:miter lim="800000"/>
            <a:headEnd/>
            <a:tailEnd/>
          </a:ln>
        </p:spPr>
      </p:pic>
      <p:sp>
        <p:nvSpPr>
          <p:cNvPr id="4" name="TextBox 3"/>
          <p:cNvSpPr txBox="1"/>
          <p:nvPr/>
        </p:nvSpPr>
        <p:spPr>
          <a:xfrm>
            <a:off x="457200" y="457200"/>
            <a:ext cx="8458200" cy="707886"/>
          </a:xfrm>
          <a:prstGeom prst="rect">
            <a:avLst/>
          </a:prstGeom>
          <a:noFill/>
        </p:spPr>
        <p:txBody>
          <a:bodyPr wrap="square" rtlCol="0">
            <a:spAutoFit/>
          </a:bodyPr>
          <a:lstStyle/>
          <a:p>
            <a:pPr algn="ctr"/>
            <a:r>
              <a:rPr lang="en-US" sz="4000" dirty="0" smtClean="0">
                <a:solidFill>
                  <a:schemeClr val="bg1"/>
                </a:solidFill>
              </a:rPr>
              <a:t>Mountain Barriers:  Rain Shadow </a:t>
            </a:r>
            <a:endParaRPr lang="en-US" sz="4000" dirty="0">
              <a:solidFill>
                <a:schemeClr val="bg1"/>
              </a:solidFill>
            </a:endParaRPr>
          </a:p>
        </p:txBody>
      </p:sp>
    </p:spTree>
  </p:cSld>
  <p:clrMapOvr>
    <a:masterClrMapping/>
  </p:clrMapOvr>
  <p:transition spd="slow">
    <p:pu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cstate="print"/>
          <a:srcRect/>
          <a:stretch>
            <a:fillRect/>
          </a:stretch>
        </p:blipFill>
        <p:spPr bwMode="auto">
          <a:xfrm>
            <a:off x="1981200" y="304800"/>
            <a:ext cx="4943475" cy="4533900"/>
          </a:xfrm>
          <a:prstGeom prst="rect">
            <a:avLst/>
          </a:prstGeom>
          <a:noFill/>
          <a:ln w="9525">
            <a:noFill/>
            <a:miter lim="800000"/>
            <a:headEnd/>
            <a:tailEnd/>
          </a:ln>
        </p:spPr>
      </p:pic>
      <p:sp>
        <p:nvSpPr>
          <p:cNvPr id="3" name="TextBox 2"/>
          <p:cNvSpPr txBox="1"/>
          <p:nvPr/>
        </p:nvSpPr>
        <p:spPr>
          <a:xfrm>
            <a:off x="0" y="5257800"/>
            <a:ext cx="8991600" cy="1077218"/>
          </a:xfrm>
          <a:prstGeom prst="rect">
            <a:avLst/>
          </a:prstGeom>
          <a:noFill/>
        </p:spPr>
        <p:txBody>
          <a:bodyPr wrap="square" rtlCol="0">
            <a:spAutoFit/>
          </a:bodyPr>
          <a:lstStyle/>
          <a:p>
            <a:pPr algn="ctr"/>
            <a:r>
              <a:rPr lang="en-US" sz="3200" dirty="0" smtClean="0">
                <a:solidFill>
                  <a:schemeClr val="bg1"/>
                </a:solidFill>
                <a:latin typeface="Georgia" pitchFamily="18" charset="0"/>
              </a:rPr>
              <a:t>How would you explain the formation of the Great Basin in the American Southwest?</a:t>
            </a:r>
            <a:endParaRPr lang="en-US" sz="3200" dirty="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819400"/>
            <a:ext cx="7696200" cy="923330"/>
          </a:xfrm>
          <a:prstGeom prst="rect">
            <a:avLst/>
          </a:prstGeom>
          <a:noFill/>
        </p:spPr>
        <p:txBody>
          <a:bodyPr wrap="square" rtlCol="0">
            <a:spAutoFit/>
          </a:bodyPr>
          <a:lstStyle/>
          <a:p>
            <a:pPr algn="ctr"/>
            <a:r>
              <a:rPr lang="en-US" sz="5400" dirty="0" smtClean="0">
                <a:solidFill>
                  <a:srgbClr val="00FF00"/>
                </a:solidFill>
                <a:latin typeface="Georgia" pitchFamily="18" charset="0"/>
              </a:rPr>
              <a:t>O</a:t>
            </a:r>
            <a:r>
              <a:rPr lang="en-US" sz="5400" dirty="0" smtClean="0">
                <a:solidFill>
                  <a:schemeClr val="bg1"/>
                </a:solidFill>
                <a:latin typeface="Georgia" pitchFamily="18" charset="0"/>
              </a:rPr>
              <a:t> is for Ocean Currents</a:t>
            </a:r>
            <a:endParaRPr lang="en-US" sz="5400" dirty="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4638"/>
            <a:ext cx="8229600" cy="639762"/>
          </a:xfrm>
        </p:spPr>
        <p:txBody>
          <a:bodyPr/>
          <a:lstStyle/>
          <a:p>
            <a:r>
              <a:rPr lang="en-US" dirty="0" smtClean="0">
                <a:solidFill>
                  <a:srgbClr val="00FF00"/>
                </a:solidFill>
                <a:latin typeface="Georgia" pitchFamily="18" charset="0"/>
              </a:rPr>
              <a:t>Ocean Currents</a:t>
            </a:r>
          </a:p>
        </p:txBody>
      </p:sp>
      <p:sp>
        <p:nvSpPr>
          <p:cNvPr id="18435" name="Content Placeholder 2"/>
          <p:cNvSpPr>
            <a:spLocks noGrp="1"/>
          </p:cNvSpPr>
          <p:nvPr>
            <p:ph idx="1"/>
          </p:nvPr>
        </p:nvSpPr>
        <p:spPr>
          <a:xfrm>
            <a:off x="0" y="1066800"/>
            <a:ext cx="9144000" cy="1524000"/>
          </a:xfrm>
        </p:spPr>
        <p:txBody>
          <a:bodyPr/>
          <a:lstStyle/>
          <a:p>
            <a:r>
              <a:rPr lang="en-US" sz="2800" b="1" dirty="0" smtClean="0">
                <a:solidFill>
                  <a:srgbClr val="002060"/>
                </a:solidFill>
                <a:latin typeface="Georgia" pitchFamily="18" charset="0"/>
              </a:rPr>
              <a:t>Cold currents </a:t>
            </a:r>
            <a:r>
              <a:rPr lang="en-US" sz="2800" dirty="0" smtClean="0">
                <a:solidFill>
                  <a:schemeClr val="bg1"/>
                </a:solidFill>
                <a:latin typeface="Georgia" pitchFamily="18" charset="0"/>
              </a:rPr>
              <a:t>create dry conditions on the coast.  </a:t>
            </a:r>
          </a:p>
          <a:p>
            <a:r>
              <a:rPr lang="en-US" sz="2800" b="1" dirty="0" smtClean="0">
                <a:solidFill>
                  <a:srgbClr val="FF0000"/>
                </a:solidFill>
                <a:latin typeface="Georgia" pitchFamily="18" charset="0"/>
              </a:rPr>
              <a:t>Warm currents </a:t>
            </a:r>
            <a:r>
              <a:rPr lang="en-US" sz="2800" dirty="0" smtClean="0">
                <a:solidFill>
                  <a:schemeClr val="bg1"/>
                </a:solidFill>
                <a:latin typeface="Georgia" pitchFamily="18" charset="0"/>
              </a:rPr>
              <a:t>create wet conditions on the coast.  </a:t>
            </a:r>
          </a:p>
        </p:txBody>
      </p:sp>
      <p:pic>
        <p:nvPicPr>
          <p:cNvPr id="13314" name="Picture 2" descr="http://www.teachoceanscience.net/images/current_map_america_center_lge.png"/>
          <p:cNvPicPr>
            <a:picLocks noChangeAspect="1" noChangeArrowheads="1"/>
          </p:cNvPicPr>
          <p:nvPr/>
        </p:nvPicPr>
        <p:blipFill>
          <a:blip r:embed="rId2" cstate="print"/>
          <a:srcRect/>
          <a:stretch>
            <a:fillRect/>
          </a:stretch>
        </p:blipFill>
        <p:spPr bwMode="auto">
          <a:xfrm>
            <a:off x="1219200" y="2209800"/>
            <a:ext cx="6486525" cy="428625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www.heatingoil.com/wp-content/uploads/2009/07/gulf-stream-map-1.gif"/>
          <p:cNvPicPr>
            <a:picLocks noChangeAspect="1" noChangeArrowheads="1"/>
          </p:cNvPicPr>
          <p:nvPr/>
        </p:nvPicPr>
        <p:blipFill>
          <a:blip r:embed="rId2" cstate="print"/>
          <a:srcRect/>
          <a:stretch>
            <a:fillRect/>
          </a:stretch>
        </p:blipFill>
        <p:spPr bwMode="auto">
          <a:xfrm>
            <a:off x="4876800" y="838200"/>
            <a:ext cx="3713880" cy="2814607"/>
          </a:xfrm>
          <a:prstGeom prst="rect">
            <a:avLst/>
          </a:prstGeom>
          <a:noFill/>
        </p:spPr>
      </p:pic>
      <p:sp>
        <p:nvSpPr>
          <p:cNvPr id="3" name="TextBox 2"/>
          <p:cNvSpPr txBox="1"/>
          <p:nvPr/>
        </p:nvSpPr>
        <p:spPr>
          <a:xfrm>
            <a:off x="685800" y="4114800"/>
            <a:ext cx="7772400" cy="2246769"/>
          </a:xfrm>
          <a:prstGeom prst="rect">
            <a:avLst/>
          </a:prstGeom>
          <a:noFill/>
        </p:spPr>
        <p:txBody>
          <a:bodyPr wrap="square" rtlCol="0">
            <a:spAutoFit/>
          </a:bodyPr>
          <a:lstStyle/>
          <a:p>
            <a:pPr algn="ctr"/>
            <a:r>
              <a:rPr lang="en-US" sz="2800" dirty="0" smtClean="0">
                <a:solidFill>
                  <a:schemeClr val="bg1"/>
                </a:solidFill>
                <a:latin typeface="Georgia" pitchFamily="18" charset="0"/>
              </a:rPr>
              <a:t>Study the North Atlantic wind pattern map and the North Atlantic ocean current map.  If Western Europe is at roughly the same latitude as Canada, why is the climate of Western Europe so much warmer?</a:t>
            </a:r>
            <a:endParaRPr lang="en-US" sz="2800" dirty="0">
              <a:solidFill>
                <a:schemeClr val="bg1"/>
              </a:solidFill>
              <a:latin typeface="Georgia" pitchFamily="18" charset="0"/>
            </a:endParaRPr>
          </a:p>
        </p:txBody>
      </p:sp>
      <p:sp>
        <p:nvSpPr>
          <p:cNvPr id="5" name="TextBox 4"/>
          <p:cNvSpPr txBox="1"/>
          <p:nvPr/>
        </p:nvSpPr>
        <p:spPr>
          <a:xfrm>
            <a:off x="457200" y="304800"/>
            <a:ext cx="3657600" cy="523220"/>
          </a:xfrm>
          <a:prstGeom prst="rect">
            <a:avLst/>
          </a:prstGeom>
          <a:noFill/>
        </p:spPr>
        <p:txBody>
          <a:bodyPr wrap="square" rtlCol="0">
            <a:spAutoFit/>
          </a:bodyPr>
          <a:lstStyle/>
          <a:p>
            <a:pPr algn="ctr"/>
            <a:r>
              <a:rPr lang="en-US" sz="2800" dirty="0" smtClean="0">
                <a:solidFill>
                  <a:schemeClr val="bg1"/>
                </a:solidFill>
                <a:latin typeface="Georgia" pitchFamily="18" charset="0"/>
              </a:rPr>
              <a:t>Wind Patterns</a:t>
            </a:r>
            <a:endParaRPr lang="en-US" sz="2800" dirty="0">
              <a:solidFill>
                <a:schemeClr val="bg1"/>
              </a:solidFill>
              <a:latin typeface="Georgia" pitchFamily="18" charset="0"/>
            </a:endParaRPr>
          </a:p>
        </p:txBody>
      </p:sp>
      <p:sp>
        <p:nvSpPr>
          <p:cNvPr id="7" name="TextBox 6"/>
          <p:cNvSpPr txBox="1"/>
          <p:nvPr/>
        </p:nvSpPr>
        <p:spPr>
          <a:xfrm>
            <a:off x="5105400" y="304800"/>
            <a:ext cx="2971800" cy="523220"/>
          </a:xfrm>
          <a:prstGeom prst="rect">
            <a:avLst/>
          </a:prstGeom>
          <a:noFill/>
        </p:spPr>
        <p:txBody>
          <a:bodyPr wrap="square" rtlCol="0">
            <a:spAutoFit/>
          </a:bodyPr>
          <a:lstStyle/>
          <a:p>
            <a:pPr algn="ctr"/>
            <a:r>
              <a:rPr lang="en-US" sz="2800" dirty="0" smtClean="0">
                <a:solidFill>
                  <a:schemeClr val="bg1"/>
                </a:solidFill>
                <a:latin typeface="Georgia" pitchFamily="18" charset="0"/>
              </a:rPr>
              <a:t>Ocean Currents</a:t>
            </a:r>
            <a:endParaRPr lang="en-US" sz="2800" dirty="0">
              <a:solidFill>
                <a:schemeClr val="bg1"/>
              </a:solidFill>
              <a:latin typeface="Georgia" pitchFamily="18" charset="0"/>
            </a:endParaRPr>
          </a:p>
        </p:txBody>
      </p:sp>
      <p:pic>
        <p:nvPicPr>
          <p:cNvPr id="70661" name="Picture 5"/>
          <p:cNvPicPr>
            <a:picLocks noChangeAspect="1" noChangeArrowheads="1"/>
          </p:cNvPicPr>
          <p:nvPr/>
        </p:nvPicPr>
        <p:blipFill>
          <a:blip r:embed="rId3" cstate="print"/>
          <a:srcRect/>
          <a:stretch>
            <a:fillRect/>
          </a:stretch>
        </p:blipFill>
        <p:spPr bwMode="auto">
          <a:xfrm>
            <a:off x="152400" y="914400"/>
            <a:ext cx="4488873"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cstate="print"/>
          <a:srcRect/>
          <a:stretch>
            <a:fillRect/>
          </a:stretch>
        </p:blipFill>
        <p:spPr bwMode="auto">
          <a:xfrm>
            <a:off x="4724400" y="914400"/>
            <a:ext cx="3543300" cy="3828305"/>
          </a:xfrm>
          <a:prstGeom prst="rect">
            <a:avLst/>
          </a:prstGeom>
          <a:noFill/>
          <a:ln w="9525">
            <a:noFill/>
            <a:miter lim="800000"/>
            <a:headEnd/>
            <a:tailEnd/>
          </a:ln>
        </p:spPr>
      </p:pic>
      <p:pic>
        <p:nvPicPr>
          <p:cNvPr id="71683" name="Picture 3"/>
          <p:cNvPicPr>
            <a:picLocks noChangeAspect="1" noChangeArrowheads="1"/>
          </p:cNvPicPr>
          <p:nvPr/>
        </p:nvPicPr>
        <p:blipFill>
          <a:blip r:embed="rId3" cstate="print"/>
          <a:srcRect/>
          <a:stretch>
            <a:fillRect/>
          </a:stretch>
        </p:blipFill>
        <p:spPr bwMode="auto">
          <a:xfrm>
            <a:off x="457200" y="990600"/>
            <a:ext cx="3566337" cy="3505200"/>
          </a:xfrm>
          <a:prstGeom prst="rect">
            <a:avLst/>
          </a:prstGeom>
          <a:noFill/>
          <a:ln w="9525">
            <a:noFill/>
            <a:miter lim="800000"/>
            <a:headEnd/>
            <a:tailEnd/>
          </a:ln>
        </p:spPr>
      </p:pic>
      <p:sp>
        <p:nvSpPr>
          <p:cNvPr id="4" name="TextBox 3"/>
          <p:cNvSpPr txBox="1"/>
          <p:nvPr/>
        </p:nvSpPr>
        <p:spPr>
          <a:xfrm>
            <a:off x="838200" y="457200"/>
            <a:ext cx="2667000" cy="523220"/>
          </a:xfrm>
          <a:prstGeom prst="rect">
            <a:avLst/>
          </a:prstGeom>
          <a:noFill/>
        </p:spPr>
        <p:txBody>
          <a:bodyPr wrap="square" rtlCol="0">
            <a:spAutoFit/>
          </a:bodyPr>
          <a:lstStyle/>
          <a:p>
            <a:pPr algn="ctr"/>
            <a:r>
              <a:rPr lang="en-US" sz="2800" dirty="0" smtClean="0">
                <a:solidFill>
                  <a:schemeClr val="bg1"/>
                </a:solidFill>
                <a:latin typeface="Georgia" pitchFamily="18" charset="0"/>
              </a:rPr>
              <a:t>Ocean Currents</a:t>
            </a:r>
            <a:endParaRPr lang="en-US" sz="2800" dirty="0">
              <a:solidFill>
                <a:schemeClr val="bg1"/>
              </a:solidFill>
              <a:latin typeface="Georgia" pitchFamily="18" charset="0"/>
            </a:endParaRPr>
          </a:p>
        </p:txBody>
      </p:sp>
      <p:sp>
        <p:nvSpPr>
          <p:cNvPr id="5" name="TextBox 4"/>
          <p:cNvSpPr txBox="1"/>
          <p:nvPr/>
        </p:nvSpPr>
        <p:spPr>
          <a:xfrm>
            <a:off x="4648200" y="381000"/>
            <a:ext cx="3733800" cy="523220"/>
          </a:xfrm>
          <a:prstGeom prst="rect">
            <a:avLst/>
          </a:prstGeom>
          <a:noFill/>
        </p:spPr>
        <p:txBody>
          <a:bodyPr wrap="square" rtlCol="0">
            <a:spAutoFit/>
          </a:bodyPr>
          <a:lstStyle/>
          <a:p>
            <a:pPr algn="ctr"/>
            <a:r>
              <a:rPr lang="en-US" sz="2800" dirty="0" smtClean="0">
                <a:solidFill>
                  <a:schemeClr val="bg1"/>
                </a:solidFill>
                <a:latin typeface="Georgia" pitchFamily="18" charset="0"/>
              </a:rPr>
              <a:t>Physical Map of Africa</a:t>
            </a:r>
            <a:endParaRPr lang="en-US" sz="2800" dirty="0">
              <a:solidFill>
                <a:schemeClr val="bg1"/>
              </a:solidFill>
              <a:latin typeface="Georgia" pitchFamily="18" charset="0"/>
            </a:endParaRPr>
          </a:p>
        </p:txBody>
      </p:sp>
      <p:sp>
        <p:nvSpPr>
          <p:cNvPr id="6" name="TextBox 5"/>
          <p:cNvSpPr txBox="1"/>
          <p:nvPr/>
        </p:nvSpPr>
        <p:spPr>
          <a:xfrm>
            <a:off x="762000" y="5105400"/>
            <a:ext cx="7543800" cy="1384995"/>
          </a:xfrm>
          <a:prstGeom prst="rect">
            <a:avLst/>
          </a:prstGeom>
          <a:noFill/>
        </p:spPr>
        <p:txBody>
          <a:bodyPr wrap="square" rtlCol="0">
            <a:spAutoFit/>
          </a:bodyPr>
          <a:lstStyle/>
          <a:p>
            <a:pPr algn="ctr"/>
            <a:r>
              <a:rPr lang="en-US" sz="2800" dirty="0" smtClean="0">
                <a:solidFill>
                  <a:schemeClr val="bg1"/>
                </a:solidFill>
                <a:latin typeface="Georgia" pitchFamily="18" charset="0"/>
              </a:rPr>
              <a:t>Using both maps above, how do you explain the existence of  the desert region of southwestern Africa?</a:t>
            </a:r>
            <a:endParaRPr lang="en-US" sz="2800" dirty="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209800"/>
            <a:ext cx="7772400" cy="1754326"/>
          </a:xfrm>
          <a:prstGeom prst="rect">
            <a:avLst/>
          </a:prstGeom>
          <a:noFill/>
        </p:spPr>
        <p:txBody>
          <a:bodyPr wrap="square" rtlCol="0">
            <a:spAutoFit/>
          </a:bodyPr>
          <a:lstStyle/>
          <a:p>
            <a:pPr algn="ctr"/>
            <a:r>
              <a:rPr lang="en-US" sz="5400" dirty="0" smtClean="0">
                <a:solidFill>
                  <a:srgbClr val="00FF00"/>
                </a:solidFill>
                <a:latin typeface="Georgia" pitchFamily="18" charset="0"/>
              </a:rPr>
              <a:t>P</a:t>
            </a:r>
            <a:r>
              <a:rPr lang="en-US" sz="5400" dirty="0" smtClean="0">
                <a:solidFill>
                  <a:schemeClr val="bg1"/>
                </a:solidFill>
                <a:latin typeface="Georgia" pitchFamily="18" charset="0"/>
              </a:rPr>
              <a:t> is for Pressure and Prevailing Winds</a:t>
            </a:r>
            <a:endParaRPr lang="en-US" sz="5400" dirty="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FF00"/>
                </a:solidFill>
                <a:latin typeface="Georgia" pitchFamily="18" charset="0"/>
              </a:rPr>
              <a:t>How to Read a Climograph</a:t>
            </a:r>
            <a:endParaRPr lang="en-US" dirty="0">
              <a:solidFill>
                <a:srgbClr val="00FF00"/>
              </a:solidFill>
              <a:latin typeface="Georgia" pitchFamily="18" charset="0"/>
            </a:endParaRPr>
          </a:p>
        </p:txBody>
      </p:sp>
      <p:pic>
        <p:nvPicPr>
          <p:cNvPr id="1026" name="Picture 2" descr="http://www.oocities.org/sg/c_pling/tropicalmonsoonclimograph.jpg"/>
          <p:cNvPicPr>
            <a:picLocks noChangeAspect="1" noChangeArrowheads="1"/>
          </p:cNvPicPr>
          <p:nvPr/>
        </p:nvPicPr>
        <p:blipFill>
          <a:blip r:embed="rId2" cstate="print"/>
          <a:srcRect/>
          <a:stretch>
            <a:fillRect/>
          </a:stretch>
        </p:blipFill>
        <p:spPr bwMode="auto">
          <a:xfrm>
            <a:off x="2514600" y="1981200"/>
            <a:ext cx="4104598" cy="3124200"/>
          </a:xfrm>
          <a:prstGeom prst="rect">
            <a:avLst/>
          </a:prstGeom>
          <a:noFill/>
        </p:spPr>
      </p:pic>
      <p:sp>
        <p:nvSpPr>
          <p:cNvPr id="5" name="TextBox 4"/>
          <p:cNvSpPr txBox="1"/>
          <p:nvPr/>
        </p:nvSpPr>
        <p:spPr>
          <a:xfrm>
            <a:off x="2362200" y="5791200"/>
            <a:ext cx="4876800" cy="646331"/>
          </a:xfrm>
          <a:prstGeom prst="rect">
            <a:avLst/>
          </a:prstGeom>
          <a:noFill/>
        </p:spPr>
        <p:txBody>
          <a:bodyPr wrap="square" rtlCol="0">
            <a:spAutoFit/>
          </a:bodyPr>
          <a:lstStyle/>
          <a:p>
            <a:pPr algn="ctr"/>
            <a:r>
              <a:rPr lang="en-US" dirty="0" smtClean="0">
                <a:solidFill>
                  <a:schemeClr val="bg1"/>
                </a:solidFill>
                <a:latin typeface="Georgia" pitchFamily="18" charset="0"/>
              </a:rPr>
              <a:t>The letters at the bottom show you the months of the year.</a:t>
            </a:r>
            <a:endParaRPr lang="en-US" dirty="0">
              <a:solidFill>
                <a:schemeClr val="bg1"/>
              </a:solidFill>
              <a:latin typeface="Georgia" pitchFamily="18" charset="0"/>
            </a:endParaRPr>
          </a:p>
        </p:txBody>
      </p:sp>
      <p:cxnSp>
        <p:nvCxnSpPr>
          <p:cNvPr id="7" name="Straight Arrow Connector 6"/>
          <p:cNvCxnSpPr/>
          <p:nvPr/>
        </p:nvCxnSpPr>
        <p:spPr bwMode="auto">
          <a:xfrm flipH="1" flipV="1">
            <a:off x="4343400" y="4800600"/>
            <a:ext cx="76200" cy="990600"/>
          </a:xfrm>
          <a:prstGeom prst="straightConnector1">
            <a:avLst/>
          </a:prstGeom>
          <a:solidFill>
            <a:schemeClr val="accent1"/>
          </a:solidFill>
          <a:ln w="50800" cap="flat" cmpd="sng" algn="ctr">
            <a:solidFill>
              <a:srgbClr val="FF0000"/>
            </a:solidFill>
            <a:prstDash val="solid"/>
            <a:round/>
            <a:headEnd type="none" w="med" len="med"/>
            <a:tailEnd type="arrow"/>
          </a:ln>
          <a:effectLst/>
        </p:spPr>
      </p:cxnSp>
      <p:sp>
        <p:nvSpPr>
          <p:cNvPr id="8" name="TextBox 7"/>
          <p:cNvSpPr txBox="1"/>
          <p:nvPr/>
        </p:nvSpPr>
        <p:spPr>
          <a:xfrm>
            <a:off x="6934200" y="1981200"/>
            <a:ext cx="1905000" cy="3139321"/>
          </a:xfrm>
          <a:prstGeom prst="rect">
            <a:avLst/>
          </a:prstGeom>
          <a:noFill/>
        </p:spPr>
        <p:txBody>
          <a:bodyPr wrap="square" rtlCol="0">
            <a:spAutoFit/>
          </a:bodyPr>
          <a:lstStyle/>
          <a:p>
            <a:pPr algn="ctr"/>
            <a:r>
              <a:rPr lang="en-US" dirty="0" smtClean="0">
                <a:solidFill>
                  <a:schemeClr val="bg1"/>
                </a:solidFill>
                <a:latin typeface="Georgia" pitchFamily="18" charset="0"/>
              </a:rPr>
              <a:t>The numbers on the right show you the temperature.  Make sure you check to see if the temperature is measured in degrees Fahrenheit of Celsius</a:t>
            </a:r>
            <a:r>
              <a:rPr lang="en-US" dirty="0" smtClean="0">
                <a:solidFill>
                  <a:schemeClr val="bg1"/>
                </a:solidFill>
              </a:rPr>
              <a:t>.</a:t>
            </a:r>
            <a:endParaRPr lang="en-US" dirty="0">
              <a:solidFill>
                <a:schemeClr val="bg1"/>
              </a:solidFill>
            </a:endParaRPr>
          </a:p>
        </p:txBody>
      </p:sp>
      <p:cxnSp>
        <p:nvCxnSpPr>
          <p:cNvPr id="9" name="Straight Arrow Connector 8"/>
          <p:cNvCxnSpPr/>
          <p:nvPr/>
        </p:nvCxnSpPr>
        <p:spPr bwMode="auto">
          <a:xfrm flipH="1" flipV="1">
            <a:off x="6172200" y="2819400"/>
            <a:ext cx="990600" cy="152400"/>
          </a:xfrm>
          <a:prstGeom prst="straightConnector1">
            <a:avLst/>
          </a:prstGeom>
          <a:solidFill>
            <a:schemeClr val="accent1"/>
          </a:solidFill>
          <a:ln w="50800" cap="flat" cmpd="sng" algn="ctr">
            <a:solidFill>
              <a:srgbClr val="FF0000"/>
            </a:solidFill>
            <a:prstDash val="solid"/>
            <a:round/>
            <a:headEnd type="none" w="med" len="med"/>
            <a:tailEnd type="arrow"/>
          </a:ln>
          <a:effectLst/>
        </p:spPr>
      </p:cxnSp>
      <p:cxnSp>
        <p:nvCxnSpPr>
          <p:cNvPr id="12" name="Straight Arrow Connector 11"/>
          <p:cNvCxnSpPr/>
          <p:nvPr/>
        </p:nvCxnSpPr>
        <p:spPr bwMode="auto">
          <a:xfrm flipH="1" flipV="1">
            <a:off x="6324600" y="3200400"/>
            <a:ext cx="762000" cy="990600"/>
          </a:xfrm>
          <a:prstGeom prst="straightConnector1">
            <a:avLst/>
          </a:prstGeom>
          <a:solidFill>
            <a:schemeClr val="accent1"/>
          </a:solidFill>
          <a:ln w="50800" cap="flat" cmpd="sng" algn="ctr">
            <a:solidFill>
              <a:srgbClr val="FF0000"/>
            </a:solidFill>
            <a:prstDash val="solid"/>
            <a:round/>
            <a:headEnd type="none" w="med" len="med"/>
            <a:tailEnd type="arrow"/>
          </a:ln>
          <a:effectLst/>
        </p:spPr>
      </p:cxnSp>
      <p:sp>
        <p:nvSpPr>
          <p:cNvPr id="20" name="TextBox 19"/>
          <p:cNvSpPr txBox="1"/>
          <p:nvPr/>
        </p:nvSpPr>
        <p:spPr>
          <a:xfrm>
            <a:off x="381000" y="1752600"/>
            <a:ext cx="1600200" cy="3693319"/>
          </a:xfrm>
          <a:prstGeom prst="rect">
            <a:avLst/>
          </a:prstGeom>
          <a:noFill/>
        </p:spPr>
        <p:txBody>
          <a:bodyPr wrap="square" rtlCol="0">
            <a:spAutoFit/>
          </a:bodyPr>
          <a:lstStyle/>
          <a:p>
            <a:r>
              <a:rPr lang="en-US" dirty="0" smtClean="0">
                <a:solidFill>
                  <a:schemeClr val="bg1"/>
                </a:solidFill>
                <a:latin typeface="Georgia" pitchFamily="18" charset="0"/>
              </a:rPr>
              <a:t>The numbers on the left show you the amount of precipitation.  Make sure you check to see if the precipitation is measured in millimeters or inches.</a:t>
            </a:r>
            <a:endParaRPr lang="en-US" dirty="0">
              <a:solidFill>
                <a:schemeClr val="bg1"/>
              </a:solidFill>
              <a:latin typeface="Georgia" pitchFamily="18" charset="0"/>
            </a:endParaRPr>
          </a:p>
        </p:txBody>
      </p:sp>
      <p:cxnSp>
        <p:nvCxnSpPr>
          <p:cNvPr id="21" name="Straight Arrow Connector 20"/>
          <p:cNvCxnSpPr/>
          <p:nvPr/>
        </p:nvCxnSpPr>
        <p:spPr bwMode="auto">
          <a:xfrm flipV="1">
            <a:off x="1905000" y="3200400"/>
            <a:ext cx="838200" cy="1676400"/>
          </a:xfrm>
          <a:prstGeom prst="straightConnector1">
            <a:avLst/>
          </a:prstGeom>
          <a:solidFill>
            <a:schemeClr val="accent1"/>
          </a:solidFill>
          <a:ln w="50800" cap="flat" cmpd="sng" algn="ctr">
            <a:solidFill>
              <a:srgbClr val="FF0000"/>
            </a:solidFill>
            <a:prstDash val="solid"/>
            <a:round/>
            <a:headEnd type="none" w="med" len="med"/>
            <a:tailEnd type="arrow"/>
          </a:ln>
          <a:effectLst/>
        </p:spPr>
      </p:cxnSp>
      <p:cxnSp>
        <p:nvCxnSpPr>
          <p:cNvPr id="24" name="Straight Arrow Connector 23"/>
          <p:cNvCxnSpPr/>
          <p:nvPr/>
        </p:nvCxnSpPr>
        <p:spPr bwMode="auto">
          <a:xfrm flipV="1">
            <a:off x="2057400" y="2743200"/>
            <a:ext cx="990600" cy="228600"/>
          </a:xfrm>
          <a:prstGeom prst="straightConnector1">
            <a:avLst/>
          </a:prstGeom>
          <a:solidFill>
            <a:schemeClr val="accent1"/>
          </a:solidFill>
          <a:ln w="50800" cap="flat" cmpd="sng" algn="ctr">
            <a:solidFill>
              <a:srgbClr val="FF0000"/>
            </a:solidFill>
            <a:prstDash val="solid"/>
            <a:round/>
            <a:headEnd type="none" w="med" len="med"/>
            <a:tailEnd type="arrow"/>
          </a:ln>
          <a:effectLst/>
        </p:spPr>
      </p:cxnSp>
      <p:sp>
        <p:nvSpPr>
          <p:cNvPr id="27" name="TextBox 26"/>
          <p:cNvSpPr txBox="1"/>
          <p:nvPr/>
        </p:nvSpPr>
        <p:spPr>
          <a:xfrm>
            <a:off x="2057400" y="1295400"/>
            <a:ext cx="5105400" cy="646331"/>
          </a:xfrm>
          <a:prstGeom prst="rect">
            <a:avLst/>
          </a:prstGeom>
          <a:noFill/>
        </p:spPr>
        <p:txBody>
          <a:bodyPr wrap="square" rtlCol="0">
            <a:spAutoFit/>
          </a:bodyPr>
          <a:lstStyle/>
          <a:p>
            <a:pPr algn="ctr"/>
            <a:r>
              <a:rPr lang="en-US" dirty="0" smtClean="0">
                <a:solidFill>
                  <a:schemeClr val="bg1"/>
                </a:solidFill>
                <a:latin typeface="Georgia" pitchFamily="18" charset="0"/>
              </a:rPr>
              <a:t>Look at the title to see what location’s climate is being described by the graph.</a:t>
            </a:r>
            <a:endParaRPr lang="en-US" dirty="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a:spLocks noGrp="1" noChangeArrowheads="1"/>
          </p:cNvSpPr>
          <p:nvPr>
            <p:ph type="title"/>
          </p:nvPr>
        </p:nvSpPr>
        <p:spPr>
          <a:xfrm>
            <a:off x="457200" y="0"/>
            <a:ext cx="8229600" cy="1143000"/>
          </a:xfrm>
          <a:noFill/>
        </p:spPr>
        <p:txBody>
          <a:bodyPr/>
          <a:lstStyle/>
          <a:p>
            <a:pPr eaLnBrk="1" hangingPunct="1">
              <a:spcBef>
                <a:spcPct val="50000"/>
              </a:spcBef>
            </a:pPr>
            <a:r>
              <a:rPr lang="en-US" sz="4800" b="1" dirty="0" smtClean="0">
                <a:solidFill>
                  <a:srgbClr val="00FF00"/>
                </a:solidFill>
                <a:latin typeface="Georgia" pitchFamily="18" charset="0"/>
              </a:rPr>
              <a:t>Air Pressure</a:t>
            </a:r>
            <a:endParaRPr lang="en-US" dirty="0" smtClean="0">
              <a:solidFill>
                <a:srgbClr val="00FF00"/>
              </a:solidFill>
              <a:latin typeface="Georgia" pitchFamily="18" charset="0"/>
            </a:endParaRPr>
          </a:p>
        </p:txBody>
      </p:sp>
      <p:pic>
        <p:nvPicPr>
          <p:cNvPr id="8195" name="Picture 5" descr="wind_patterns"/>
          <p:cNvPicPr>
            <a:picLocks noGrp="1" noChangeAspect="1" noChangeArrowheads="1"/>
          </p:cNvPicPr>
          <p:nvPr>
            <p:ph sz="half" idx="1"/>
          </p:nvPr>
        </p:nvPicPr>
        <p:blipFill>
          <a:blip r:embed="rId2" cstate="print"/>
          <a:srcRect/>
          <a:stretch>
            <a:fillRect/>
          </a:stretch>
        </p:blipFill>
        <p:spPr>
          <a:xfrm>
            <a:off x="2743200" y="1066800"/>
            <a:ext cx="3581400" cy="3240088"/>
          </a:xfrm>
          <a:noFill/>
        </p:spPr>
      </p:pic>
      <p:sp>
        <p:nvSpPr>
          <p:cNvPr id="10" name="TextBox 9"/>
          <p:cNvSpPr txBox="1"/>
          <p:nvPr/>
        </p:nvSpPr>
        <p:spPr>
          <a:xfrm>
            <a:off x="0" y="4572000"/>
            <a:ext cx="9144000" cy="1938992"/>
          </a:xfrm>
          <a:prstGeom prst="rect">
            <a:avLst/>
          </a:prstGeom>
          <a:noFill/>
        </p:spPr>
        <p:txBody>
          <a:bodyPr wrap="square" rtlCol="0">
            <a:spAutoFit/>
          </a:bodyPr>
          <a:lstStyle/>
          <a:p>
            <a:pPr algn="ctr"/>
            <a:r>
              <a:rPr lang="en-US" sz="2400" b="1" dirty="0" smtClean="0">
                <a:solidFill>
                  <a:schemeClr val="bg1"/>
                </a:solidFill>
                <a:latin typeface="Georgia" pitchFamily="18" charset="0"/>
              </a:rPr>
              <a:t>Areas of high pressure occur at 90</a:t>
            </a:r>
            <a:r>
              <a:rPr lang="en-US" sz="2400" b="1" dirty="0" smtClean="0">
                <a:solidFill>
                  <a:schemeClr val="bg1"/>
                </a:solidFill>
                <a:latin typeface="Georgia" pitchFamily="18" charset="0"/>
                <a:sym typeface="Symbol"/>
              </a:rPr>
              <a:t> N and S and at 30 N and S where you have dry air sinking.</a:t>
            </a:r>
            <a:r>
              <a:rPr lang="en-US" sz="2400" b="1" dirty="0" smtClean="0">
                <a:solidFill>
                  <a:srgbClr val="00FF00"/>
                </a:solidFill>
                <a:latin typeface="Georgia" pitchFamily="18" charset="0"/>
                <a:sym typeface="Symbol"/>
              </a:rPr>
              <a:t>  High air pressure means generally the area will be dry. </a:t>
            </a:r>
            <a:r>
              <a:rPr lang="en-US" sz="2400" b="1" dirty="0" smtClean="0">
                <a:latin typeface="Georgia" pitchFamily="18" charset="0"/>
                <a:sym typeface="Symbol"/>
              </a:rPr>
              <a:t>  </a:t>
            </a:r>
            <a:r>
              <a:rPr lang="en-US" sz="2400" b="1" dirty="0" smtClean="0">
                <a:solidFill>
                  <a:schemeClr val="bg1"/>
                </a:solidFill>
                <a:latin typeface="Georgia" pitchFamily="18" charset="0"/>
                <a:sym typeface="Symbol"/>
              </a:rPr>
              <a:t>At the Equator and at both lines of 60 latitude, the air is rising.  </a:t>
            </a:r>
            <a:r>
              <a:rPr lang="en-US" sz="2400" b="1" dirty="0" smtClean="0">
                <a:solidFill>
                  <a:srgbClr val="00FF00"/>
                </a:solidFill>
                <a:latin typeface="Georgia" pitchFamily="18" charset="0"/>
                <a:sym typeface="Symbol"/>
              </a:rPr>
              <a:t>Where air rises, you get rain, so those areas tend to be humid</a:t>
            </a:r>
            <a:r>
              <a:rPr lang="en-US" sz="2400" b="1" dirty="0" smtClean="0">
                <a:solidFill>
                  <a:srgbClr val="FF0000"/>
                </a:solidFill>
                <a:latin typeface="Georgia" pitchFamily="18" charset="0"/>
                <a:sym typeface="Symbol"/>
              </a:rPr>
              <a:t>.</a:t>
            </a:r>
            <a:endParaRPr lang="en-US" sz="2400" b="1" dirty="0">
              <a:solidFill>
                <a:srgbClr val="FF0000"/>
              </a:solidFill>
              <a:latin typeface="Georgia"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5" descr="weathermap"/>
          <p:cNvPicPr>
            <a:picLocks noGrp="1" noChangeAspect="1" noChangeArrowheads="1"/>
          </p:cNvPicPr>
          <p:nvPr>
            <p:ph idx="1"/>
          </p:nvPr>
        </p:nvPicPr>
        <p:blipFill>
          <a:blip r:embed="rId2" cstate="print"/>
          <a:srcRect/>
          <a:stretch>
            <a:fillRect/>
          </a:stretch>
        </p:blipFill>
        <p:spPr>
          <a:xfrm>
            <a:off x="142875" y="1247775"/>
            <a:ext cx="6400800" cy="5334000"/>
          </a:xfrm>
          <a:noFill/>
        </p:spPr>
      </p:pic>
      <p:sp>
        <p:nvSpPr>
          <p:cNvPr id="24580" name="Text Box 7"/>
          <p:cNvSpPr txBox="1">
            <a:spLocks noChangeArrowheads="1"/>
          </p:cNvSpPr>
          <p:nvPr/>
        </p:nvSpPr>
        <p:spPr bwMode="auto">
          <a:xfrm>
            <a:off x="6553200" y="1066800"/>
            <a:ext cx="2590800" cy="5273675"/>
          </a:xfrm>
          <a:prstGeom prst="rect">
            <a:avLst/>
          </a:prstGeom>
          <a:noFill/>
          <a:ln w="9525">
            <a:noFill/>
            <a:miter lim="800000"/>
            <a:headEnd/>
            <a:tailEnd/>
          </a:ln>
        </p:spPr>
        <p:txBody>
          <a:bodyPr>
            <a:spAutoFit/>
          </a:bodyPr>
          <a:lstStyle/>
          <a:p>
            <a:pPr eaLnBrk="1" hangingPunct="1">
              <a:spcBef>
                <a:spcPct val="50000"/>
              </a:spcBef>
            </a:pPr>
            <a:r>
              <a:rPr lang="en-US" sz="2000" b="1" u="sng" dirty="0">
                <a:solidFill>
                  <a:schemeClr val="bg1"/>
                </a:solidFill>
                <a:latin typeface="Georgia" pitchFamily="18" charset="0"/>
              </a:rPr>
              <a:t>High Pressure</a:t>
            </a:r>
            <a:r>
              <a:rPr lang="en-US" sz="2000" b="1" u="sng" dirty="0">
                <a:latin typeface="Georgia" pitchFamily="18" charset="0"/>
              </a:rPr>
              <a:t> </a:t>
            </a:r>
            <a:r>
              <a:rPr lang="en-US" sz="2000" b="1" dirty="0">
                <a:solidFill>
                  <a:schemeClr val="bg1"/>
                </a:solidFill>
                <a:latin typeface="Georgia" pitchFamily="18" charset="0"/>
              </a:rPr>
              <a:t>=</a:t>
            </a:r>
            <a:r>
              <a:rPr lang="en-US" sz="2000" b="1" dirty="0">
                <a:latin typeface="Georgia" pitchFamily="18" charset="0"/>
              </a:rPr>
              <a:t>H</a:t>
            </a:r>
            <a:r>
              <a:rPr lang="en-US" sz="2000" b="1" dirty="0">
                <a:solidFill>
                  <a:srgbClr val="0000FF"/>
                </a:solidFill>
                <a:latin typeface="Georgia" pitchFamily="18" charset="0"/>
              </a:rPr>
              <a:t> </a:t>
            </a:r>
            <a:r>
              <a:rPr lang="en-US" sz="2000" b="1" dirty="0">
                <a:solidFill>
                  <a:schemeClr val="bg1"/>
                </a:solidFill>
                <a:latin typeface="Georgia" pitchFamily="18" charset="0"/>
              </a:rPr>
              <a:t>Heavy, cool air, brings clear skies and no rain. </a:t>
            </a:r>
          </a:p>
          <a:p>
            <a:pPr eaLnBrk="1" hangingPunct="1">
              <a:spcBef>
                <a:spcPct val="50000"/>
              </a:spcBef>
            </a:pPr>
            <a:endParaRPr lang="en-US" sz="2000" b="1" dirty="0">
              <a:latin typeface="Georgia" pitchFamily="18" charset="0"/>
            </a:endParaRPr>
          </a:p>
          <a:p>
            <a:pPr eaLnBrk="1" hangingPunct="1">
              <a:spcBef>
                <a:spcPct val="50000"/>
              </a:spcBef>
            </a:pPr>
            <a:r>
              <a:rPr lang="en-US" sz="2000" b="1" u="sng" dirty="0">
                <a:solidFill>
                  <a:schemeClr val="bg1"/>
                </a:solidFill>
                <a:latin typeface="Georgia" pitchFamily="18" charset="0"/>
              </a:rPr>
              <a:t>Low Pressure</a:t>
            </a:r>
            <a:r>
              <a:rPr lang="en-US" sz="2000" b="1" dirty="0">
                <a:latin typeface="Georgia" pitchFamily="18" charset="0"/>
              </a:rPr>
              <a:t> </a:t>
            </a:r>
            <a:r>
              <a:rPr lang="en-US" sz="2000" b="1" dirty="0">
                <a:solidFill>
                  <a:schemeClr val="bg1"/>
                </a:solidFill>
                <a:latin typeface="Georgia" pitchFamily="18" charset="0"/>
              </a:rPr>
              <a:t>=</a:t>
            </a:r>
            <a:r>
              <a:rPr lang="en-US" sz="2000" b="1" dirty="0">
                <a:solidFill>
                  <a:srgbClr val="FF0066"/>
                </a:solidFill>
                <a:latin typeface="Georgia" pitchFamily="18" charset="0"/>
              </a:rPr>
              <a:t>L</a:t>
            </a:r>
            <a:r>
              <a:rPr lang="en-US" sz="2000" b="1" dirty="0">
                <a:solidFill>
                  <a:srgbClr val="FF6600"/>
                </a:solidFill>
                <a:latin typeface="Georgia" pitchFamily="18" charset="0"/>
              </a:rPr>
              <a:t> </a:t>
            </a:r>
            <a:r>
              <a:rPr lang="en-US" sz="2000" b="1" dirty="0">
                <a:solidFill>
                  <a:schemeClr val="bg1"/>
                </a:solidFill>
                <a:latin typeface="Georgia" pitchFamily="18" charset="0"/>
              </a:rPr>
              <a:t>Light, warm air, usually brings precipitation</a:t>
            </a:r>
          </a:p>
          <a:p>
            <a:pPr eaLnBrk="1" hangingPunct="1">
              <a:spcBef>
                <a:spcPct val="50000"/>
              </a:spcBef>
            </a:pPr>
            <a:endParaRPr lang="en-US" sz="2000" b="1" dirty="0">
              <a:latin typeface="Georgia" pitchFamily="18" charset="0"/>
            </a:endParaRPr>
          </a:p>
          <a:p>
            <a:pPr eaLnBrk="1" hangingPunct="1">
              <a:spcBef>
                <a:spcPct val="50000"/>
              </a:spcBef>
            </a:pPr>
            <a:r>
              <a:rPr lang="en-US" sz="2000" b="1" dirty="0">
                <a:solidFill>
                  <a:schemeClr val="bg1"/>
                </a:solidFill>
                <a:latin typeface="Georgia" pitchFamily="18" charset="0"/>
              </a:rPr>
              <a:t>Pressure  systems blow from areas of high pressure  to low pressure centers. </a:t>
            </a:r>
          </a:p>
        </p:txBody>
      </p:sp>
      <p:sp>
        <p:nvSpPr>
          <p:cNvPr id="5" name="TextBox 4"/>
          <p:cNvSpPr txBox="1"/>
          <p:nvPr/>
        </p:nvSpPr>
        <p:spPr>
          <a:xfrm>
            <a:off x="838200" y="228600"/>
            <a:ext cx="7086600" cy="830997"/>
          </a:xfrm>
          <a:prstGeom prst="rect">
            <a:avLst/>
          </a:prstGeom>
          <a:noFill/>
        </p:spPr>
        <p:txBody>
          <a:bodyPr wrap="square" rtlCol="0">
            <a:spAutoFit/>
          </a:bodyPr>
          <a:lstStyle/>
          <a:p>
            <a:pPr algn="ctr"/>
            <a:r>
              <a:rPr lang="en-US" sz="4800" dirty="0" smtClean="0">
                <a:solidFill>
                  <a:schemeClr val="bg1"/>
                </a:solidFill>
                <a:latin typeface="Georgia" pitchFamily="18" charset="0"/>
              </a:rPr>
              <a:t>Pressure</a:t>
            </a:r>
            <a:endParaRPr lang="en-US" sz="4800" dirty="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33400" y="0"/>
            <a:ext cx="8229600" cy="838200"/>
          </a:xfrm>
        </p:spPr>
        <p:txBody>
          <a:bodyPr/>
          <a:lstStyle/>
          <a:p>
            <a:r>
              <a:rPr lang="en-US" sz="3600" dirty="0" smtClean="0">
                <a:solidFill>
                  <a:srgbClr val="00FF00"/>
                </a:solidFill>
              </a:rPr>
              <a:t>Prevailing Winds</a:t>
            </a:r>
          </a:p>
        </p:txBody>
      </p:sp>
      <p:sp>
        <p:nvSpPr>
          <p:cNvPr id="22531" name="Content Placeholder 2"/>
          <p:cNvSpPr>
            <a:spLocks noGrp="1"/>
          </p:cNvSpPr>
          <p:nvPr>
            <p:ph idx="1"/>
          </p:nvPr>
        </p:nvSpPr>
        <p:spPr>
          <a:xfrm>
            <a:off x="533400" y="685800"/>
            <a:ext cx="8229600" cy="1219200"/>
          </a:xfrm>
        </p:spPr>
        <p:txBody>
          <a:bodyPr/>
          <a:lstStyle/>
          <a:p>
            <a:r>
              <a:rPr lang="en-US" dirty="0" smtClean="0">
                <a:solidFill>
                  <a:schemeClr val="bg1"/>
                </a:solidFill>
              </a:rPr>
              <a:t>Prevailing winds generally blow from the same direction all the time.</a:t>
            </a:r>
          </a:p>
          <a:p>
            <a:r>
              <a:rPr lang="en-US" dirty="0" smtClean="0">
                <a:solidFill>
                  <a:schemeClr val="bg1"/>
                </a:solidFill>
              </a:rPr>
              <a:t>These prevailing winds have names.</a:t>
            </a:r>
          </a:p>
        </p:txBody>
      </p:sp>
      <p:pic>
        <p:nvPicPr>
          <p:cNvPr id="9218" name="Picture 2" descr="http://deckskills.org/sitebuildercontent/sitebuilderpictures/global_wind_diagram.jpg"/>
          <p:cNvPicPr>
            <a:picLocks noChangeAspect="1" noChangeArrowheads="1"/>
          </p:cNvPicPr>
          <p:nvPr/>
        </p:nvPicPr>
        <p:blipFill>
          <a:blip r:embed="rId2" cstate="print"/>
          <a:srcRect/>
          <a:stretch>
            <a:fillRect/>
          </a:stretch>
        </p:blipFill>
        <p:spPr bwMode="auto">
          <a:xfrm>
            <a:off x="2057400" y="2514600"/>
            <a:ext cx="4724400" cy="4068235"/>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0"/>
            <a:ext cx="3962400" cy="6781800"/>
          </a:xfrm>
        </p:spPr>
        <p:txBody>
          <a:bodyPr/>
          <a:lstStyle/>
          <a:p>
            <a:r>
              <a:rPr lang="en-US" sz="2400" b="1" dirty="0" smtClean="0">
                <a:solidFill>
                  <a:schemeClr val="bg1"/>
                </a:solidFill>
                <a:latin typeface="Georgia" pitchFamily="18" charset="0"/>
              </a:rPr>
              <a:t>Earth’s winds would blow in straight lines, but since the earth rotates they are turned at an angle.  In the northern hemisphere, they turn to the right.  In the southern hemisphere they turn to the left.  This bending of the wind is called the Coriolis Effect.</a:t>
            </a:r>
            <a:endParaRPr lang="en-US" sz="2400" b="1" dirty="0">
              <a:solidFill>
                <a:schemeClr val="bg1"/>
              </a:solidFill>
              <a:latin typeface="Georgia" pitchFamily="18" charset="0"/>
            </a:endParaRPr>
          </a:p>
        </p:txBody>
      </p:sp>
      <p:pic>
        <p:nvPicPr>
          <p:cNvPr id="59394" name="Picture 2" descr="http://nsidc.org/arcticmet/images/factors/coriolis.gif"/>
          <p:cNvPicPr>
            <a:picLocks noChangeAspect="1" noChangeArrowheads="1"/>
          </p:cNvPicPr>
          <p:nvPr/>
        </p:nvPicPr>
        <p:blipFill>
          <a:blip r:embed="rId2" cstate="print"/>
          <a:srcRect/>
          <a:stretch>
            <a:fillRect/>
          </a:stretch>
        </p:blipFill>
        <p:spPr bwMode="auto">
          <a:xfrm>
            <a:off x="838200" y="2286000"/>
            <a:ext cx="3672916" cy="3940218"/>
          </a:xfrm>
          <a:prstGeom prst="rect">
            <a:avLst/>
          </a:prstGeom>
          <a:noFill/>
        </p:spPr>
      </p:pic>
      <p:sp>
        <p:nvSpPr>
          <p:cNvPr id="5" name="TextBox 4"/>
          <p:cNvSpPr txBox="1"/>
          <p:nvPr/>
        </p:nvSpPr>
        <p:spPr>
          <a:xfrm>
            <a:off x="533400" y="762000"/>
            <a:ext cx="4038600" cy="1200329"/>
          </a:xfrm>
          <a:prstGeom prst="rect">
            <a:avLst/>
          </a:prstGeom>
          <a:noFill/>
        </p:spPr>
        <p:txBody>
          <a:bodyPr wrap="square" rtlCol="0">
            <a:spAutoFit/>
          </a:bodyPr>
          <a:lstStyle/>
          <a:p>
            <a:pPr algn="ctr"/>
            <a:r>
              <a:rPr lang="en-US" sz="3600" b="1" dirty="0" smtClean="0">
                <a:solidFill>
                  <a:srgbClr val="00FF00"/>
                </a:solidFill>
                <a:latin typeface="Georgia" pitchFamily="18" charset="0"/>
              </a:rPr>
              <a:t>Wind and the Coriolis Effect</a:t>
            </a:r>
            <a:endParaRPr lang="en-US" sz="3600" b="1" dirty="0">
              <a:solidFill>
                <a:srgbClr val="00FF00"/>
              </a:solidFill>
              <a:latin typeface="Georgia"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646238"/>
          </a:xfrm>
        </p:spPr>
        <p:txBody>
          <a:bodyPr/>
          <a:lstStyle/>
          <a:p>
            <a:r>
              <a:rPr lang="en-US" sz="3000" dirty="0" smtClean="0">
                <a:solidFill>
                  <a:schemeClr val="bg1"/>
                </a:solidFill>
                <a:latin typeface="Georgia" pitchFamily="18" charset="0"/>
              </a:rPr>
              <a:t>Cyclonic storms (hurricanes, typhoons, etc.) in the Northern Hemisphere spin counter-clockwise. </a:t>
            </a:r>
            <a:br>
              <a:rPr lang="en-US" sz="3000" dirty="0" smtClean="0">
                <a:solidFill>
                  <a:schemeClr val="bg1"/>
                </a:solidFill>
                <a:latin typeface="Georgia" pitchFamily="18" charset="0"/>
              </a:rPr>
            </a:br>
            <a:r>
              <a:rPr lang="en-US" sz="3000" dirty="0" smtClean="0">
                <a:solidFill>
                  <a:schemeClr val="bg1"/>
                </a:solidFill>
                <a:latin typeface="Georgia" pitchFamily="18" charset="0"/>
              </a:rPr>
              <a:t>In the Southern Hemisphere cyclones spin clockwise.</a:t>
            </a:r>
            <a:r>
              <a:rPr lang="en-US" sz="2400" dirty="0" smtClean="0">
                <a:solidFill>
                  <a:schemeClr val="bg1"/>
                </a:solidFill>
                <a:latin typeface="Georgia" pitchFamily="18" charset="0"/>
              </a:rPr>
              <a:t/>
            </a:r>
            <a:br>
              <a:rPr lang="en-US" sz="2400" dirty="0" smtClean="0">
                <a:solidFill>
                  <a:schemeClr val="bg1"/>
                </a:solidFill>
                <a:latin typeface="Georgia" pitchFamily="18" charset="0"/>
              </a:rPr>
            </a:br>
            <a:endParaRPr lang="en-US" sz="2400" dirty="0"/>
          </a:p>
        </p:txBody>
      </p:sp>
      <p:pic>
        <p:nvPicPr>
          <p:cNvPr id="76802" name="Picture 2" descr="http://t1.gstatic.com/images?q=tbn:ANd9GcQvjYEyzybn2fStPmyHGpfNoQ9_8eCHx9uPyizl39UioY5dcDHe7JbftjTlHw"/>
          <p:cNvPicPr>
            <a:picLocks noChangeAspect="1" noChangeArrowheads="1"/>
          </p:cNvPicPr>
          <p:nvPr/>
        </p:nvPicPr>
        <p:blipFill>
          <a:blip r:embed="rId2" cstate="print"/>
          <a:srcRect/>
          <a:stretch>
            <a:fillRect/>
          </a:stretch>
        </p:blipFill>
        <p:spPr bwMode="auto">
          <a:xfrm>
            <a:off x="457200" y="2133600"/>
            <a:ext cx="3352800" cy="3797721"/>
          </a:xfrm>
          <a:prstGeom prst="rect">
            <a:avLst/>
          </a:prstGeom>
          <a:noFill/>
        </p:spPr>
      </p:pic>
      <p:pic>
        <p:nvPicPr>
          <p:cNvPr id="76804" name="Picture 4" descr="http://www.wunderground.com/hurricane/history/monica.jpg"/>
          <p:cNvPicPr>
            <a:picLocks noChangeAspect="1" noChangeArrowheads="1"/>
          </p:cNvPicPr>
          <p:nvPr/>
        </p:nvPicPr>
        <p:blipFill>
          <a:blip r:embed="rId3" cstate="print"/>
          <a:srcRect/>
          <a:stretch>
            <a:fillRect/>
          </a:stretch>
        </p:blipFill>
        <p:spPr bwMode="auto">
          <a:xfrm>
            <a:off x="4114800" y="2286000"/>
            <a:ext cx="4477012" cy="3352800"/>
          </a:xfrm>
          <a:prstGeom prst="rect">
            <a:avLst/>
          </a:prstGeom>
          <a:noFill/>
        </p:spPr>
      </p:pic>
      <p:sp>
        <p:nvSpPr>
          <p:cNvPr id="6" name="TextBox 5"/>
          <p:cNvSpPr txBox="1"/>
          <p:nvPr/>
        </p:nvSpPr>
        <p:spPr>
          <a:xfrm>
            <a:off x="228600" y="6096000"/>
            <a:ext cx="3733800" cy="523220"/>
          </a:xfrm>
          <a:prstGeom prst="rect">
            <a:avLst/>
          </a:prstGeom>
          <a:noFill/>
        </p:spPr>
        <p:txBody>
          <a:bodyPr wrap="square" rtlCol="0">
            <a:spAutoFit/>
          </a:bodyPr>
          <a:lstStyle/>
          <a:p>
            <a:pPr algn="ctr"/>
            <a:r>
              <a:rPr lang="en-US" sz="2800" dirty="0" smtClean="0">
                <a:solidFill>
                  <a:schemeClr val="bg1"/>
                </a:solidFill>
                <a:latin typeface="Georgia" pitchFamily="18" charset="0"/>
              </a:rPr>
              <a:t>Northern Hemisphere</a:t>
            </a:r>
            <a:endParaRPr lang="en-US" sz="2800" dirty="0">
              <a:solidFill>
                <a:schemeClr val="bg1"/>
              </a:solidFill>
              <a:latin typeface="Georgia" pitchFamily="18" charset="0"/>
            </a:endParaRPr>
          </a:p>
        </p:txBody>
      </p:sp>
      <p:sp>
        <p:nvSpPr>
          <p:cNvPr id="7" name="TextBox 6"/>
          <p:cNvSpPr txBox="1"/>
          <p:nvPr/>
        </p:nvSpPr>
        <p:spPr>
          <a:xfrm>
            <a:off x="4267200" y="5943600"/>
            <a:ext cx="4648200" cy="584775"/>
          </a:xfrm>
          <a:prstGeom prst="rect">
            <a:avLst/>
          </a:prstGeom>
          <a:noFill/>
        </p:spPr>
        <p:txBody>
          <a:bodyPr wrap="square" rtlCol="0">
            <a:spAutoFit/>
          </a:bodyPr>
          <a:lstStyle/>
          <a:p>
            <a:pPr algn="ctr"/>
            <a:r>
              <a:rPr lang="en-US" sz="3200" dirty="0" smtClean="0">
                <a:solidFill>
                  <a:schemeClr val="bg1"/>
                </a:solidFill>
                <a:latin typeface="Georgia" pitchFamily="18" charset="0"/>
              </a:rPr>
              <a:t>Southern Hemisphere</a:t>
            </a:r>
            <a:endParaRPr lang="en-US" sz="3200" dirty="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wind_patterns"/>
          <p:cNvPicPr>
            <a:picLocks noChangeAspect="1" noChangeArrowheads="1"/>
          </p:cNvPicPr>
          <p:nvPr/>
        </p:nvPicPr>
        <p:blipFill>
          <a:blip r:embed="rId2" cstate="print"/>
          <a:srcRect/>
          <a:stretch>
            <a:fillRect/>
          </a:stretch>
        </p:blipFill>
        <p:spPr>
          <a:xfrm>
            <a:off x="228600" y="685800"/>
            <a:ext cx="3581400" cy="3240088"/>
          </a:xfrm>
          <a:prstGeom prst="rect">
            <a:avLst/>
          </a:prstGeom>
          <a:noFill/>
        </p:spPr>
      </p:pic>
      <p:sp>
        <p:nvSpPr>
          <p:cNvPr id="4" name="TextBox 3"/>
          <p:cNvSpPr txBox="1"/>
          <p:nvPr/>
        </p:nvSpPr>
        <p:spPr>
          <a:xfrm>
            <a:off x="228600" y="4495800"/>
            <a:ext cx="8915400" cy="2062103"/>
          </a:xfrm>
          <a:prstGeom prst="rect">
            <a:avLst/>
          </a:prstGeom>
          <a:noFill/>
        </p:spPr>
        <p:txBody>
          <a:bodyPr wrap="square" rtlCol="0">
            <a:spAutoFit/>
          </a:bodyPr>
          <a:lstStyle/>
          <a:p>
            <a:pPr algn="ctr"/>
            <a:r>
              <a:rPr lang="en-US" sz="3200" dirty="0" smtClean="0">
                <a:solidFill>
                  <a:schemeClr val="bg1"/>
                </a:solidFill>
                <a:latin typeface="Georgia" pitchFamily="18" charset="0"/>
              </a:rPr>
              <a:t>What relationship can you detect between the diagram and the map of the world’s major deserts?  HINT:  Think high pressure vs. low pressure.</a:t>
            </a:r>
            <a:endParaRPr lang="en-US" sz="3200" dirty="0">
              <a:solidFill>
                <a:schemeClr val="bg1"/>
              </a:solidFill>
              <a:latin typeface="Georgia" pitchFamily="18" charset="0"/>
            </a:endParaRPr>
          </a:p>
        </p:txBody>
      </p:sp>
      <p:pic>
        <p:nvPicPr>
          <p:cNvPr id="61442" name="Picture 2" descr="http://www.armystudyguide.com/content/moxiepix/b1_2450.jpg"/>
          <p:cNvPicPr>
            <a:picLocks noChangeAspect="1" noChangeArrowheads="1"/>
          </p:cNvPicPr>
          <p:nvPr/>
        </p:nvPicPr>
        <p:blipFill>
          <a:blip r:embed="rId3" cstate="print"/>
          <a:srcRect/>
          <a:stretch>
            <a:fillRect/>
          </a:stretch>
        </p:blipFill>
        <p:spPr bwMode="auto">
          <a:xfrm>
            <a:off x="3962400" y="228600"/>
            <a:ext cx="4937760" cy="41148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438400"/>
            <a:ext cx="8610600" cy="1323439"/>
          </a:xfrm>
          <a:prstGeom prst="rect">
            <a:avLst/>
          </a:prstGeom>
          <a:noFill/>
        </p:spPr>
        <p:txBody>
          <a:bodyPr wrap="square" rtlCol="0">
            <a:spAutoFit/>
          </a:bodyPr>
          <a:lstStyle/>
          <a:p>
            <a:pPr algn="ctr"/>
            <a:r>
              <a:rPr lang="en-US" sz="8000" dirty="0" smtClean="0">
                <a:solidFill>
                  <a:srgbClr val="00FF00"/>
                </a:solidFill>
                <a:latin typeface="Georgia" pitchFamily="18" charset="0"/>
              </a:rPr>
              <a:t>S</a:t>
            </a:r>
            <a:r>
              <a:rPr lang="en-US" sz="8000" dirty="0" smtClean="0">
                <a:solidFill>
                  <a:schemeClr val="bg1"/>
                </a:solidFill>
                <a:latin typeface="Georgia" pitchFamily="18" charset="0"/>
              </a:rPr>
              <a:t> is for Storms</a:t>
            </a:r>
            <a:endParaRPr lang="en-US" sz="8000" dirty="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0"/>
            <a:ext cx="8229600" cy="914400"/>
          </a:xfrm>
        </p:spPr>
        <p:txBody>
          <a:bodyPr/>
          <a:lstStyle/>
          <a:p>
            <a:r>
              <a:rPr lang="en-US" dirty="0" smtClean="0">
                <a:solidFill>
                  <a:srgbClr val="00FF00"/>
                </a:solidFill>
                <a:latin typeface="Georgia" pitchFamily="18" charset="0"/>
              </a:rPr>
              <a:t>Storms</a:t>
            </a:r>
          </a:p>
        </p:txBody>
      </p:sp>
      <p:sp>
        <p:nvSpPr>
          <p:cNvPr id="25603" name="Content Placeholder 2"/>
          <p:cNvSpPr>
            <a:spLocks noGrp="1"/>
          </p:cNvSpPr>
          <p:nvPr>
            <p:ph idx="1"/>
          </p:nvPr>
        </p:nvSpPr>
        <p:spPr>
          <a:xfrm>
            <a:off x="457200" y="685800"/>
            <a:ext cx="8229600" cy="2362200"/>
          </a:xfrm>
        </p:spPr>
        <p:txBody>
          <a:bodyPr/>
          <a:lstStyle/>
          <a:p>
            <a:r>
              <a:rPr lang="en-US" dirty="0" smtClean="0">
                <a:solidFill>
                  <a:schemeClr val="bg1"/>
                </a:solidFill>
                <a:latin typeface="Georgia" pitchFamily="18" charset="0"/>
              </a:rPr>
              <a:t>Where polar winds meet westerlies --there are storms.</a:t>
            </a:r>
          </a:p>
          <a:p>
            <a:r>
              <a:rPr lang="en-US" dirty="0" smtClean="0">
                <a:solidFill>
                  <a:schemeClr val="bg1"/>
                </a:solidFill>
                <a:latin typeface="Georgia" pitchFamily="18" charset="0"/>
              </a:rPr>
              <a:t>When hot air masses and cold air masses collide – there are storms.</a:t>
            </a:r>
          </a:p>
        </p:txBody>
      </p:sp>
      <p:pic>
        <p:nvPicPr>
          <p:cNvPr id="6146" name="Picture 2" descr="http://www.pilotfriend.com/training/flight_training/met/images/29.jpg"/>
          <p:cNvPicPr>
            <a:picLocks noChangeAspect="1" noChangeArrowheads="1"/>
          </p:cNvPicPr>
          <p:nvPr/>
        </p:nvPicPr>
        <p:blipFill>
          <a:blip r:embed="rId2" cstate="print"/>
          <a:srcRect/>
          <a:stretch>
            <a:fillRect/>
          </a:stretch>
        </p:blipFill>
        <p:spPr bwMode="auto">
          <a:xfrm>
            <a:off x="533400" y="2971800"/>
            <a:ext cx="4286250" cy="3457576"/>
          </a:xfrm>
          <a:prstGeom prst="rect">
            <a:avLst/>
          </a:prstGeom>
          <a:noFill/>
        </p:spPr>
      </p:pic>
      <p:pic>
        <p:nvPicPr>
          <p:cNvPr id="6148" name="Picture 4" descr="http://www.grc.k12.nf.ca/climatecanada/images/front_rain.gif"/>
          <p:cNvPicPr>
            <a:picLocks noChangeAspect="1" noChangeArrowheads="1"/>
          </p:cNvPicPr>
          <p:nvPr/>
        </p:nvPicPr>
        <p:blipFill>
          <a:blip r:embed="rId3" cstate="print"/>
          <a:srcRect/>
          <a:stretch>
            <a:fillRect/>
          </a:stretch>
        </p:blipFill>
        <p:spPr bwMode="auto">
          <a:xfrm>
            <a:off x="4876800" y="3124200"/>
            <a:ext cx="4073712" cy="31242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5"/>
          <p:cNvPicPr>
            <a:picLocks noGrp="1" noChangeAspect="1" noChangeArrowheads="1"/>
          </p:cNvPicPr>
          <p:nvPr>
            <p:ph sz="half" idx="1"/>
          </p:nvPr>
        </p:nvPicPr>
        <p:blipFill>
          <a:blip r:embed="rId2" cstate="print"/>
          <a:srcRect/>
          <a:stretch>
            <a:fillRect/>
          </a:stretch>
        </p:blipFill>
        <p:spPr>
          <a:xfrm>
            <a:off x="3733800" y="3429000"/>
            <a:ext cx="4038600" cy="3030538"/>
          </a:xfrm>
          <a:noFill/>
        </p:spPr>
      </p:pic>
      <p:pic>
        <p:nvPicPr>
          <p:cNvPr id="26628" name="Picture 7"/>
          <p:cNvPicPr>
            <a:picLocks noGrp="1" noChangeAspect="1" noChangeArrowheads="1"/>
          </p:cNvPicPr>
          <p:nvPr>
            <p:ph sz="quarter" idx="2"/>
          </p:nvPr>
        </p:nvPicPr>
        <p:blipFill>
          <a:blip r:embed="rId3" cstate="print"/>
          <a:srcRect/>
          <a:stretch>
            <a:fillRect/>
          </a:stretch>
        </p:blipFill>
        <p:spPr>
          <a:xfrm>
            <a:off x="3581400" y="1447800"/>
            <a:ext cx="3527425" cy="2185988"/>
          </a:xfrm>
          <a:noFill/>
        </p:spPr>
      </p:pic>
      <p:pic>
        <p:nvPicPr>
          <p:cNvPr id="26629" name="Picture 3"/>
          <p:cNvPicPr>
            <a:picLocks noGrp="1" noChangeAspect="1" noChangeArrowheads="1"/>
          </p:cNvPicPr>
          <p:nvPr>
            <p:ph type="body" idx="4294967295"/>
          </p:nvPr>
        </p:nvPicPr>
        <p:blipFill>
          <a:blip r:embed="rId4" cstate="print"/>
          <a:srcRect/>
          <a:stretch>
            <a:fillRect/>
          </a:stretch>
        </p:blipFill>
        <p:spPr>
          <a:xfrm>
            <a:off x="304800" y="1524000"/>
            <a:ext cx="3429000" cy="2974975"/>
          </a:xfrm>
        </p:spPr>
      </p:pic>
      <p:pic>
        <p:nvPicPr>
          <p:cNvPr id="26630" name="Picture 9"/>
          <p:cNvPicPr>
            <a:picLocks noGrp="1" noChangeAspect="1" noChangeArrowheads="1"/>
          </p:cNvPicPr>
          <p:nvPr>
            <p:ph sz="quarter" idx="3"/>
          </p:nvPr>
        </p:nvPicPr>
        <p:blipFill>
          <a:blip r:embed="rId5" cstate="print"/>
          <a:srcRect/>
          <a:stretch>
            <a:fillRect/>
          </a:stretch>
        </p:blipFill>
        <p:spPr>
          <a:xfrm>
            <a:off x="1219200" y="4343400"/>
            <a:ext cx="2916238" cy="2187575"/>
          </a:xfrm>
          <a:noFill/>
        </p:spPr>
      </p:pic>
      <p:sp>
        <p:nvSpPr>
          <p:cNvPr id="26631" name="Text Box 11"/>
          <p:cNvSpPr txBox="1">
            <a:spLocks noChangeArrowheads="1"/>
          </p:cNvSpPr>
          <p:nvPr/>
        </p:nvSpPr>
        <p:spPr bwMode="auto">
          <a:xfrm>
            <a:off x="1828800" y="3581400"/>
            <a:ext cx="1828800" cy="366713"/>
          </a:xfrm>
          <a:prstGeom prst="rect">
            <a:avLst/>
          </a:prstGeom>
          <a:noFill/>
          <a:ln w="9525">
            <a:noFill/>
            <a:miter lim="800000"/>
            <a:headEnd/>
            <a:tailEnd/>
          </a:ln>
        </p:spPr>
        <p:txBody>
          <a:bodyPr>
            <a:spAutoFit/>
          </a:bodyPr>
          <a:lstStyle/>
          <a:p>
            <a:pPr eaLnBrk="1" hangingPunct="1">
              <a:spcBef>
                <a:spcPct val="50000"/>
              </a:spcBef>
            </a:pPr>
            <a:r>
              <a:rPr lang="en-US" b="1">
                <a:solidFill>
                  <a:schemeClr val="bg1"/>
                </a:solidFill>
              </a:rPr>
              <a:t>Tropical Storm</a:t>
            </a:r>
          </a:p>
        </p:txBody>
      </p:sp>
      <p:sp>
        <p:nvSpPr>
          <p:cNvPr id="26632" name="Text Box 12"/>
          <p:cNvSpPr txBox="1">
            <a:spLocks noChangeArrowheads="1"/>
          </p:cNvSpPr>
          <p:nvPr/>
        </p:nvSpPr>
        <p:spPr bwMode="auto">
          <a:xfrm>
            <a:off x="3886200" y="1600200"/>
            <a:ext cx="2133600" cy="366713"/>
          </a:xfrm>
          <a:prstGeom prst="rect">
            <a:avLst/>
          </a:prstGeom>
          <a:noFill/>
          <a:ln w="9525">
            <a:noFill/>
            <a:miter lim="800000"/>
            <a:headEnd/>
            <a:tailEnd/>
          </a:ln>
        </p:spPr>
        <p:txBody>
          <a:bodyPr>
            <a:spAutoFit/>
          </a:bodyPr>
          <a:lstStyle/>
          <a:p>
            <a:pPr eaLnBrk="1" hangingPunct="1">
              <a:spcBef>
                <a:spcPct val="50000"/>
              </a:spcBef>
            </a:pPr>
            <a:r>
              <a:rPr lang="en-US" b="1"/>
              <a:t>Cat. 5 Hurricane</a:t>
            </a:r>
          </a:p>
        </p:txBody>
      </p:sp>
      <p:sp>
        <p:nvSpPr>
          <p:cNvPr id="26633" name="Text Box 13"/>
          <p:cNvSpPr txBox="1">
            <a:spLocks noChangeArrowheads="1"/>
          </p:cNvSpPr>
          <p:nvPr/>
        </p:nvSpPr>
        <p:spPr bwMode="auto">
          <a:xfrm>
            <a:off x="7086600" y="3733800"/>
            <a:ext cx="533400" cy="366713"/>
          </a:xfrm>
          <a:prstGeom prst="rect">
            <a:avLst/>
          </a:prstGeom>
          <a:noFill/>
          <a:ln w="9525">
            <a:noFill/>
            <a:miter lim="800000"/>
            <a:headEnd/>
            <a:tailEnd/>
          </a:ln>
        </p:spPr>
        <p:txBody>
          <a:bodyPr>
            <a:spAutoFit/>
          </a:bodyPr>
          <a:lstStyle/>
          <a:p>
            <a:pPr eaLnBrk="1" hangingPunct="1">
              <a:spcBef>
                <a:spcPct val="50000"/>
              </a:spcBef>
            </a:pPr>
            <a:endParaRPr lang="en-US"/>
          </a:p>
        </p:txBody>
      </p:sp>
      <p:sp>
        <p:nvSpPr>
          <p:cNvPr id="26634" name="Text Box 14"/>
          <p:cNvSpPr txBox="1">
            <a:spLocks noChangeArrowheads="1"/>
          </p:cNvSpPr>
          <p:nvPr/>
        </p:nvSpPr>
        <p:spPr bwMode="auto">
          <a:xfrm rot="-5400000">
            <a:off x="6727825" y="5387975"/>
            <a:ext cx="488950" cy="1447800"/>
          </a:xfrm>
          <a:prstGeom prst="rect">
            <a:avLst/>
          </a:prstGeom>
          <a:noFill/>
          <a:ln w="9525">
            <a:noFill/>
            <a:miter lim="800000"/>
            <a:headEnd/>
            <a:tailEnd/>
          </a:ln>
        </p:spPr>
        <p:txBody>
          <a:bodyPr vert="eaVert">
            <a:spAutoFit/>
          </a:bodyPr>
          <a:lstStyle/>
          <a:p>
            <a:pPr eaLnBrk="1" hangingPunct="1">
              <a:spcBef>
                <a:spcPct val="50000"/>
              </a:spcBef>
            </a:pPr>
            <a:r>
              <a:rPr lang="en-US" sz="2000" b="1">
                <a:solidFill>
                  <a:schemeClr val="bg1"/>
                </a:solidFill>
              </a:rPr>
              <a:t>Tornado</a:t>
            </a:r>
          </a:p>
        </p:txBody>
      </p:sp>
      <p:sp>
        <p:nvSpPr>
          <p:cNvPr id="26635" name="Text Box 15"/>
          <p:cNvSpPr txBox="1">
            <a:spLocks noChangeArrowheads="1"/>
          </p:cNvSpPr>
          <p:nvPr/>
        </p:nvSpPr>
        <p:spPr bwMode="auto">
          <a:xfrm>
            <a:off x="1295400" y="6172200"/>
            <a:ext cx="1295400" cy="396875"/>
          </a:xfrm>
          <a:prstGeom prst="rect">
            <a:avLst/>
          </a:prstGeom>
          <a:noFill/>
          <a:ln w="9525">
            <a:noFill/>
            <a:miter lim="800000"/>
            <a:headEnd/>
            <a:tailEnd/>
          </a:ln>
        </p:spPr>
        <p:txBody>
          <a:bodyPr>
            <a:spAutoFit/>
          </a:bodyPr>
          <a:lstStyle/>
          <a:p>
            <a:pPr eaLnBrk="1" hangingPunct="1">
              <a:spcBef>
                <a:spcPct val="50000"/>
              </a:spcBef>
            </a:pPr>
            <a:r>
              <a:rPr lang="en-US" sz="2000">
                <a:solidFill>
                  <a:schemeClr val="bg1"/>
                </a:solidFill>
              </a:rPr>
              <a:t>Cyclone</a:t>
            </a:r>
          </a:p>
        </p:txBody>
      </p:sp>
      <p:sp>
        <p:nvSpPr>
          <p:cNvPr id="12" name="TextBox 11"/>
          <p:cNvSpPr txBox="1"/>
          <p:nvPr/>
        </p:nvSpPr>
        <p:spPr>
          <a:xfrm>
            <a:off x="762000" y="381000"/>
            <a:ext cx="7315200" cy="923330"/>
          </a:xfrm>
          <a:prstGeom prst="rect">
            <a:avLst/>
          </a:prstGeom>
          <a:noFill/>
        </p:spPr>
        <p:txBody>
          <a:bodyPr wrap="square" rtlCol="0">
            <a:spAutoFit/>
          </a:bodyPr>
          <a:lstStyle/>
          <a:p>
            <a:pPr algn="ctr"/>
            <a:r>
              <a:rPr lang="en-US" sz="5400" dirty="0" smtClean="0">
                <a:solidFill>
                  <a:schemeClr val="bg1"/>
                </a:solidFill>
                <a:latin typeface="Georgia" pitchFamily="18" charset="0"/>
              </a:rPr>
              <a:t>Storm Tracks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52400"/>
            <a:ext cx="8382000" cy="6858000"/>
          </a:xfrm>
        </p:spPr>
        <p:txBody>
          <a:bodyPr>
            <a:noAutofit/>
          </a:bodyPr>
          <a:lstStyle/>
          <a:p>
            <a:r>
              <a:rPr lang="en-US" sz="4800" dirty="0" smtClean="0">
                <a:solidFill>
                  <a:srgbClr val="00FF00"/>
                </a:solidFill>
                <a:effectLst>
                  <a:outerShdw blurRad="38100" dist="38100" dir="2700000" algn="tl">
                    <a:srgbClr val="000000">
                      <a:alpha val="43137"/>
                    </a:srgbClr>
                  </a:outerShdw>
                </a:effectLst>
                <a:latin typeface="Georgia" pitchFamily="18" charset="0"/>
              </a:rPr>
              <a:t>L</a:t>
            </a:r>
            <a:r>
              <a:rPr lang="en-US" sz="4400" dirty="0" smtClean="0">
                <a:solidFill>
                  <a:schemeClr val="bg1"/>
                </a:solidFill>
                <a:effectLst>
                  <a:outerShdw blurRad="38100" dist="38100" dir="2700000" algn="tl">
                    <a:srgbClr val="000000">
                      <a:alpha val="43137"/>
                    </a:srgbClr>
                  </a:outerShdw>
                </a:effectLst>
                <a:latin typeface="Georgia" pitchFamily="18" charset="0"/>
              </a:rPr>
              <a:t> </a:t>
            </a:r>
            <a:r>
              <a:rPr lang="en-US" sz="4400" dirty="0" err="1" smtClean="0">
                <a:solidFill>
                  <a:schemeClr val="bg1"/>
                </a:solidFill>
                <a:effectLst>
                  <a:outerShdw blurRad="38100" dist="38100" dir="2700000" algn="tl">
                    <a:srgbClr val="000000">
                      <a:alpha val="43137"/>
                    </a:srgbClr>
                  </a:outerShdw>
                </a:effectLst>
                <a:latin typeface="Georgia" pitchFamily="18" charset="0"/>
              </a:rPr>
              <a:t>atitude</a:t>
            </a:r>
            <a:endParaRPr lang="en-US" sz="4400" dirty="0" smtClean="0">
              <a:solidFill>
                <a:schemeClr val="bg1"/>
              </a:solidFill>
              <a:effectLst>
                <a:outerShdw blurRad="38100" dist="38100" dir="2700000" algn="tl">
                  <a:srgbClr val="000000">
                    <a:alpha val="43137"/>
                  </a:srgbClr>
                </a:outerShdw>
              </a:effectLst>
              <a:latin typeface="Georgia" pitchFamily="18" charset="0"/>
            </a:endParaRPr>
          </a:p>
          <a:p>
            <a:r>
              <a:rPr lang="en-US" sz="4800" dirty="0" smtClean="0">
                <a:solidFill>
                  <a:srgbClr val="00FF00"/>
                </a:solidFill>
                <a:effectLst>
                  <a:outerShdw blurRad="38100" dist="38100" dir="2700000" algn="tl">
                    <a:srgbClr val="000000">
                      <a:alpha val="43137"/>
                    </a:srgbClr>
                  </a:outerShdw>
                </a:effectLst>
                <a:latin typeface="Georgia" pitchFamily="18" charset="0"/>
              </a:rPr>
              <a:t>A</a:t>
            </a:r>
            <a:r>
              <a:rPr lang="en-US" sz="4400" dirty="0" smtClean="0">
                <a:solidFill>
                  <a:schemeClr val="bg1"/>
                </a:solidFill>
                <a:effectLst>
                  <a:outerShdw blurRad="38100" dist="38100" dir="2700000" algn="tl">
                    <a:srgbClr val="000000">
                      <a:alpha val="43137"/>
                    </a:srgbClr>
                  </a:outerShdw>
                </a:effectLst>
                <a:latin typeface="Georgia" pitchFamily="18" charset="0"/>
              </a:rPr>
              <a:t> </a:t>
            </a:r>
            <a:r>
              <a:rPr lang="en-US" sz="4400" dirty="0" err="1" smtClean="0">
                <a:solidFill>
                  <a:schemeClr val="bg1"/>
                </a:solidFill>
                <a:effectLst>
                  <a:outerShdw blurRad="38100" dist="38100" dir="2700000" algn="tl">
                    <a:srgbClr val="000000">
                      <a:alpha val="43137"/>
                    </a:srgbClr>
                  </a:outerShdw>
                </a:effectLst>
                <a:latin typeface="Georgia" pitchFamily="18" charset="0"/>
              </a:rPr>
              <a:t>ir</a:t>
            </a:r>
            <a:r>
              <a:rPr lang="en-US" sz="4400" dirty="0" smtClean="0">
                <a:solidFill>
                  <a:schemeClr val="bg1"/>
                </a:solidFill>
                <a:effectLst>
                  <a:outerShdw blurRad="38100" dist="38100" dir="2700000" algn="tl">
                    <a:srgbClr val="000000">
                      <a:alpha val="43137"/>
                    </a:srgbClr>
                  </a:outerShdw>
                </a:effectLst>
                <a:latin typeface="Georgia" pitchFamily="18" charset="0"/>
              </a:rPr>
              <a:t> Masses</a:t>
            </a:r>
          </a:p>
          <a:p>
            <a:r>
              <a:rPr lang="en-US" sz="4800" dirty="0" smtClean="0">
                <a:solidFill>
                  <a:srgbClr val="00FF00"/>
                </a:solidFill>
                <a:effectLst>
                  <a:outerShdw blurRad="38100" dist="38100" dir="2700000" algn="tl">
                    <a:srgbClr val="000000">
                      <a:alpha val="43137"/>
                    </a:srgbClr>
                  </a:outerShdw>
                </a:effectLst>
                <a:latin typeface="Georgia" pitchFamily="18" charset="0"/>
              </a:rPr>
              <a:t>C</a:t>
            </a:r>
            <a:r>
              <a:rPr lang="en-US" sz="4400" dirty="0" smtClean="0">
                <a:solidFill>
                  <a:schemeClr val="bg1"/>
                </a:solidFill>
                <a:effectLst>
                  <a:outerShdw blurRad="38100" dist="38100" dir="2700000" algn="tl">
                    <a:srgbClr val="000000">
                      <a:alpha val="43137"/>
                    </a:srgbClr>
                  </a:outerShdw>
                </a:effectLst>
                <a:latin typeface="Georgia" pitchFamily="18" charset="0"/>
              </a:rPr>
              <a:t> </a:t>
            </a:r>
            <a:r>
              <a:rPr lang="en-US" sz="4400" dirty="0" err="1" smtClean="0">
                <a:solidFill>
                  <a:schemeClr val="bg1"/>
                </a:solidFill>
                <a:effectLst>
                  <a:outerShdw blurRad="38100" dist="38100" dir="2700000" algn="tl">
                    <a:srgbClr val="000000">
                      <a:alpha val="43137"/>
                    </a:srgbClr>
                  </a:outerShdw>
                </a:effectLst>
                <a:latin typeface="Georgia" pitchFamily="18" charset="0"/>
              </a:rPr>
              <a:t>ontinentality</a:t>
            </a:r>
            <a:endParaRPr lang="en-US" sz="4400" dirty="0" smtClean="0">
              <a:solidFill>
                <a:schemeClr val="bg1"/>
              </a:solidFill>
              <a:effectLst>
                <a:outerShdw blurRad="38100" dist="38100" dir="2700000" algn="tl">
                  <a:srgbClr val="000000">
                    <a:alpha val="43137"/>
                  </a:srgbClr>
                </a:outerShdw>
              </a:effectLst>
              <a:latin typeface="Georgia" pitchFamily="18" charset="0"/>
            </a:endParaRPr>
          </a:p>
          <a:p>
            <a:r>
              <a:rPr lang="en-US" sz="4800" dirty="0" smtClean="0">
                <a:solidFill>
                  <a:srgbClr val="00FF00"/>
                </a:solidFill>
                <a:effectLst>
                  <a:outerShdw blurRad="38100" dist="38100" dir="2700000" algn="tl">
                    <a:srgbClr val="000000">
                      <a:alpha val="43137"/>
                    </a:srgbClr>
                  </a:outerShdw>
                </a:effectLst>
                <a:latin typeface="Georgia" pitchFamily="18" charset="0"/>
              </a:rPr>
              <a:t>E</a:t>
            </a:r>
            <a:r>
              <a:rPr lang="en-US" sz="4400" dirty="0" smtClean="0">
                <a:solidFill>
                  <a:schemeClr val="bg1"/>
                </a:solidFill>
                <a:effectLst>
                  <a:outerShdw blurRad="38100" dist="38100" dir="2700000" algn="tl">
                    <a:srgbClr val="000000">
                      <a:alpha val="43137"/>
                    </a:srgbClr>
                  </a:outerShdw>
                </a:effectLst>
                <a:latin typeface="Georgia" pitchFamily="18" charset="0"/>
              </a:rPr>
              <a:t> </a:t>
            </a:r>
            <a:r>
              <a:rPr lang="en-US" sz="4400" dirty="0" err="1" smtClean="0">
                <a:solidFill>
                  <a:schemeClr val="bg1"/>
                </a:solidFill>
                <a:effectLst>
                  <a:outerShdw blurRad="38100" dist="38100" dir="2700000" algn="tl">
                    <a:srgbClr val="000000">
                      <a:alpha val="43137"/>
                    </a:srgbClr>
                  </a:outerShdw>
                </a:effectLst>
                <a:latin typeface="Georgia" pitchFamily="18" charset="0"/>
              </a:rPr>
              <a:t>levation</a:t>
            </a:r>
            <a:endParaRPr lang="en-US" sz="4400" dirty="0" smtClean="0">
              <a:solidFill>
                <a:schemeClr val="bg1"/>
              </a:solidFill>
              <a:effectLst>
                <a:outerShdw blurRad="38100" dist="38100" dir="2700000" algn="tl">
                  <a:srgbClr val="000000">
                    <a:alpha val="43137"/>
                  </a:srgbClr>
                </a:outerShdw>
              </a:effectLst>
              <a:latin typeface="Georgia" pitchFamily="18" charset="0"/>
            </a:endParaRPr>
          </a:p>
          <a:p>
            <a:r>
              <a:rPr lang="en-US" sz="4800" dirty="0" smtClean="0">
                <a:solidFill>
                  <a:srgbClr val="00FF00"/>
                </a:solidFill>
                <a:effectLst>
                  <a:outerShdw blurRad="38100" dist="38100" dir="2700000" algn="tl">
                    <a:srgbClr val="000000">
                      <a:alpha val="43137"/>
                    </a:srgbClr>
                  </a:outerShdw>
                </a:effectLst>
                <a:latin typeface="Georgia" pitchFamily="18" charset="0"/>
              </a:rPr>
              <a:t>M</a:t>
            </a:r>
            <a:r>
              <a:rPr lang="en-US" sz="4400" dirty="0" smtClean="0">
                <a:solidFill>
                  <a:schemeClr val="bg1"/>
                </a:solidFill>
                <a:effectLst>
                  <a:outerShdw blurRad="38100" dist="38100" dir="2700000" algn="tl">
                    <a:srgbClr val="000000">
                      <a:alpha val="43137"/>
                    </a:srgbClr>
                  </a:outerShdw>
                </a:effectLst>
                <a:latin typeface="Georgia" pitchFamily="18" charset="0"/>
              </a:rPr>
              <a:t> </a:t>
            </a:r>
            <a:r>
              <a:rPr lang="en-US" sz="4400" dirty="0" err="1" smtClean="0">
                <a:solidFill>
                  <a:schemeClr val="bg1"/>
                </a:solidFill>
                <a:effectLst>
                  <a:outerShdw blurRad="38100" dist="38100" dir="2700000" algn="tl">
                    <a:srgbClr val="000000">
                      <a:alpha val="43137"/>
                    </a:srgbClr>
                  </a:outerShdw>
                </a:effectLst>
                <a:latin typeface="Georgia" pitchFamily="18" charset="0"/>
              </a:rPr>
              <a:t>ountain</a:t>
            </a:r>
            <a:r>
              <a:rPr lang="en-US" sz="4400" dirty="0" smtClean="0">
                <a:solidFill>
                  <a:schemeClr val="bg1"/>
                </a:solidFill>
                <a:effectLst>
                  <a:outerShdw blurRad="38100" dist="38100" dir="2700000" algn="tl">
                    <a:srgbClr val="000000">
                      <a:alpha val="43137"/>
                    </a:srgbClr>
                  </a:outerShdw>
                </a:effectLst>
                <a:latin typeface="Georgia" pitchFamily="18" charset="0"/>
              </a:rPr>
              <a:t> Barriers</a:t>
            </a:r>
          </a:p>
          <a:p>
            <a:r>
              <a:rPr lang="en-US" sz="4800" dirty="0" smtClean="0">
                <a:solidFill>
                  <a:srgbClr val="00FF00"/>
                </a:solidFill>
                <a:effectLst>
                  <a:outerShdw blurRad="38100" dist="38100" dir="2700000" algn="tl">
                    <a:srgbClr val="000000">
                      <a:alpha val="43137"/>
                    </a:srgbClr>
                  </a:outerShdw>
                </a:effectLst>
                <a:latin typeface="Georgia" pitchFamily="18" charset="0"/>
              </a:rPr>
              <a:t>O</a:t>
            </a:r>
            <a:r>
              <a:rPr lang="en-US" sz="4800" dirty="0" smtClean="0">
                <a:solidFill>
                  <a:schemeClr val="bg1"/>
                </a:solidFill>
                <a:effectLst>
                  <a:outerShdw blurRad="38100" dist="38100" dir="2700000" algn="tl">
                    <a:srgbClr val="000000">
                      <a:alpha val="43137"/>
                    </a:srgbClr>
                  </a:outerShdw>
                </a:effectLst>
                <a:latin typeface="Georgia" pitchFamily="18" charset="0"/>
              </a:rPr>
              <a:t> </a:t>
            </a:r>
            <a:r>
              <a:rPr lang="en-US" sz="4400" dirty="0" err="1" smtClean="0">
                <a:solidFill>
                  <a:schemeClr val="bg1"/>
                </a:solidFill>
                <a:effectLst>
                  <a:outerShdw blurRad="38100" dist="38100" dir="2700000" algn="tl">
                    <a:srgbClr val="000000">
                      <a:alpha val="43137"/>
                    </a:srgbClr>
                  </a:outerShdw>
                </a:effectLst>
                <a:latin typeface="Georgia" pitchFamily="18" charset="0"/>
              </a:rPr>
              <a:t>cean</a:t>
            </a:r>
            <a:r>
              <a:rPr lang="en-US" sz="4400" dirty="0" smtClean="0">
                <a:solidFill>
                  <a:schemeClr val="bg1"/>
                </a:solidFill>
                <a:effectLst>
                  <a:outerShdw blurRad="38100" dist="38100" dir="2700000" algn="tl">
                    <a:srgbClr val="000000">
                      <a:alpha val="43137"/>
                    </a:srgbClr>
                  </a:outerShdw>
                </a:effectLst>
                <a:latin typeface="Georgia" pitchFamily="18" charset="0"/>
              </a:rPr>
              <a:t> Currents</a:t>
            </a:r>
          </a:p>
          <a:p>
            <a:r>
              <a:rPr lang="en-US" sz="4800" dirty="0" smtClean="0">
                <a:solidFill>
                  <a:srgbClr val="00FF00"/>
                </a:solidFill>
                <a:effectLst>
                  <a:outerShdw blurRad="38100" dist="38100" dir="2700000" algn="tl">
                    <a:srgbClr val="000000">
                      <a:alpha val="43137"/>
                    </a:srgbClr>
                  </a:outerShdw>
                </a:effectLst>
                <a:latin typeface="Georgia" pitchFamily="18" charset="0"/>
              </a:rPr>
              <a:t>P</a:t>
            </a:r>
            <a:r>
              <a:rPr lang="en-US" sz="4400" dirty="0" smtClean="0">
                <a:solidFill>
                  <a:schemeClr val="bg1"/>
                </a:solidFill>
                <a:effectLst>
                  <a:outerShdw blurRad="38100" dist="38100" dir="2700000" algn="tl">
                    <a:srgbClr val="000000">
                      <a:alpha val="43137"/>
                    </a:srgbClr>
                  </a:outerShdw>
                </a:effectLst>
                <a:latin typeface="Georgia" pitchFamily="18" charset="0"/>
              </a:rPr>
              <a:t> </a:t>
            </a:r>
            <a:r>
              <a:rPr lang="en-US" sz="4400" dirty="0" err="1" smtClean="0">
                <a:solidFill>
                  <a:schemeClr val="bg1"/>
                </a:solidFill>
                <a:effectLst>
                  <a:outerShdw blurRad="38100" dist="38100" dir="2700000" algn="tl">
                    <a:srgbClr val="000000">
                      <a:alpha val="43137"/>
                    </a:srgbClr>
                  </a:outerShdw>
                </a:effectLst>
                <a:latin typeface="Georgia" pitchFamily="18" charset="0"/>
              </a:rPr>
              <a:t>ressure</a:t>
            </a:r>
            <a:r>
              <a:rPr lang="en-US" sz="4400" dirty="0" smtClean="0">
                <a:solidFill>
                  <a:schemeClr val="bg1"/>
                </a:solidFill>
                <a:effectLst>
                  <a:outerShdw blurRad="38100" dist="38100" dir="2700000" algn="tl">
                    <a:srgbClr val="000000">
                      <a:alpha val="43137"/>
                    </a:srgbClr>
                  </a:outerShdw>
                </a:effectLst>
                <a:latin typeface="Georgia" pitchFamily="18" charset="0"/>
              </a:rPr>
              <a:t> and Prevailing Winds</a:t>
            </a:r>
          </a:p>
          <a:p>
            <a:r>
              <a:rPr lang="en-US" sz="4800" dirty="0" smtClean="0">
                <a:solidFill>
                  <a:srgbClr val="00FF00"/>
                </a:solidFill>
                <a:effectLst>
                  <a:outerShdw blurRad="38100" dist="38100" dir="2700000" algn="tl">
                    <a:srgbClr val="000000">
                      <a:alpha val="43137"/>
                    </a:srgbClr>
                  </a:outerShdw>
                </a:effectLst>
                <a:latin typeface="Georgia" pitchFamily="18" charset="0"/>
              </a:rPr>
              <a:t>S</a:t>
            </a:r>
            <a:r>
              <a:rPr lang="en-US" sz="4400" dirty="0" smtClean="0">
                <a:solidFill>
                  <a:schemeClr val="bg1"/>
                </a:solidFill>
                <a:effectLst>
                  <a:outerShdw blurRad="38100" dist="38100" dir="2700000" algn="tl">
                    <a:srgbClr val="000000">
                      <a:alpha val="43137"/>
                    </a:srgbClr>
                  </a:outerShdw>
                </a:effectLst>
                <a:latin typeface="Georgia" pitchFamily="18" charset="0"/>
              </a:rPr>
              <a:t> </a:t>
            </a:r>
            <a:r>
              <a:rPr lang="en-US" sz="4400" dirty="0" err="1" smtClean="0">
                <a:solidFill>
                  <a:schemeClr val="bg1"/>
                </a:solidFill>
                <a:effectLst>
                  <a:outerShdw blurRad="38100" dist="38100" dir="2700000" algn="tl">
                    <a:srgbClr val="000000">
                      <a:alpha val="43137"/>
                    </a:srgbClr>
                  </a:outerShdw>
                </a:effectLst>
                <a:latin typeface="Georgia" pitchFamily="18" charset="0"/>
              </a:rPr>
              <a:t>torms</a:t>
            </a:r>
            <a:endParaRPr lang="en-US" sz="4400" dirty="0">
              <a:solidFill>
                <a:schemeClr val="bg1"/>
              </a:solidFill>
              <a:effectLst>
                <a:outerShdw blurRad="38100" dist="38100" dir="2700000" algn="tl">
                  <a:srgbClr val="000000">
                    <a:alpha val="43137"/>
                  </a:srgbClr>
                </a:outerShdw>
              </a:effectLst>
              <a:latin typeface="Georgia" pitchFamily="18" charset="0"/>
            </a:endParaRPr>
          </a:p>
        </p:txBody>
      </p:sp>
      <p:sp>
        <p:nvSpPr>
          <p:cNvPr id="6" name="TextBox 5"/>
          <p:cNvSpPr txBox="1"/>
          <p:nvPr/>
        </p:nvSpPr>
        <p:spPr>
          <a:xfrm>
            <a:off x="5638800" y="1219200"/>
            <a:ext cx="2590800" cy="1754326"/>
          </a:xfrm>
          <a:prstGeom prst="rect">
            <a:avLst/>
          </a:prstGeom>
          <a:noFill/>
        </p:spPr>
        <p:txBody>
          <a:bodyPr wrap="square" rtlCol="0">
            <a:spAutoFit/>
          </a:bodyPr>
          <a:lstStyle/>
          <a:p>
            <a:r>
              <a:rPr lang="en-US" i="1" dirty="0" smtClean="0">
                <a:solidFill>
                  <a:schemeClr val="bg1"/>
                </a:solidFill>
                <a:effectLst>
                  <a:outerShdw blurRad="38100" dist="38100" dir="2700000" algn="tl">
                    <a:srgbClr val="000000">
                      <a:alpha val="43137"/>
                    </a:srgbClr>
                  </a:outerShdw>
                </a:effectLst>
                <a:latin typeface="Georgia" pitchFamily="18" charset="0"/>
              </a:rPr>
              <a:t>This acronym was .introduced by:  </a:t>
            </a:r>
          </a:p>
          <a:p>
            <a:r>
              <a:rPr lang="en-US" i="1" dirty="0" smtClean="0">
                <a:solidFill>
                  <a:schemeClr val="bg1"/>
                </a:solidFill>
                <a:effectLst>
                  <a:outerShdw blurRad="38100" dist="38100" dir="2700000" algn="tl">
                    <a:srgbClr val="000000">
                      <a:alpha val="43137"/>
                    </a:srgbClr>
                  </a:outerShdw>
                </a:effectLst>
                <a:latin typeface="Georgia" pitchFamily="18" charset="0"/>
              </a:rPr>
              <a:t>Dr. James Petersen – Texas State University – San Marcos, TX, 1990.</a:t>
            </a:r>
            <a:endParaRPr lang="en-US" i="1" dirty="0">
              <a:solidFill>
                <a:schemeClr val="bg1"/>
              </a:solidFill>
              <a:effectLst>
                <a:outerShdw blurRad="38100" dist="38100" dir="2700000" algn="tl">
                  <a:srgbClr val="000000">
                    <a:alpha val="43137"/>
                  </a:srgbClr>
                </a:outerShdw>
              </a:effectLst>
              <a:latin typeface="Georgia" pitchFamily="18" charset="0"/>
            </a:endParaRPr>
          </a:p>
        </p:txBody>
      </p:sp>
      <p:sp>
        <p:nvSpPr>
          <p:cNvPr id="4" name="TextBox 3"/>
          <p:cNvSpPr txBox="1"/>
          <p:nvPr/>
        </p:nvSpPr>
        <p:spPr>
          <a:xfrm>
            <a:off x="4876800" y="457200"/>
            <a:ext cx="4038600" cy="646331"/>
          </a:xfrm>
          <a:prstGeom prst="rect">
            <a:avLst/>
          </a:prstGeom>
          <a:noFill/>
        </p:spPr>
        <p:txBody>
          <a:bodyPr wrap="square" rtlCol="0">
            <a:spAutoFit/>
          </a:bodyPr>
          <a:lstStyle/>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FF00"/>
                </a:solidFill>
                <a:latin typeface="Georgia" pitchFamily="18" charset="0"/>
              </a:rPr>
              <a:t>How to Read a Climograph</a:t>
            </a:r>
            <a:endParaRPr lang="en-US" dirty="0">
              <a:solidFill>
                <a:srgbClr val="00FF00"/>
              </a:solidFill>
              <a:latin typeface="Georgia" pitchFamily="18" charset="0"/>
            </a:endParaRPr>
          </a:p>
        </p:txBody>
      </p:sp>
      <p:pic>
        <p:nvPicPr>
          <p:cNvPr id="55298" name="Picture 2" descr="http://www.oocities.org/sg/c_pling/tropicalmonsoonclimograph.jpg"/>
          <p:cNvPicPr>
            <a:picLocks noChangeAspect="1" noChangeArrowheads="1"/>
          </p:cNvPicPr>
          <p:nvPr/>
        </p:nvPicPr>
        <p:blipFill>
          <a:blip r:embed="rId2" cstate="print"/>
          <a:srcRect/>
          <a:stretch>
            <a:fillRect/>
          </a:stretch>
        </p:blipFill>
        <p:spPr bwMode="auto">
          <a:xfrm>
            <a:off x="1981200" y="1524000"/>
            <a:ext cx="5105719" cy="3886200"/>
          </a:xfrm>
          <a:prstGeom prst="rect">
            <a:avLst/>
          </a:prstGeom>
          <a:noFill/>
        </p:spPr>
      </p:pic>
      <p:sp>
        <p:nvSpPr>
          <p:cNvPr id="5" name="TextBox 4"/>
          <p:cNvSpPr txBox="1"/>
          <p:nvPr/>
        </p:nvSpPr>
        <p:spPr>
          <a:xfrm>
            <a:off x="7086600" y="2362200"/>
            <a:ext cx="1905000" cy="2862322"/>
          </a:xfrm>
          <a:prstGeom prst="rect">
            <a:avLst/>
          </a:prstGeom>
          <a:noFill/>
        </p:spPr>
        <p:txBody>
          <a:bodyPr wrap="square" rtlCol="0">
            <a:spAutoFit/>
          </a:bodyPr>
          <a:lstStyle/>
          <a:p>
            <a:pPr algn="ctr"/>
            <a:r>
              <a:rPr lang="en-US" dirty="0" smtClean="0">
                <a:solidFill>
                  <a:schemeClr val="bg1"/>
                </a:solidFill>
                <a:latin typeface="Georgia" pitchFamily="18" charset="0"/>
              </a:rPr>
              <a:t>The line graph shows you the average temperature for each month.  The numbers that measure it are on the right side of the graph.</a:t>
            </a:r>
            <a:endParaRPr lang="en-US" dirty="0">
              <a:solidFill>
                <a:schemeClr val="bg1"/>
              </a:solidFill>
              <a:latin typeface="Georgia" pitchFamily="18" charset="0"/>
            </a:endParaRPr>
          </a:p>
        </p:txBody>
      </p:sp>
      <p:cxnSp>
        <p:nvCxnSpPr>
          <p:cNvPr id="6" name="Straight Arrow Connector 5"/>
          <p:cNvCxnSpPr/>
          <p:nvPr/>
        </p:nvCxnSpPr>
        <p:spPr bwMode="auto">
          <a:xfrm flipH="1">
            <a:off x="5410200" y="1447800"/>
            <a:ext cx="1600200" cy="1524000"/>
          </a:xfrm>
          <a:prstGeom prst="straightConnector1">
            <a:avLst/>
          </a:prstGeom>
          <a:solidFill>
            <a:schemeClr val="accent1"/>
          </a:solidFill>
          <a:ln w="50800" cap="flat" cmpd="sng" algn="ctr">
            <a:solidFill>
              <a:srgbClr val="FF0000"/>
            </a:solidFill>
            <a:prstDash val="solid"/>
            <a:round/>
            <a:headEnd type="none" w="med" len="med"/>
            <a:tailEnd type="arrow"/>
          </a:ln>
          <a:effectLst/>
        </p:spPr>
      </p:cxnSp>
      <p:cxnSp>
        <p:nvCxnSpPr>
          <p:cNvPr id="12" name="Straight Arrow Connector 11"/>
          <p:cNvCxnSpPr/>
          <p:nvPr/>
        </p:nvCxnSpPr>
        <p:spPr bwMode="auto">
          <a:xfrm flipV="1">
            <a:off x="1676400" y="3810000"/>
            <a:ext cx="2667000" cy="304800"/>
          </a:xfrm>
          <a:prstGeom prst="straightConnector1">
            <a:avLst/>
          </a:prstGeom>
          <a:solidFill>
            <a:schemeClr val="accent1"/>
          </a:solidFill>
          <a:ln w="50800" cap="flat" cmpd="sng" algn="ctr">
            <a:solidFill>
              <a:srgbClr val="FF0000"/>
            </a:solidFill>
            <a:prstDash val="solid"/>
            <a:round/>
            <a:headEnd type="none" w="med" len="med"/>
            <a:tailEnd type="arrow"/>
          </a:ln>
          <a:effectLst/>
        </p:spPr>
      </p:cxnSp>
      <p:sp>
        <p:nvSpPr>
          <p:cNvPr id="16" name="TextBox 15"/>
          <p:cNvSpPr txBox="1"/>
          <p:nvPr/>
        </p:nvSpPr>
        <p:spPr>
          <a:xfrm>
            <a:off x="152400" y="2133600"/>
            <a:ext cx="1676400" cy="2862322"/>
          </a:xfrm>
          <a:prstGeom prst="rect">
            <a:avLst/>
          </a:prstGeom>
          <a:noFill/>
        </p:spPr>
        <p:txBody>
          <a:bodyPr wrap="square" rtlCol="0">
            <a:spAutoFit/>
          </a:bodyPr>
          <a:lstStyle/>
          <a:p>
            <a:r>
              <a:rPr lang="en-US" dirty="0" smtClean="0">
                <a:solidFill>
                  <a:schemeClr val="bg1"/>
                </a:solidFill>
                <a:latin typeface="Georgia" pitchFamily="18" charset="0"/>
              </a:rPr>
              <a:t>The bar graph measures the average precipitation for each month.  The numbers that measure it are on the left side of the graph.</a:t>
            </a:r>
            <a:endParaRPr lang="en-US" dirty="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0"/>
            <a:ext cx="9144000" cy="2027238"/>
          </a:xfrm>
        </p:spPr>
        <p:txBody>
          <a:bodyPr/>
          <a:lstStyle/>
          <a:p>
            <a:r>
              <a:rPr lang="en-US" dirty="0" smtClean="0">
                <a:solidFill>
                  <a:schemeClr val="bg1"/>
                </a:solidFill>
                <a:latin typeface="Georgia" pitchFamily="18" charset="0"/>
              </a:rPr>
              <a:t>Handy guide to remembering the connections between climate and vegetation:</a:t>
            </a:r>
          </a:p>
        </p:txBody>
      </p:sp>
      <p:sp>
        <p:nvSpPr>
          <p:cNvPr id="28675" name="Content Placeholder 5"/>
          <p:cNvSpPr>
            <a:spLocks noGrp="1"/>
          </p:cNvSpPr>
          <p:nvPr>
            <p:ph sz="half" idx="1"/>
          </p:nvPr>
        </p:nvSpPr>
        <p:spPr>
          <a:xfrm>
            <a:off x="381000" y="2332037"/>
            <a:ext cx="4038600" cy="3763963"/>
          </a:xfrm>
        </p:spPr>
        <p:txBody>
          <a:bodyPr/>
          <a:lstStyle/>
          <a:p>
            <a:r>
              <a:rPr lang="en-US" dirty="0" smtClean="0">
                <a:solidFill>
                  <a:schemeClr val="bg1"/>
                </a:solidFill>
                <a:latin typeface="Georgia" pitchFamily="18" charset="0"/>
              </a:rPr>
              <a:t>Trees grow naturally in wet regions.</a:t>
            </a:r>
          </a:p>
          <a:p>
            <a:r>
              <a:rPr lang="en-US" dirty="0" smtClean="0">
                <a:solidFill>
                  <a:schemeClr val="bg1"/>
                </a:solidFill>
                <a:latin typeface="Georgia" pitchFamily="18" charset="0"/>
              </a:rPr>
              <a:t>When rain supply equals demand for rain grasses grow. </a:t>
            </a:r>
          </a:p>
          <a:p>
            <a:r>
              <a:rPr lang="en-US" dirty="0" smtClean="0">
                <a:solidFill>
                  <a:schemeClr val="bg1"/>
                </a:solidFill>
                <a:latin typeface="Georgia" pitchFamily="18" charset="0"/>
              </a:rPr>
              <a:t>Desert plants grow where there is a moisture deficit.</a:t>
            </a:r>
          </a:p>
        </p:txBody>
      </p:sp>
      <p:pic>
        <p:nvPicPr>
          <p:cNvPr id="5121" name="Picture 1" descr="C:\Documents and Settings\kg515257\Local Settings\Temp\Temporary Internet Files\Content.IE5\O8FH8RG8\MC900275414[1].wmf"/>
          <p:cNvPicPr>
            <a:picLocks noGrp="1" noChangeAspect="1" noChangeArrowheads="1"/>
          </p:cNvPicPr>
          <p:nvPr>
            <p:ph sz="half" idx="2"/>
          </p:nvPr>
        </p:nvPicPr>
        <p:blipFill>
          <a:blip r:embed="rId2" cstate="print"/>
          <a:srcRect/>
          <a:stretch>
            <a:fillRect/>
          </a:stretch>
        </p:blipFill>
        <p:spPr bwMode="auto">
          <a:xfrm>
            <a:off x="4953000" y="1981200"/>
            <a:ext cx="3442000" cy="452596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524000"/>
          </a:xfrm>
        </p:spPr>
        <p:txBody>
          <a:bodyPr/>
          <a:lstStyle/>
          <a:p>
            <a:r>
              <a:rPr lang="en-US" sz="2800" dirty="0" smtClean="0">
                <a:solidFill>
                  <a:schemeClr val="bg1"/>
                </a:solidFill>
                <a:latin typeface="Georgia" pitchFamily="18" charset="0"/>
              </a:rPr>
              <a:t>Using the acronym LACEMOPS to help you understand CLIMATE .</a:t>
            </a:r>
            <a:endParaRPr lang="en-US" sz="2800" dirty="0">
              <a:solidFill>
                <a:schemeClr val="bg1"/>
              </a:solidFill>
              <a:latin typeface="Georgia" pitchFamily="18" charset="0"/>
            </a:endParaRPr>
          </a:p>
        </p:txBody>
      </p:sp>
      <p:sp>
        <p:nvSpPr>
          <p:cNvPr id="6" name="TextBox 5"/>
          <p:cNvSpPr txBox="1"/>
          <p:nvPr/>
        </p:nvSpPr>
        <p:spPr>
          <a:xfrm>
            <a:off x="762000" y="1524000"/>
            <a:ext cx="6400800" cy="5078313"/>
          </a:xfrm>
          <a:prstGeom prst="rect">
            <a:avLst/>
          </a:prstGeom>
          <a:noFill/>
        </p:spPr>
        <p:txBody>
          <a:bodyPr wrap="square" rtlCol="0">
            <a:spAutoFit/>
          </a:bodyPr>
          <a:lstStyle/>
          <a:p>
            <a:r>
              <a:rPr lang="en-US" sz="3600" b="1" dirty="0" smtClean="0">
                <a:solidFill>
                  <a:srgbClr val="00FF00"/>
                </a:solidFill>
                <a:latin typeface="Georgia" pitchFamily="18" charset="0"/>
              </a:rPr>
              <a:t>L</a:t>
            </a:r>
            <a:r>
              <a:rPr lang="en-US" sz="3600" dirty="0" smtClean="0">
                <a:solidFill>
                  <a:schemeClr val="bg1"/>
                </a:solidFill>
                <a:latin typeface="Georgia" pitchFamily="18" charset="0"/>
              </a:rPr>
              <a:t>-latitude</a:t>
            </a:r>
          </a:p>
          <a:p>
            <a:r>
              <a:rPr lang="en-US" sz="3600" b="1" dirty="0" smtClean="0">
                <a:solidFill>
                  <a:srgbClr val="FF0000"/>
                </a:solidFill>
                <a:latin typeface="Georgia" pitchFamily="18" charset="0"/>
              </a:rPr>
              <a:t>A</a:t>
            </a:r>
            <a:r>
              <a:rPr lang="en-US" sz="3600" dirty="0" smtClean="0">
                <a:solidFill>
                  <a:schemeClr val="bg1"/>
                </a:solidFill>
                <a:latin typeface="Georgia" pitchFamily="18" charset="0"/>
              </a:rPr>
              <a:t>-air masses</a:t>
            </a:r>
          </a:p>
          <a:p>
            <a:r>
              <a:rPr lang="en-US" sz="3600" b="1" dirty="0" smtClean="0">
                <a:solidFill>
                  <a:srgbClr val="FFFF00"/>
                </a:solidFill>
                <a:latin typeface="Georgia" pitchFamily="18" charset="0"/>
              </a:rPr>
              <a:t>C</a:t>
            </a:r>
            <a:r>
              <a:rPr lang="en-US" sz="3600" dirty="0" smtClean="0">
                <a:solidFill>
                  <a:schemeClr val="bg1"/>
                </a:solidFill>
                <a:latin typeface="Georgia" pitchFamily="18" charset="0"/>
              </a:rPr>
              <a:t>-continentality</a:t>
            </a:r>
          </a:p>
          <a:p>
            <a:r>
              <a:rPr lang="en-US" sz="3600" b="1" dirty="0" smtClean="0">
                <a:solidFill>
                  <a:srgbClr val="FF6600"/>
                </a:solidFill>
                <a:latin typeface="Georgia" pitchFamily="18" charset="0"/>
              </a:rPr>
              <a:t>E</a:t>
            </a:r>
            <a:r>
              <a:rPr lang="en-US" sz="3600" dirty="0" smtClean="0">
                <a:solidFill>
                  <a:schemeClr val="bg1"/>
                </a:solidFill>
                <a:latin typeface="Georgia" pitchFamily="18" charset="0"/>
              </a:rPr>
              <a:t>-elevation</a:t>
            </a:r>
          </a:p>
          <a:p>
            <a:r>
              <a:rPr lang="en-US" sz="3600" b="1" dirty="0" smtClean="0">
                <a:latin typeface="Georgia" pitchFamily="18" charset="0"/>
              </a:rPr>
              <a:t>M</a:t>
            </a:r>
            <a:r>
              <a:rPr lang="en-US" sz="3600" dirty="0" smtClean="0">
                <a:solidFill>
                  <a:schemeClr val="bg1"/>
                </a:solidFill>
                <a:latin typeface="Georgia" pitchFamily="18" charset="0"/>
              </a:rPr>
              <a:t>-mountain barriers</a:t>
            </a:r>
          </a:p>
          <a:p>
            <a:r>
              <a:rPr lang="en-US" sz="3600" b="1" dirty="0" smtClean="0">
                <a:solidFill>
                  <a:schemeClr val="bg1"/>
                </a:solidFill>
                <a:latin typeface="Georgia" pitchFamily="18" charset="0"/>
              </a:rPr>
              <a:t>O</a:t>
            </a:r>
            <a:r>
              <a:rPr lang="en-US" sz="3600" dirty="0" smtClean="0">
                <a:solidFill>
                  <a:schemeClr val="bg1"/>
                </a:solidFill>
                <a:latin typeface="Georgia" pitchFamily="18" charset="0"/>
              </a:rPr>
              <a:t>-ocean currents</a:t>
            </a:r>
          </a:p>
          <a:p>
            <a:r>
              <a:rPr lang="en-US" sz="3600" b="1" dirty="0" smtClean="0">
                <a:solidFill>
                  <a:srgbClr val="00FF00"/>
                </a:solidFill>
                <a:latin typeface="Georgia" pitchFamily="18" charset="0"/>
              </a:rPr>
              <a:t>P</a:t>
            </a:r>
            <a:r>
              <a:rPr lang="en-US" sz="3600" dirty="0" smtClean="0">
                <a:solidFill>
                  <a:schemeClr val="bg1"/>
                </a:solidFill>
                <a:latin typeface="Georgia" pitchFamily="18" charset="0"/>
              </a:rPr>
              <a:t>-pressure (air) and prevailing winds</a:t>
            </a:r>
          </a:p>
          <a:p>
            <a:r>
              <a:rPr lang="en-US" sz="3600" b="1" dirty="0" smtClean="0">
                <a:solidFill>
                  <a:srgbClr val="FF0000"/>
                </a:solidFill>
                <a:latin typeface="Georgia" pitchFamily="18" charset="0"/>
              </a:rPr>
              <a:t>S</a:t>
            </a:r>
            <a:r>
              <a:rPr lang="en-US" sz="3600" dirty="0" smtClean="0">
                <a:solidFill>
                  <a:schemeClr val="bg1"/>
                </a:solidFill>
                <a:latin typeface="Georgia" pitchFamily="18" charset="0"/>
              </a:rPr>
              <a:t>-storms</a:t>
            </a:r>
            <a:endParaRPr lang="en-US" sz="3600" dirty="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514600"/>
            <a:ext cx="7391400" cy="1323439"/>
          </a:xfrm>
          <a:prstGeom prst="rect">
            <a:avLst/>
          </a:prstGeom>
          <a:noFill/>
        </p:spPr>
        <p:txBody>
          <a:bodyPr wrap="square" rtlCol="0">
            <a:spAutoFit/>
          </a:bodyPr>
          <a:lstStyle/>
          <a:p>
            <a:pPr algn="ctr"/>
            <a:r>
              <a:rPr lang="en-US" sz="8000" dirty="0" smtClean="0">
                <a:solidFill>
                  <a:srgbClr val="00FF00"/>
                </a:solidFill>
                <a:latin typeface="Georgia" pitchFamily="18" charset="0"/>
              </a:rPr>
              <a:t>L</a:t>
            </a:r>
            <a:r>
              <a:rPr lang="en-US" sz="8000" dirty="0" smtClean="0">
                <a:solidFill>
                  <a:schemeClr val="bg1"/>
                </a:solidFill>
                <a:latin typeface="Georgia" pitchFamily="18" charset="0"/>
              </a:rPr>
              <a:t> is for Latitude</a:t>
            </a:r>
            <a:endParaRPr lang="en-US" sz="8000" dirty="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solidFill>
                  <a:srgbClr val="00FF00"/>
                </a:solidFill>
                <a:latin typeface="Georgia" pitchFamily="18" charset="0"/>
              </a:rPr>
              <a:t>Latitude</a:t>
            </a:r>
          </a:p>
        </p:txBody>
      </p:sp>
      <p:sp>
        <p:nvSpPr>
          <p:cNvPr id="4099" name="Content Placeholder 2"/>
          <p:cNvSpPr>
            <a:spLocks noGrp="1"/>
          </p:cNvSpPr>
          <p:nvPr>
            <p:ph idx="1"/>
          </p:nvPr>
        </p:nvSpPr>
        <p:spPr/>
        <p:txBody>
          <a:bodyPr/>
          <a:lstStyle/>
          <a:p>
            <a:r>
              <a:rPr lang="en-US" dirty="0" smtClean="0">
                <a:solidFill>
                  <a:schemeClr val="bg1"/>
                </a:solidFill>
                <a:latin typeface="Georgia" pitchFamily="18" charset="0"/>
              </a:rPr>
              <a:t>This is the most important factor determining climate. </a:t>
            </a:r>
          </a:p>
          <a:p>
            <a:r>
              <a:rPr lang="en-US" dirty="0" smtClean="0">
                <a:solidFill>
                  <a:schemeClr val="bg1"/>
                </a:solidFill>
                <a:latin typeface="Georgia" pitchFamily="18" charset="0"/>
              </a:rPr>
              <a:t>The farther you are from the Equator – the colder and drier it becomes. </a:t>
            </a:r>
          </a:p>
          <a:p>
            <a:r>
              <a:rPr lang="en-US" dirty="0" smtClean="0">
                <a:solidFill>
                  <a:schemeClr val="bg1"/>
                </a:solidFill>
                <a:latin typeface="Georgia" pitchFamily="18" charset="0"/>
              </a:rPr>
              <a:t>The only place on the planet we get rays beating down directly overhead from the sun is in the tropics. Areas not in the tropics receive indirect sun rays.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cijinks.nasa.gov/_media/en/site/weather-v-climate/Earth-lighting-winter-solstice-L.png"/>
          <p:cNvPicPr>
            <a:picLocks noChangeAspect="1" noChangeArrowheads="1"/>
          </p:cNvPicPr>
          <p:nvPr/>
        </p:nvPicPr>
        <p:blipFill>
          <a:blip r:embed="rId2" cstate="print"/>
          <a:srcRect/>
          <a:stretch>
            <a:fillRect/>
          </a:stretch>
        </p:blipFill>
        <p:spPr bwMode="auto">
          <a:xfrm>
            <a:off x="609600" y="457200"/>
            <a:ext cx="8174759" cy="6096000"/>
          </a:xfrm>
          <a:prstGeom prst="rect">
            <a:avLst/>
          </a:prstGeom>
          <a:noFill/>
          <a:ln>
            <a:solidFill>
              <a:schemeClr val="accent1">
                <a:lumMod val="75000"/>
              </a:schemeClr>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1F1ED194771F41B3BEE62E5887F08F" ma:contentTypeVersion="0" ma:contentTypeDescription="Create a new document." ma:contentTypeScope="" ma:versionID="b0896f02c2843fc4d09a98d362bcbc0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F6F49F-DA60-4E21-89C3-03F918715E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84597BC9-1483-4C66-A757-907D1E79485B}">
  <ds:schemaRefs>
    <ds:schemaRef ds:uri="http://purl.org/dc/elements/1.1/"/>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E8228B11-5FBF-416C-B634-F207D0F868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1145</TotalTime>
  <Words>1682</Words>
  <Application>Microsoft Office PowerPoint</Application>
  <PresentationFormat>On-screen Show (4:3)</PresentationFormat>
  <Paragraphs>159</Paragraphs>
  <Slides>50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Georgia</vt:lpstr>
      <vt:lpstr>Symbol</vt:lpstr>
      <vt:lpstr>Default Design</vt:lpstr>
      <vt:lpstr>PowerPoint Presentation</vt:lpstr>
      <vt:lpstr>Important Vocabulary</vt:lpstr>
      <vt:lpstr>Climograph</vt:lpstr>
      <vt:lpstr>How to Read a Climograph</vt:lpstr>
      <vt:lpstr>How to Read a Climograph</vt:lpstr>
      <vt:lpstr>Using the acronym LACEMOPS to help you understand CLIMATE .</vt:lpstr>
      <vt:lpstr>PowerPoint Presentation</vt:lpstr>
      <vt:lpstr>Latitude</vt:lpstr>
      <vt:lpstr>PowerPoint Presentation</vt:lpstr>
      <vt:lpstr>PowerPoint Presentation</vt:lpstr>
      <vt:lpstr>PowerPoint Presentation</vt:lpstr>
      <vt:lpstr>The second location is further from the equator.  The curved temperature line shows that the amount of sunlight this location receives varies with the seasons. </vt:lpstr>
      <vt:lpstr>PowerPoint Presentation</vt:lpstr>
      <vt:lpstr>PowerPoint Presentation</vt:lpstr>
      <vt:lpstr>Air Masses</vt:lpstr>
      <vt:lpstr>PowerPoint Presentation</vt:lpstr>
      <vt:lpstr>Why is the direction that cold air comes from flip flopped in the Northern and Southern Hemispheres?</vt:lpstr>
      <vt:lpstr>PowerPoint Presentation</vt:lpstr>
      <vt:lpstr>Continentality</vt:lpstr>
      <vt:lpstr>PowerPoint Presentation</vt:lpstr>
      <vt:lpstr>PowerPoint Presentation</vt:lpstr>
      <vt:lpstr>PowerPoint Presentation</vt:lpstr>
      <vt:lpstr>Elevation</vt:lpstr>
      <vt:lpstr>PowerPoint Presentation</vt:lpstr>
      <vt:lpstr>PowerPoint Presentation</vt:lpstr>
      <vt:lpstr>PowerPoint Presentation</vt:lpstr>
      <vt:lpstr>PowerPoint Presentation</vt:lpstr>
      <vt:lpstr>PowerPoint Presentation</vt:lpstr>
      <vt:lpstr>PowerPoint Presentation</vt:lpstr>
      <vt:lpstr>Mountain Barriers</vt:lpstr>
      <vt:lpstr>PowerPoint Presentation</vt:lpstr>
      <vt:lpstr>Mountain Barriers (continued)</vt:lpstr>
      <vt:lpstr>PowerPoint Presentation</vt:lpstr>
      <vt:lpstr>PowerPoint Presentation</vt:lpstr>
      <vt:lpstr>PowerPoint Presentation</vt:lpstr>
      <vt:lpstr>Ocean Currents</vt:lpstr>
      <vt:lpstr>PowerPoint Presentation</vt:lpstr>
      <vt:lpstr>PowerPoint Presentation</vt:lpstr>
      <vt:lpstr>PowerPoint Presentation</vt:lpstr>
      <vt:lpstr>Air Pressure</vt:lpstr>
      <vt:lpstr>PowerPoint Presentation</vt:lpstr>
      <vt:lpstr>Prevailing Winds</vt:lpstr>
      <vt:lpstr>Earth’s winds would blow in straight lines, but since the earth rotates they are turned at an angle.  In the northern hemisphere, they turn to the right.  In the southern hemisphere they turn to the left.  This bending of the wind is called the Coriolis Effect.</vt:lpstr>
      <vt:lpstr>Cyclonic storms (hurricanes, typhoons, etc.) in the Northern Hemisphere spin counter-clockwise.  In the Southern Hemisphere cyclones spin clockwise. </vt:lpstr>
      <vt:lpstr>PowerPoint Presentation</vt:lpstr>
      <vt:lpstr>PowerPoint Presentation</vt:lpstr>
      <vt:lpstr>Storms</vt:lpstr>
      <vt:lpstr>PowerPoint Presentation</vt:lpstr>
      <vt:lpstr>PowerPoint Presentation</vt:lpstr>
      <vt:lpstr>Handy guide to remembering the connections between climate and vegetation:</vt:lpstr>
    </vt:vector>
  </TitlesOfParts>
  <Company>www.LearnEarthScience.com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Factors that Affect Climate</dc:title>
  <dc:creator>Mark Place</dc:creator>
  <cp:lastModifiedBy>Jennifer L. Adams</cp:lastModifiedBy>
  <cp:revision>93</cp:revision>
  <dcterms:created xsi:type="dcterms:W3CDTF">2006-12-20T02:02:27Z</dcterms:created>
  <dcterms:modified xsi:type="dcterms:W3CDTF">2013-09-09T20:57:59Z</dcterms:modified>
</cp:coreProperties>
</file>