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2" r:id="rId3"/>
    <p:sldId id="283" r:id="rId4"/>
    <p:sldId id="272" r:id="rId5"/>
    <p:sldId id="275" r:id="rId6"/>
    <p:sldId id="264" r:id="rId7"/>
    <p:sldId id="280" r:id="rId8"/>
    <p:sldId id="279" r:id="rId9"/>
    <p:sldId id="273" r:id="rId10"/>
    <p:sldId id="281" r:id="rId11"/>
    <p:sldId id="271" r:id="rId12"/>
    <p:sldId id="276" r:id="rId13"/>
    <p:sldId id="256" r:id="rId14"/>
    <p:sldId id="257" r:id="rId15"/>
    <p:sldId id="278" r:id="rId16"/>
    <p:sldId id="277" r:id="rId17"/>
    <p:sldId id="258" r:id="rId18"/>
    <p:sldId id="259" r:id="rId19"/>
    <p:sldId id="285" r:id="rId20"/>
    <p:sldId id="267" r:id="rId21"/>
    <p:sldId id="270" r:id="rId22"/>
    <p:sldId id="268" r:id="rId23"/>
    <p:sldId id="269" r:id="rId24"/>
    <p:sldId id="284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4F3-C8B4-4441-B756-C09FE56AD93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00CD-9714-4935-9EF0-CA2F52E6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9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4F3-C8B4-4441-B756-C09FE56AD93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00CD-9714-4935-9EF0-CA2F52E6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4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4F3-C8B4-4441-B756-C09FE56AD93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00CD-9714-4935-9EF0-CA2F52E6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3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4F3-C8B4-4441-B756-C09FE56AD93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00CD-9714-4935-9EF0-CA2F52E6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4F3-C8B4-4441-B756-C09FE56AD93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00CD-9714-4935-9EF0-CA2F52E6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4F3-C8B4-4441-B756-C09FE56AD93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00CD-9714-4935-9EF0-CA2F52E6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0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4F3-C8B4-4441-B756-C09FE56AD93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00CD-9714-4935-9EF0-CA2F52E6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5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4F3-C8B4-4441-B756-C09FE56AD93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00CD-9714-4935-9EF0-CA2F52E6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0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4F3-C8B4-4441-B756-C09FE56AD93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00CD-9714-4935-9EF0-CA2F52E6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4F3-C8B4-4441-B756-C09FE56AD93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00CD-9714-4935-9EF0-CA2F52E6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4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4F3-C8B4-4441-B756-C09FE56AD93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00CD-9714-4935-9EF0-CA2F52E6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6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74F3-C8B4-4441-B756-C09FE56AD935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F00CD-9714-4935-9EF0-CA2F52E6B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6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urfac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Map" TargetMode="External"/><Relationship Id="rId4" Type="http://schemas.openxmlformats.org/officeDocument/2006/relationships/hyperlink" Target="http://en.wikipedia.org/wiki/Plane_(mathematics)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gsc.usgs.gov/isb/pubs/MapProjections/projection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p_projectio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Great_circle" TargetMode="External"/><Relationship Id="rId4" Type="http://schemas.openxmlformats.org/officeDocument/2006/relationships/hyperlink" Target="http://en.wikipedia.org/wiki/Gnomonic_projectio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Georgia" pitchFamily="18" charset="0"/>
              </a:rPr>
              <a:t>Geography and the Wonderful World of Maps and Map Projections</a:t>
            </a:r>
            <a:endParaRPr lang="en-US" sz="3200" dirty="0">
              <a:latin typeface="Georg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57400"/>
            <a:ext cx="4569315" cy="4525963"/>
          </a:xfrm>
        </p:spPr>
      </p:pic>
    </p:spTree>
    <p:extLst>
      <p:ext uri="{BB962C8B-B14F-4D97-AF65-F5344CB8AC3E}">
        <p14:creationId xmlns:p14="http://schemas.microsoft.com/office/powerpoint/2010/main" val="17703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1000"/>
            <a:ext cx="5560541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38800"/>
            <a:ext cx="91440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United Nations Symbol is an Azimuthal Projection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477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686800" cy="6858000"/>
          </a:xfrm>
        </p:spPr>
      </p:pic>
    </p:spTree>
    <p:extLst>
      <p:ext uri="{BB962C8B-B14F-4D97-AF65-F5344CB8AC3E}">
        <p14:creationId xmlns:p14="http://schemas.microsoft.com/office/powerpoint/2010/main" val="12943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10599" cy="416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638800"/>
            <a:ext cx="9144000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ECKERT IV</a:t>
            </a:r>
            <a:endParaRPr lang="en-US" sz="7200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41148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This is an </a:t>
            </a:r>
            <a:r>
              <a:rPr lang="en-US" sz="2400" b="1" dirty="0"/>
              <a:t>equal-area map projection.  </a:t>
            </a:r>
            <a:r>
              <a:rPr lang="en-US" sz="2400" b="1" dirty="0">
                <a:solidFill>
                  <a:srgbClr val="FF0000"/>
                </a:solidFill>
              </a:rPr>
              <a:t>It shows the sizes of the continents and the oceans correctly</a:t>
            </a:r>
            <a:r>
              <a:rPr lang="en-US" sz="2400" b="1" dirty="0"/>
              <a:t>, but the shape of places near the poles is distorted.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899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2" y="533400"/>
            <a:ext cx="8904923" cy="5181600"/>
          </a:xfrm>
        </p:spPr>
      </p:pic>
    </p:spTree>
    <p:extLst>
      <p:ext uri="{BB962C8B-B14F-4D97-AF65-F5344CB8AC3E}">
        <p14:creationId xmlns:p14="http://schemas.microsoft.com/office/powerpoint/2010/main" val="37356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34400" cy="427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ROBINSON</a:t>
            </a:r>
            <a:endParaRPr lang="en-US" sz="6600" b="1" dirty="0"/>
          </a:p>
        </p:txBody>
      </p:sp>
      <p:sp>
        <p:nvSpPr>
          <p:cNvPr id="4" name="Rectangle 3"/>
          <p:cNvSpPr/>
          <p:nvPr/>
        </p:nvSpPr>
        <p:spPr>
          <a:xfrm>
            <a:off x="152400" y="4080348"/>
            <a:ext cx="8839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 popular map projection </a:t>
            </a:r>
            <a:r>
              <a:rPr lang="en-US" sz="2000" b="1" dirty="0">
                <a:solidFill>
                  <a:srgbClr val="FF0000"/>
                </a:solidFill>
              </a:rPr>
              <a:t>found in many textbooks</a:t>
            </a:r>
            <a:r>
              <a:rPr lang="en-US" sz="2000" b="1" dirty="0"/>
              <a:t>, it is a favorite of teachers and students because it balances shape and size distortion, especially areas like Russia and Canada that are North of the equator, and it shows a </a:t>
            </a:r>
            <a:r>
              <a:rPr lang="en-US" sz="2000" b="1" dirty="0">
                <a:solidFill>
                  <a:srgbClr val="FF0000"/>
                </a:solidFill>
              </a:rPr>
              <a:t>pretty accurate picture of the world</a:t>
            </a:r>
            <a:r>
              <a:rPr lang="en-US" sz="2000" b="1" dirty="0" smtClean="0"/>
              <a:t>. Created in 1961. It is know as a </a:t>
            </a:r>
            <a:r>
              <a:rPr lang="en-US" sz="2000" b="1" u="sng" dirty="0" smtClean="0">
                <a:solidFill>
                  <a:schemeClr val="accent3">
                    <a:lumMod val="75000"/>
                  </a:schemeClr>
                </a:solidFill>
              </a:rPr>
              <a:t>Compromise Projection </a:t>
            </a:r>
            <a:r>
              <a:rPr lang="en-US" sz="2000" b="1" dirty="0" smtClean="0"/>
              <a:t>because nothing is completely accurate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742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1123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GOODE’S HOMOLOSINE</a:t>
            </a:r>
            <a:endParaRPr lang="en-US" sz="6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41910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This </a:t>
            </a:r>
            <a:r>
              <a:rPr lang="en-US" sz="2400" b="1" dirty="0"/>
              <a:t>map projection </a:t>
            </a:r>
            <a:r>
              <a:rPr lang="en-US" sz="2400" b="1" dirty="0" smtClean="0"/>
              <a:t>uses </a:t>
            </a:r>
            <a:r>
              <a:rPr lang="en-US" sz="2400" b="1" dirty="0"/>
              <a:t>a trick to </a:t>
            </a:r>
            <a:r>
              <a:rPr lang="en-US" sz="2400" b="1" dirty="0">
                <a:solidFill>
                  <a:srgbClr val="FF0000"/>
                </a:solidFill>
              </a:rPr>
              <a:t>help us see how the continents compare in size.</a:t>
            </a:r>
            <a:r>
              <a:rPr lang="en-US" sz="2400" b="1" dirty="0"/>
              <a:t>  It snips out pieces of the oceans which allows the continents to stretch without distorting their shapes.  However, it does distort the size and the shape of the oceans.</a:t>
            </a:r>
          </a:p>
        </p:txBody>
      </p:sp>
    </p:spTree>
    <p:extLst>
      <p:ext uri="{BB962C8B-B14F-4D97-AF65-F5344CB8AC3E}">
        <p14:creationId xmlns:p14="http://schemas.microsoft.com/office/powerpoint/2010/main" val="19347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</p:spPr>
      </p:pic>
    </p:spTree>
    <p:extLst>
      <p:ext uri="{BB962C8B-B14F-4D97-AF65-F5344CB8AC3E}">
        <p14:creationId xmlns:p14="http://schemas.microsoft.com/office/powerpoint/2010/main" val="35374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320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itchFamily="18" charset="0"/>
              </a:rPr>
              <a:t>Examples of Equal Area Projections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5814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eorgia" pitchFamily="18" charset="0"/>
              </a:rPr>
              <a:t>Thematic Maps…..</a:t>
            </a:r>
            <a:endParaRPr lang="en-US" sz="4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d512977\AppData\Local\Microsoft\Windows\Temporary Internet Files\Content.IE5\QA5QUW1G\MP90044247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76"/>
            <a:ext cx="51793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28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Why Do We Need Differe</a:t>
            </a:r>
            <a:r>
              <a:rPr lang="en-US" sz="3200" dirty="0" smtClean="0">
                <a:latin typeface="Georgia" pitchFamily="18" charset="0"/>
              </a:rPr>
              <a:t>nt Types of Maps?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344705"/>
            <a:ext cx="3886200" cy="2133600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Georgia" pitchFamily="18" charset="0"/>
              </a:rPr>
              <a:t>A </a:t>
            </a:r>
            <a:r>
              <a:rPr lang="en-US" sz="1900" b="1" dirty="0">
                <a:latin typeface="Georgia" pitchFamily="18" charset="0"/>
              </a:rPr>
              <a:t>map projection</a:t>
            </a:r>
            <a:r>
              <a:rPr lang="en-US" sz="1900" dirty="0">
                <a:latin typeface="Georgia" pitchFamily="18" charset="0"/>
              </a:rPr>
              <a:t> is any method of representing the </a:t>
            </a:r>
            <a:r>
              <a:rPr lang="en-US" sz="1900" dirty="0">
                <a:latin typeface="Georgia" pitchFamily="18" charset="0"/>
                <a:hlinkClick r:id="rId3" action="ppaction://hlinkfile" tooltip="Surface"/>
              </a:rPr>
              <a:t>surface</a:t>
            </a:r>
            <a:r>
              <a:rPr lang="en-US" sz="1900" dirty="0">
                <a:latin typeface="Georgia" pitchFamily="18" charset="0"/>
              </a:rPr>
              <a:t> of a sphere or other three-dimensional body on a </a:t>
            </a:r>
            <a:r>
              <a:rPr lang="en-US" sz="1900" dirty="0">
                <a:latin typeface="Georgia" pitchFamily="18" charset="0"/>
                <a:hlinkClick r:id="rId4" action="ppaction://hlinkfile" tooltip="Plane (mathematics)"/>
              </a:rPr>
              <a:t>plane</a:t>
            </a:r>
            <a:r>
              <a:rPr lang="en-US" sz="1900" dirty="0">
                <a:latin typeface="Georgia" pitchFamily="18" charset="0"/>
              </a:rPr>
              <a:t>. Map projections are necessary for creating </a:t>
            </a:r>
            <a:r>
              <a:rPr lang="en-US" sz="1900" dirty="0">
                <a:latin typeface="Georgia" pitchFamily="18" charset="0"/>
                <a:hlinkClick r:id="rId5" action="ppaction://hlinkfile" tooltip="Map"/>
              </a:rPr>
              <a:t>maps</a:t>
            </a:r>
            <a:r>
              <a:rPr lang="en-US" sz="1900" dirty="0">
                <a:latin typeface="Georgia" pitchFamily="18" charset="0"/>
              </a:rPr>
              <a:t>. </a:t>
            </a:r>
            <a:endParaRPr lang="en-US" sz="1900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141" y="50292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itchFamily="18" charset="0"/>
              </a:rPr>
              <a:t>All map projections distort the surface in some fashion. Depending on the purpose of the map, some distortions are acceptable and others are not; therefore different map projections exist in order to preserve some properties of the sphere-like body at the expense of other properties. There is no limit to the number of possible map projections.</a:t>
            </a:r>
          </a:p>
        </p:txBody>
      </p:sp>
    </p:spTree>
    <p:extLst>
      <p:ext uri="{BB962C8B-B14F-4D97-AF65-F5344CB8AC3E}">
        <p14:creationId xmlns:p14="http://schemas.microsoft.com/office/powerpoint/2010/main" val="16640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105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425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Fun With Maps…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270"/>
          </a:xfrm>
        </p:spPr>
      </p:pic>
    </p:spTree>
    <p:extLst>
      <p:ext uri="{BB962C8B-B14F-4D97-AF65-F5344CB8AC3E}">
        <p14:creationId xmlns:p14="http://schemas.microsoft.com/office/powerpoint/2010/main" val="437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 pitchFamily="18" charset="0"/>
              </a:rPr>
              <a:t>If you want perfect scale and shape…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1026" name="Picture 2" descr="C:\Users\md512977\AppData\Local\Microsoft\Windows\Temporary Internet Files\Content.IE5\H7SD8GQ2\MP91022082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452923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52578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Georgia" pitchFamily="18" charset="0"/>
              </a:rPr>
              <a:t>Use a Globe!</a:t>
            </a:r>
            <a:endParaRPr lang="en-US" sz="8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8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Want to know even more??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Georgia" pitchFamily="18" charset="0"/>
                <a:hlinkClick r:id="rId2"/>
              </a:rPr>
              <a:t>http://</a:t>
            </a:r>
            <a:r>
              <a:rPr lang="en-US" sz="2000" dirty="0" smtClean="0">
                <a:latin typeface="Georgia" pitchFamily="18" charset="0"/>
                <a:hlinkClick r:id="rId2"/>
              </a:rPr>
              <a:t>egsc.usgs.gov/isb/pubs/MapProjections/projections.html</a:t>
            </a:r>
            <a:r>
              <a:rPr lang="en-US" sz="2000" dirty="0" smtClean="0">
                <a:latin typeface="Georgia" pitchFamily="18" charset="0"/>
              </a:rPr>
              <a:t> 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>
                <a:latin typeface="Georgia" pitchFamily="18" charset="0"/>
              </a:rPr>
              <a:t>USGS stands for the United States Geological Survey, a scientific organization that studies natural resources, landscape and natural hazards that </a:t>
            </a:r>
            <a:r>
              <a:rPr lang="en-US" sz="2000" dirty="0" smtClean="0">
                <a:latin typeface="Georgia" pitchFamily="18" charset="0"/>
              </a:rPr>
              <a:t>threaten people.  (Department of the Interior)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1"/>
            <a:ext cx="7281763" cy="27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00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067800" cy="17525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1500" y="762000"/>
            <a:ext cx="7467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Georgia" pitchFamily="18" charset="0"/>
              </a:rPr>
              <a:t>Preserving direction </a:t>
            </a:r>
            <a:r>
              <a:rPr lang="en-US" sz="1600" dirty="0">
                <a:latin typeface="Georgia" pitchFamily="18" charset="0"/>
              </a:rPr>
              <a:t>(</a:t>
            </a:r>
            <a:r>
              <a:rPr lang="en-US" sz="1600" i="1" u="sng" dirty="0">
                <a:solidFill>
                  <a:srgbClr val="2A65AC"/>
                </a:solidFill>
                <a:latin typeface="Georgia" pitchFamily="18" charset="0"/>
              </a:rPr>
              <a:t>azimuthal</a:t>
            </a:r>
            <a:r>
              <a:rPr lang="en-US" sz="1600" dirty="0">
                <a:latin typeface="Georgia" pitchFamily="18" charset="0"/>
              </a:rPr>
              <a:t>), a trait possible only from one or two points to every other </a:t>
            </a:r>
            <a:r>
              <a:rPr lang="en-US" sz="1600" dirty="0" smtClean="0">
                <a:latin typeface="Georgia" pitchFamily="18" charset="0"/>
              </a:rPr>
              <a:t>point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Georgia" pitchFamily="18" charset="0"/>
              </a:rPr>
              <a:t>Preserving shape </a:t>
            </a:r>
            <a:r>
              <a:rPr lang="en-US" sz="1600" dirty="0">
                <a:latin typeface="Georgia" pitchFamily="18" charset="0"/>
              </a:rPr>
              <a:t>locally (</a:t>
            </a:r>
            <a:r>
              <a:rPr lang="en-US" sz="1600" i="1" dirty="0" smtClean="0">
                <a:latin typeface="Georgia" pitchFamily="18" charset="0"/>
                <a:hlinkClick r:id="rId3" action="ppaction://hlinkfile" tooltip="Map projection"/>
              </a:rPr>
              <a:t>conformal</a:t>
            </a:r>
            <a:r>
              <a:rPr lang="en-US" sz="1600" dirty="0" smtClean="0">
                <a:latin typeface="Georgia" pitchFamily="18" charset="0"/>
              </a:rPr>
              <a:t>) some types of Mercator and Lambert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Georgia" pitchFamily="18" charset="0"/>
              </a:rPr>
              <a:t>Preserving area</a:t>
            </a:r>
            <a:r>
              <a:rPr lang="en-US" sz="1600" dirty="0">
                <a:latin typeface="Georgia" pitchFamily="18" charset="0"/>
              </a:rPr>
              <a:t> (</a:t>
            </a:r>
            <a:r>
              <a:rPr lang="en-US" sz="1600" i="1" u="sng" dirty="0" smtClean="0">
                <a:solidFill>
                  <a:srgbClr val="2A65AC"/>
                </a:solidFill>
                <a:latin typeface="Georgia" pitchFamily="18" charset="0"/>
              </a:rPr>
              <a:t>equal-area</a:t>
            </a:r>
            <a:r>
              <a:rPr lang="en-US" sz="1600" dirty="0" smtClean="0">
                <a:latin typeface="Georgia" pitchFamily="18" charset="0"/>
              </a:rPr>
              <a:t>)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>
              <a:solidFill>
                <a:srgbClr val="FF0000"/>
              </a:solidFill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Georgia" pitchFamily="18" charset="0"/>
              </a:rPr>
              <a:t>Preserving </a:t>
            </a:r>
            <a:r>
              <a:rPr lang="en-US" sz="1600" b="1" dirty="0">
                <a:solidFill>
                  <a:srgbClr val="FF0000"/>
                </a:solidFill>
                <a:latin typeface="Georgia" pitchFamily="18" charset="0"/>
              </a:rPr>
              <a:t>distance </a:t>
            </a:r>
            <a:r>
              <a:rPr lang="en-US" sz="1600" dirty="0">
                <a:latin typeface="Georgia" pitchFamily="18" charset="0"/>
              </a:rPr>
              <a:t>(</a:t>
            </a:r>
            <a:r>
              <a:rPr lang="en-US" sz="1600" i="1" dirty="0">
                <a:latin typeface="Georgia" pitchFamily="18" charset="0"/>
              </a:rPr>
              <a:t>equidistant</a:t>
            </a:r>
            <a:r>
              <a:rPr lang="en-US" sz="1600" dirty="0">
                <a:latin typeface="Georgia" pitchFamily="18" charset="0"/>
              </a:rPr>
              <a:t>), a trait possible only between one or two points and every other </a:t>
            </a:r>
            <a:r>
              <a:rPr lang="en-US" sz="1600" dirty="0" smtClean="0">
                <a:latin typeface="Georgia" pitchFamily="18" charset="0"/>
              </a:rPr>
              <a:t>point. </a:t>
            </a:r>
          </a:p>
          <a:p>
            <a:endParaRPr lang="en-US" sz="1600" dirty="0">
              <a:latin typeface="Georgi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Georgia" pitchFamily="18" charset="0"/>
              </a:rPr>
              <a:t>Preserving shortest route</a:t>
            </a:r>
            <a:r>
              <a:rPr lang="en-US" sz="1600" dirty="0">
                <a:latin typeface="Georgia" pitchFamily="18" charset="0"/>
              </a:rPr>
              <a:t>, a trait preserved only by the </a:t>
            </a:r>
            <a:r>
              <a:rPr lang="en-US" sz="1600" dirty="0">
                <a:latin typeface="Georgia" pitchFamily="18" charset="0"/>
                <a:hlinkClick r:id="rId4" action="ppaction://hlinkfile" tooltip="Gnomonic projection"/>
              </a:rPr>
              <a:t>gnomonic </a:t>
            </a:r>
            <a:r>
              <a:rPr lang="en-US" sz="1600" dirty="0" smtClean="0">
                <a:latin typeface="Georgia" pitchFamily="18" charset="0"/>
                <a:hlinkClick r:id="rId4" action="ppaction://hlinkfile" tooltip="Gnomonic projection"/>
              </a:rPr>
              <a:t>projection</a:t>
            </a:r>
            <a:r>
              <a:rPr lang="en-US" sz="1600" dirty="0">
                <a:latin typeface="Georgia" pitchFamily="18" charset="0"/>
              </a:rPr>
              <a:t> </a:t>
            </a:r>
            <a:r>
              <a:rPr lang="en-US" sz="1600" dirty="0" smtClean="0">
                <a:latin typeface="Georgia" pitchFamily="18" charset="0"/>
              </a:rPr>
              <a:t>(This maps shows the </a:t>
            </a:r>
            <a:r>
              <a:rPr lang="en-US" sz="1600" dirty="0" smtClean="0">
                <a:latin typeface="Georgia" pitchFamily="18" charset="0"/>
                <a:hlinkClick r:id="rId5" action="ppaction://hlinkfile" tooltip="Great circle"/>
              </a:rPr>
              <a:t>great </a:t>
            </a:r>
            <a:r>
              <a:rPr lang="en-US" sz="1600" dirty="0">
                <a:latin typeface="Georgia" pitchFamily="18" charset="0"/>
                <a:hlinkClick r:id="rId5" action="ppaction://hlinkfile" tooltip="Great circle"/>
              </a:rPr>
              <a:t>circles</a:t>
            </a:r>
            <a:r>
              <a:rPr lang="en-US" sz="1600" dirty="0">
                <a:latin typeface="Georgia" pitchFamily="18" charset="0"/>
              </a:rPr>
              <a:t> as straight lines. Thus the shortest route between two locations in reality corresponds to that on </a:t>
            </a:r>
            <a:r>
              <a:rPr lang="en-US" sz="1600" dirty="0" smtClean="0">
                <a:latin typeface="Georgia" pitchFamily="18" charset="0"/>
              </a:rPr>
              <a:t>the map.) </a:t>
            </a:r>
            <a:endParaRPr lang="en-US" sz="1600" dirty="0">
              <a:latin typeface="Georgia" pitchFamily="18" charset="0"/>
            </a:endParaRPr>
          </a:p>
          <a:p>
            <a:endParaRPr lang="en-US" sz="1600" dirty="0" smtClean="0">
              <a:latin typeface="Georgia" pitchFamily="18" charset="0"/>
            </a:endParaRPr>
          </a:p>
          <a:p>
            <a:pPr algn="ctr"/>
            <a:r>
              <a:rPr lang="en-US" sz="1600" dirty="0" smtClean="0">
                <a:latin typeface="Georgia" pitchFamily="18" charset="0"/>
              </a:rPr>
              <a:t>Because </a:t>
            </a:r>
            <a:r>
              <a:rPr lang="en-US" sz="1600" dirty="0">
                <a:latin typeface="Georgia" pitchFamily="18" charset="0"/>
              </a:rPr>
              <a:t>the sphere is not a developable surface, it is impossible to construct a map projection that is both equal-area and conformal</a:t>
            </a:r>
            <a:r>
              <a:rPr lang="en-US" sz="1600" dirty="0" smtClean="0">
                <a:latin typeface="Georgia" pitchFamily="18" charset="0"/>
              </a:rPr>
              <a:t>.</a:t>
            </a:r>
          </a:p>
          <a:p>
            <a:endParaRPr lang="en-US" sz="1600" dirty="0">
              <a:latin typeface="Georgia" pitchFamily="18" charset="0"/>
            </a:endParaRPr>
          </a:p>
          <a:p>
            <a:r>
              <a:rPr lang="en-US" sz="1600" b="1" u="sng" dirty="0" smtClean="0">
                <a:solidFill>
                  <a:srgbClr val="00B050"/>
                </a:solidFill>
                <a:latin typeface="Georgia" pitchFamily="18" charset="0"/>
              </a:rPr>
              <a:t>Compromise Maps </a:t>
            </a:r>
            <a:r>
              <a:rPr lang="en-US" sz="1600" dirty="0" smtClean="0">
                <a:latin typeface="Georgia" pitchFamily="18" charset="0"/>
              </a:rPr>
              <a:t>– </a:t>
            </a:r>
            <a:r>
              <a:rPr lang="en-US" sz="1600" b="1" dirty="0">
                <a:latin typeface="Georgia" pitchFamily="18" charset="0"/>
              </a:rPr>
              <a:t>nothing is completely </a:t>
            </a:r>
            <a:r>
              <a:rPr lang="en-US" sz="1600" b="1" dirty="0" smtClean="0">
                <a:latin typeface="Georgia" pitchFamily="18" charset="0"/>
              </a:rPr>
              <a:t>accurate, but nothing is severely wrong</a:t>
            </a:r>
            <a:endParaRPr lang="en-US" sz="16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524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What do Maps Projections Do?</a:t>
            </a:r>
            <a:endParaRPr lang="en-US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Map Projections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2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874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8757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MERCATOR</a:t>
            </a:r>
            <a:endParaRPr lang="en-US" sz="7200" b="1" dirty="0"/>
          </a:p>
        </p:txBody>
      </p:sp>
      <p:sp>
        <p:nvSpPr>
          <p:cNvPr id="5" name="Rectangle 4"/>
          <p:cNvSpPr/>
          <p:nvPr/>
        </p:nvSpPr>
        <p:spPr>
          <a:xfrm>
            <a:off x="5746376" y="187910"/>
            <a:ext cx="3429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This is a </a:t>
            </a:r>
            <a:r>
              <a:rPr lang="en-US" sz="2400" b="1" dirty="0"/>
              <a:t>map projection often </a:t>
            </a:r>
            <a:r>
              <a:rPr lang="en-US" sz="2400" b="1" dirty="0">
                <a:solidFill>
                  <a:srgbClr val="FF0000"/>
                </a:solidFill>
              </a:rPr>
              <a:t>used for navigation or mapping </a:t>
            </a:r>
            <a:r>
              <a:rPr lang="en-US" sz="2400" b="1" dirty="0" smtClean="0">
                <a:solidFill>
                  <a:srgbClr val="FF0000"/>
                </a:solidFill>
              </a:rPr>
              <a:t>land at the equator</a:t>
            </a:r>
            <a:r>
              <a:rPr lang="en-US" sz="2400" b="1" dirty="0" smtClean="0"/>
              <a:t>.  </a:t>
            </a:r>
            <a:r>
              <a:rPr lang="en-US" sz="2400" b="1" dirty="0"/>
              <a:t>I</a:t>
            </a:r>
            <a:r>
              <a:rPr lang="en-US" sz="2400" b="1" dirty="0" smtClean="0"/>
              <a:t>t </a:t>
            </a:r>
            <a:r>
              <a:rPr lang="en-US" sz="2400" b="1" dirty="0"/>
              <a:t>shows </a:t>
            </a:r>
            <a:r>
              <a:rPr lang="en-US" sz="2400" b="1" dirty="0" smtClean="0"/>
              <a:t>directions </a:t>
            </a:r>
            <a:r>
              <a:rPr lang="en-US" sz="2400" b="1" dirty="0"/>
              <a:t>between places accurately near the equator; however, it distorts the size of the continents, especially near the poles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r>
              <a:rPr lang="en-US" sz="2400" b="1" dirty="0" smtClean="0"/>
              <a:t>Created 1569 preserves angles, but can’t show the poles. </a:t>
            </a:r>
            <a:r>
              <a:rPr lang="en-US" sz="2400" b="1" dirty="0" smtClean="0">
                <a:solidFill>
                  <a:srgbClr val="FF0000"/>
                </a:solidFill>
              </a:rPr>
              <a:t>Conformal Map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62"/>
            <a:ext cx="9144000" cy="6681738"/>
          </a:xfrm>
        </p:spPr>
      </p:pic>
    </p:spTree>
    <p:extLst>
      <p:ext uri="{BB962C8B-B14F-4D97-AF65-F5344CB8AC3E}">
        <p14:creationId xmlns:p14="http://schemas.microsoft.com/office/powerpoint/2010/main" val="25946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LAMBERT</a:t>
            </a:r>
            <a:endParaRPr lang="en-US" sz="7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65"/>
            <a:ext cx="8839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530"/>
            <a:ext cx="9144000" cy="2948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LAMBERT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Georgia" pitchFamily="18" charset="0"/>
              </a:rPr>
              <a:t>This Conformal </a:t>
            </a:r>
            <a:r>
              <a:rPr lang="en-US" sz="2000" dirty="0">
                <a:latin typeface="Georgia" pitchFamily="18" charset="0"/>
              </a:rPr>
              <a:t>maps preserve the shapes of small areas exactly, although the scale of the map may vary from point to point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5105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Created in 1772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8492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638800"/>
            <a:ext cx="9144000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AZIMUTHAL</a:t>
            </a:r>
            <a:endParaRPr lang="en-US" sz="7200" b="1" dirty="0"/>
          </a:p>
        </p:txBody>
      </p:sp>
      <p:sp>
        <p:nvSpPr>
          <p:cNvPr id="7" name="Rectangle 6"/>
          <p:cNvSpPr/>
          <p:nvPr/>
        </p:nvSpPr>
        <p:spPr>
          <a:xfrm>
            <a:off x="5562600" y="555812"/>
            <a:ext cx="358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 circular map projection that </a:t>
            </a:r>
            <a:r>
              <a:rPr lang="en-US" sz="2400" b="1" dirty="0">
                <a:solidFill>
                  <a:srgbClr val="FF0000"/>
                </a:solidFill>
              </a:rPr>
              <a:t>is good for showing the areas around the North or South </a:t>
            </a:r>
            <a:r>
              <a:rPr lang="en-US" sz="2400" b="1" dirty="0" smtClean="0">
                <a:solidFill>
                  <a:srgbClr val="FF0000"/>
                </a:solidFill>
              </a:rPr>
              <a:t>poles</a:t>
            </a:r>
            <a:r>
              <a:rPr lang="en-US" sz="2400" b="1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All the distances </a:t>
            </a:r>
            <a:r>
              <a:rPr lang="en-US" sz="2400" dirty="0"/>
              <a:t>measured from the </a:t>
            </a:r>
            <a:r>
              <a:rPr lang="en-US" sz="2400" dirty="0" smtClean="0"/>
              <a:t>center of </a:t>
            </a:r>
            <a:r>
              <a:rPr lang="en-US" sz="2400" dirty="0"/>
              <a:t>the map along any longitudinal line are </a:t>
            </a:r>
            <a:r>
              <a:rPr lang="en-US" sz="2400" dirty="0" smtClean="0"/>
              <a:t>accurate.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182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587</Words>
  <Application>Microsoft Office PowerPoint</Application>
  <PresentationFormat>On-screen Show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Geography and the Wonderful World of Maps and Map Projections</vt:lpstr>
      <vt:lpstr>Why Do We Need Different Types of Maps?</vt:lpstr>
      <vt:lpstr>PowerPoint Presentation</vt:lpstr>
      <vt:lpstr>Map Projections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Equal Area Projections</vt:lpstr>
      <vt:lpstr>PowerPoint Presentation</vt:lpstr>
      <vt:lpstr>PowerPoint Presentation</vt:lpstr>
      <vt:lpstr>Fun With Maps…</vt:lpstr>
      <vt:lpstr>PowerPoint Presentation</vt:lpstr>
      <vt:lpstr>If you want perfect scale and shape…</vt:lpstr>
      <vt:lpstr>Want to know even more??</vt:lpstr>
    </vt:vector>
  </TitlesOfParts>
  <Company>HEB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 Deal</dc:creator>
  <cp:lastModifiedBy>Marci Deal</cp:lastModifiedBy>
  <cp:revision>21</cp:revision>
  <dcterms:created xsi:type="dcterms:W3CDTF">2012-09-07T13:44:12Z</dcterms:created>
  <dcterms:modified xsi:type="dcterms:W3CDTF">2012-09-07T18:32:26Z</dcterms:modified>
</cp:coreProperties>
</file>