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8" autoAdjust="0"/>
  </p:normalViewPr>
  <p:slideViewPr>
    <p:cSldViewPr>
      <p:cViewPr varScale="1">
        <p:scale>
          <a:sx n="44" d="100"/>
          <a:sy n="44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5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7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A6F3-B0EF-45CA-A489-E56D67EE1DBF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183D-1EAE-48CF-8C8F-453296A1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2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sz="7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Europe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5650"/>
            <a:ext cx="6400799" cy="46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Europe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Ancient Greece &amp; Rome( 8</a:t>
            </a:r>
            <a:r>
              <a:rPr lang="en-US" baseline="30000" dirty="0" smtClean="0"/>
              <a:t>th</a:t>
            </a:r>
            <a:r>
              <a:rPr lang="en-US" dirty="0" smtClean="0"/>
              <a:t> century BCE – 4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smtClean="0"/>
              <a:t>Dark Ages (4th – 10th century)</a:t>
            </a:r>
          </a:p>
          <a:p>
            <a:r>
              <a:rPr lang="en-US" dirty="0" smtClean="0"/>
              <a:t>Middle Ages (10th – 14th century)</a:t>
            </a:r>
          </a:p>
          <a:p>
            <a:r>
              <a:rPr lang="en-US" dirty="0" smtClean="0"/>
              <a:t>Renaissance (15th – 16th century)</a:t>
            </a:r>
          </a:p>
          <a:p>
            <a:r>
              <a:rPr lang="en-US" dirty="0" smtClean="0"/>
              <a:t>Enlightenment (18th century)</a:t>
            </a:r>
          </a:p>
          <a:p>
            <a:r>
              <a:rPr lang="en-US" dirty="0" smtClean="0"/>
              <a:t>Age of Conquests (15</a:t>
            </a:r>
            <a:r>
              <a:rPr lang="en-US" baseline="30000" dirty="0" smtClean="0"/>
              <a:t>th</a:t>
            </a:r>
            <a:r>
              <a:rPr lang="en-US" dirty="0" smtClean="0"/>
              <a:t> – 20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  <p:pic>
        <p:nvPicPr>
          <p:cNvPr id="6149" name="Picture 5" descr="C:\Users\jadams\AppData\Local\Microsoft\Windows\Temporary Internet Files\Content.IE5\KLBS65ZZ\MC900195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" y="228600"/>
            <a:ext cx="1830629" cy="13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adams\AppData\Local\Microsoft\Windows\Temporary Internet Files\Content.IE5\YFE5NDKF\MC900412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80" y="2057400"/>
            <a:ext cx="2179820" cy="16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jadams\AppData\Local\Microsoft\Windows\Temporary Internet Files\Content.IE5\69U291C6\MC9000510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68" y="5562600"/>
            <a:ext cx="4319931" cy="11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Began in Europe in 1750’s</a:t>
            </a:r>
          </a:p>
          <a:p>
            <a:r>
              <a:rPr lang="en-US" dirty="0" smtClean="0"/>
              <a:t>Based on Agricultural innovations</a:t>
            </a:r>
          </a:p>
          <a:p>
            <a:r>
              <a:rPr lang="en-US" dirty="0" smtClean="0"/>
              <a:t>Increased food production</a:t>
            </a:r>
          </a:p>
          <a:p>
            <a:r>
              <a:rPr lang="en-US" dirty="0" smtClean="0"/>
              <a:t>Sustained population increases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Crop rotation</a:t>
            </a:r>
          </a:p>
          <a:p>
            <a:r>
              <a:rPr lang="en-US" dirty="0" smtClean="0"/>
              <a:t>Fertilizers</a:t>
            </a:r>
          </a:p>
          <a:p>
            <a:r>
              <a:rPr lang="en-US" dirty="0" smtClean="0"/>
              <a:t>Seed Drills</a:t>
            </a:r>
          </a:p>
          <a:p>
            <a:r>
              <a:rPr lang="en-US" dirty="0" smtClean="0"/>
              <a:t>Threshing machines</a:t>
            </a:r>
          </a:p>
        </p:txBody>
      </p:sp>
      <p:pic>
        <p:nvPicPr>
          <p:cNvPr id="2050" name="Picture 2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7152"/>
            <a:ext cx="1809598" cy="14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dams\AppData\Local\Microsoft\Windows\Temporary Internet Files\Content.IE5\HS33IBRI\MC9002168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99620"/>
            <a:ext cx="3200400" cy="24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Industrial Revolution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the UK 1750-1850</a:t>
            </a:r>
          </a:p>
          <a:p>
            <a:r>
              <a:rPr lang="en-US" dirty="0" smtClean="0"/>
              <a:t>Evolved from technical innovations that occurred in British Industry</a:t>
            </a:r>
          </a:p>
          <a:p>
            <a:r>
              <a:rPr lang="en-US" b="1" dirty="0" smtClean="0"/>
              <a:t>Increased urbanization </a:t>
            </a:r>
            <a:r>
              <a:rPr lang="en-US" dirty="0" smtClean="0"/>
              <a:t>as a result</a:t>
            </a:r>
            <a:endParaRPr lang="en-US" dirty="0"/>
          </a:p>
        </p:txBody>
      </p:sp>
      <p:pic>
        <p:nvPicPr>
          <p:cNvPr id="3076" name="Picture 4" descr="C:\Users\jadams\AppData\Local\Microsoft\Windows\Temporary Internet Files\Content.IE5\AS24GID3\MC900391386[1]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794000" cy="285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Changing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Falling share of the world’s population</a:t>
            </a:r>
          </a:p>
          <a:p>
            <a:r>
              <a:rPr lang="en-US" dirty="0" smtClean="0"/>
              <a:t>All-time low fertility rates</a:t>
            </a:r>
          </a:p>
          <a:p>
            <a:r>
              <a:rPr lang="en-US" dirty="0" smtClean="0"/>
              <a:t>Fewer young people</a:t>
            </a:r>
          </a:p>
          <a:p>
            <a:r>
              <a:rPr lang="en-US" dirty="0" smtClean="0"/>
              <a:t>Smaller working age population</a:t>
            </a:r>
          </a:p>
          <a:p>
            <a:r>
              <a:rPr lang="en-US" dirty="0" smtClean="0"/>
              <a:t>Immigration partially offsetting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Tradition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Urbanization – 73% of Europe is urbanized</a:t>
            </a:r>
          </a:p>
          <a:p>
            <a:r>
              <a:rPr lang="en-US" dirty="0" smtClean="0"/>
              <a:t>Primate City – largest city that encompasses the cultural ideals</a:t>
            </a:r>
          </a:p>
          <a:p>
            <a:r>
              <a:rPr lang="en-US" dirty="0" smtClean="0"/>
              <a:t>CBD – Downtown</a:t>
            </a:r>
          </a:p>
          <a:p>
            <a:r>
              <a:rPr lang="en-US" dirty="0" smtClean="0"/>
              <a:t>Metropolis- describes the city and suburbs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04" y="1676400"/>
            <a:ext cx="4996896" cy="5181600"/>
          </a:xfrm>
        </p:spPr>
      </p:pic>
    </p:spTree>
    <p:extLst>
      <p:ext uri="{BB962C8B-B14F-4D97-AF65-F5344CB8AC3E}">
        <p14:creationId xmlns:p14="http://schemas.microsoft.com/office/powerpoint/2010/main" val="33448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20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 Century</a:t>
            </a:r>
            <a:br>
              <a:rPr lang="en-US" sz="4800" b="1" dirty="0" smtClean="0"/>
            </a:br>
            <a:r>
              <a:rPr lang="en-US" sz="4800" b="1" dirty="0" smtClean="0"/>
              <a:t>Major Political Events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World War I</a:t>
            </a:r>
          </a:p>
          <a:p>
            <a:r>
              <a:rPr lang="en-US" sz="4000" dirty="0" smtClean="0"/>
              <a:t>World War II and Holocaust</a:t>
            </a:r>
          </a:p>
          <a:p>
            <a:r>
              <a:rPr lang="en-US" sz="4000" dirty="0" smtClean="0"/>
              <a:t>Cold War </a:t>
            </a:r>
          </a:p>
          <a:p>
            <a:r>
              <a:rPr lang="en-US" sz="4000" dirty="0" smtClean="0"/>
              <a:t>Decrease in Imperialism</a:t>
            </a:r>
          </a:p>
          <a:p>
            <a:r>
              <a:rPr lang="en-US" sz="4000" dirty="0" smtClean="0"/>
              <a:t>Rise and Fall of Communism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70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Supranationalism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venture involving  three or more nations</a:t>
            </a:r>
          </a:p>
          <a:p>
            <a:r>
              <a:rPr lang="en-US" dirty="0" smtClean="0"/>
              <a:t>Political, economic, and/or cultural cooperation to promote shared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38550"/>
            <a:ext cx="3090809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2" y="3657600"/>
            <a:ext cx="2838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European Union (EU)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Original Members: (12) Belgium, Denmark, France, Germany, Greece, Ireland, Italy, Luxembourg, Netherlands, Portugal, Spain</a:t>
            </a:r>
          </a:p>
          <a:p>
            <a:r>
              <a:rPr lang="en-US" dirty="0" smtClean="0"/>
              <a:t>Established: 1992</a:t>
            </a:r>
          </a:p>
          <a:p>
            <a:r>
              <a:rPr lang="en-US" dirty="0" smtClean="0"/>
              <a:t>Aimed to coordinate policy among members in three ways: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b="1" dirty="0" smtClean="0"/>
              <a:t>Economics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b="1" dirty="0" smtClean="0"/>
              <a:t>Defense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b="1" dirty="0" smtClean="0"/>
              <a:t>Justice and home affairs</a:t>
            </a:r>
            <a:endParaRPr lang="en-US" b="1" dirty="0"/>
          </a:p>
        </p:txBody>
      </p:sp>
      <p:pic>
        <p:nvPicPr>
          <p:cNvPr id="4098" name="Picture 2" descr="C:\Users\jadams\AppData\Local\Microsoft\Windows\Temporary Internet Files\Content.IE5\HS33IBRI\MC9004403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Supranational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autonomy and control</a:t>
            </a:r>
          </a:p>
          <a:p>
            <a:r>
              <a:rPr lang="en-US" dirty="0" smtClean="0"/>
              <a:t>Differences in levels of economic development</a:t>
            </a:r>
          </a:p>
          <a:p>
            <a:r>
              <a:rPr lang="en-US" dirty="0" smtClean="0"/>
              <a:t>Cultural barriers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Indo-European language family has over</a:t>
            </a:r>
          </a:p>
          <a:p>
            <a:pPr marL="0" indent="0">
              <a:buNone/>
            </a:pPr>
            <a:r>
              <a:rPr lang="en-US" dirty="0" smtClean="0"/>
              <a:t>       50 different languages</a:t>
            </a:r>
          </a:p>
          <a:p>
            <a:pPr marL="0" indent="0">
              <a:buNone/>
            </a:pPr>
            <a:r>
              <a:rPr lang="en-US" dirty="0" smtClean="0"/>
              <a:t>       100 dialects</a:t>
            </a:r>
          </a:p>
          <a:p>
            <a:r>
              <a:rPr lang="en-US" dirty="0" smtClean="0"/>
              <a:t>Slavic Languages – Eastern Europe</a:t>
            </a:r>
          </a:p>
          <a:p>
            <a:r>
              <a:rPr lang="en-US" dirty="0" smtClean="0"/>
              <a:t>Germanic Languages- northern Europe</a:t>
            </a:r>
          </a:p>
          <a:p>
            <a:r>
              <a:rPr lang="en-US" dirty="0" smtClean="0"/>
              <a:t>Romance Languages – Southern Europe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267200" cy="50291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64" y="3657600"/>
            <a:ext cx="2857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Western edge of Eurasia</a:t>
            </a:r>
          </a:p>
          <a:p>
            <a:r>
              <a:rPr lang="en-US" dirty="0" smtClean="0"/>
              <a:t>Pervasive world influence</a:t>
            </a:r>
          </a:p>
          <a:p>
            <a:r>
              <a:rPr lang="en-US" dirty="0" smtClean="0"/>
              <a:t>Industrialized</a:t>
            </a:r>
          </a:p>
          <a:p>
            <a:r>
              <a:rPr lang="en-US" dirty="0" smtClean="0"/>
              <a:t>Numerous nation-states</a:t>
            </a:r>
          </a:p>
          <a:p>
            <a:r>
              <a:rPr lang="en-US" dirty="0" smtClean="0"/>
              <a:t>Urbanized population</a:t>
            </a:r>
          </a:p>
          <a:p>
            <a:r>
              <a:rPr lang="en-US" dirty="0" smtClean="0"/>
              <a:t>High standards of living</a:t>
            </a:r>
          </a:p>
          <a:p>
            <a:r>
              <a:rPr lang="en-US" dirty="0" smtClean="0"/>
              <a:t>Developed countries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495800" cy="4495800"/>
          </a:xfrm>
        </p:spPr>
      </p:pic>
    </p:spTree>
    <p:extLst>
      <p:ext uri="{BB962C8B-B14F-4D97-AF65-F5344CB8AC3E}">
        <p14:creationId xmlns:p14="http://schemas.microsoft.com/office/powerpoint/2010/main" val="33625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Religions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Predominantly </a:t>
            </a:r>
            <a:r>
              <a:rPr lang="en-US" u="sng" dirty="0" smtClean="0"/>
              <a:t>Christian</a:t>
            </a:r>
          </a:p>
          <a:p>
            <a:r>
              <a:rPr lang="en-US" dirty="0" smtClean="0"/>
              <a:t>Most of southern &amp; western Europe’s Christian are </a:t>
            </a:r>
            <a:r>
              <a:rPr lang="en-US" u="sng" dirty="0" smtClean="0"/>
              <a:t>Roman Catholics</a:t>
            </a:r>
            <a:r>
              <a:rPr lang="en-US" dirty="0" smtClean="0"/>
              <a:t> </a:t>
            </a:r>
          </a:p>
          <a:p>
            <a:r>
              <a:rPr lang="en-US" dirty="0"/>
              <a:t>M</a:t>
            </a:r>
            <a:r>
              <a:rPr lang="en-US" dirty="0" smtClean="0"/>
              <a:t>ost northern Europeans Christians are </a:t>
            </a:r>
            <a:r>
              <a:rPr lang="en-US" u="sng" dirty="0" smtClean="0"/>
              <a:t>Protestants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much of southeastern Europe, </a:t>
            </a:r>
            <a:r>
              <a:rPr lang="en-US" u="sng" dirty="0" smtClean="0"/>
              <a:t>Eastern Orthodox </a:t>
            </a:r>
            <a:r>
              <a:rPr lang="en-US" dirty="0" smtClean="0"/>
              <a:t>Christians predominate</a:t>
            </a:r>
          </a:p>
          <a:p>
            <a:r>
              <a:rPr lang="en-US" dirty="0" smtClean="0"/>
              <a:t>Many </a:t>
            </a:r>
            <a:r>
              <a:rPr lang="en-US" u="sng" dirty="0" smtClean="0"/>
              <a:t>Muslims</a:t>
            </a:r>
            <a:r>
              <a:rPr lang="en-US" dirty="0" smtClean="0"/>
              <a:t> &amp; </a:t>
            </a:r>
            <a:r>
              <a:rPr lang="en-US" u="sng" dirty="0" smtClean="0"/>
              <a:t>Jews</a:t>
            </a:r>
            <a:r>
              <a:rPr lang="en-US" dirty="0" smtClean="0"/>
              <a:t> also live Europe</a:t>
            </a:r>
            <a:endParaRPr lang="en-US" dirty="0"/>
          </a:p>
        </p:txBody>
      </p:sp>
      <p:pic>
        <p:nvPicPr>
          <p:cNvPr id="5122" name="Picture 2" descr="C:\Program Files\Microsoft Office\MEDIA\CAGCAT10\j0285926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9" y="4760061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dams\AppData\Local\Microsoft\Windows\Temporary Internet Files\Content.IE5\PEZWAJVU\MC9001565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80" y="4926482"/>
            <a:ext cx="1818742" cy="16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dams\AppData\Local\Microsoft\Windows\Temporary Internet Files\Content.IE5\YL3OR3L1\MC9004345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1246022" cy="21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adams\AppData\Local\Microsoft\Windows\Temporary Internet Files\Content.IE5\AS24GID3\MC9001577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1" y="762000"/>
            <a:ext cx="1843365" cy="18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dams\AppData\Local\Microsoft\Windows\Temporary Internet Files\Content.IE5\FF9T8YUR\MC9000481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14" y="2602586"/>
            <a:ext cx="1245108" cy="18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Regions of Europe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Western Europe</a:t>
            </a:r>
          </a:p>
          <a:p>
            <a:r>
              <a:rPr lang="en-US" sz="4000" dirty="0" smtClean="0"/>
              <a:t>Eastern Europe</a:t>
            </a:r>
          </a:p>
          <a:p>
            <a:r>
              <a:rPr lang="en-US" sz="4000" dirty="0" smtClean="0"/>
              <a:t>British Isles</a:t>
            </a:r>
          </a:p>
          <a:p>
            <a:r>
              <a:rPr lang="en-US" sz="4000" dirty="0" smtClean="0"/>
              <a:t>Northern Europe</a:t>
            </a:r>
          </a:p>
          <a:p>
            <a:r>
              <a:rPr lang="en-US" sz="4000" dirty="0" smtClean="0"/>
              <a:t>Mediterranean Europe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828801"/>
            <a:ext cx="4742690" cy="4648200"/>
          </a:xfrm>
        </p:spPr>
      </p:pic>
    </p:spTree>
    <p:extLst>
      <p:ext uri="{BB962C8B-B14F-4D97-AF65-F5344CB8AC3E}">
        <p14:creationId xmlns:p14="http://schemas.microsoft.com/office/powerpoint/2010/main" val="23879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Centrally located</a:t>
            </a:r>
          </a:p>
          <a:p>
            <a:r>
              <a:rPr lang="en-US" dirty="0" smtClean="0"/>
              <a:t>Every part of Europe is within 300 miles of Seas.</a:t>
            </a:r>
          </a:p>
          <a:p>
            <a:r>
              <a:rPr lang="en-US" dirty="0" smtClean="0"/>
              <a:t>Navigable waterways</a:t>
            </a:r>
          </a:p>
          <a:p>
            <a:r>
              <a:rPr lang="en-US" dirty="0" smtClean="0"/>
              <a:t>Moderate distances</a:t>
            </a:r>
          </a:p>
          <a:p>
            <a:r>
              <a:rPr lang="en-US" dirty="0" smtClean="0"/>
              <a:t>Resources like iron and coal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800600"/>
          </a:xfrm>
        </p:spPr>
      </p:pic>
    </p:spTree>
    <p:extLst>
      <p:ext uri="{BB962C8B-B14F-4D97-AF65-F5344CB8AC3E}">
        <p14:creationId xmlns:p14="http://schemas.microsoft.com/office/powerpoint/2010/main" val="2723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Alpine Areas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Alps, Pyrenees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Dolomites, Carpathians</a:t>
            </a:r>
          </a:p>
          <a:p>
            <a:r>
              <a:rPr lang="en-US" dirty="0" smtClean="0"/>
              <a:t>Peninsulas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Scandinavia, Italian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Iberian, Balkan</a:t>
            </a:r>
          </a:p>
          <a:p>
            <a:r>
              <a:rPr lang="en-US" dirty="0" smtClean="0"/>
              <a:t>North European Plain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800599" cy="4724399"/>
          </a:xfrm>
        </p:spPr>
      </p:pic>
    </p:spTree>
    <p:extLst>
      <p:ext uri="{BB962C8B-B14F-4D97-AF65-F5344CB8AC3E}">
        <p14:creationId xmlns:p14="http://schemas.microsoft.com/office/powerpoint/2010/main" val="17606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Islands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495800" cy="48768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Iceland</a:t>
            </a:r>
          </a:p>
          <a:p>
            <a:r>
              <a:rPr lang="en-US" dirty="0" smtClean="0"/>
              <a:t> an island south of the Arctic circle in the North Atlantic Ocean</a:t>
            </a:r>
          </a:p>
          <a:p>
            <a:r>
              <a:rPr lang="en-US" dirty="0" smtClean="0"/>
              <a:t>Volcanoes, hot springs and geysers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Islands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23" y="1752600"/>
            <a:ext cx="3835940" cy="4267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British Isles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Ireland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Great Britain</a:t>
            </a:r>
          </a:p>
          <a:p>
            <a:r>
              <a:rPr lang="en-US" dirty="0" smtClean="0"/>
              <a:t>Primarily cool, rainy and hilly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Islands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Mediterranean</a:t>
            </a:r>
          </a:p>
          <a:p>
            <a:r>
              <a:rPr lang="en-US" dirty="0" smtClean="0"/>
              <a:t>5 Large Islands</a:t>
            </a:r>
          </a:p>
          <a:p>
            <a:r>
              <a:rPr lang="en-US" dirty="0" smtClean="0"/>
              <a:t>Volcanoes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Sicily, Corsica, Sardinia,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Cyprus, and Crete </a:t>
            </a:r>
          </a:p>
          <a:p>
            <a:pPr marL="0" indent="0">
              <a:buNone/>
            </a:pPr>
            <a:r>
              <a:rPr lang="en-US" dirty="0" smtClean="0"/>
              <a:t>     Volcanoes</a:t>
            </a:r>
            <a:endParaRPr lang="en-US" dirty="0" smtClean="0"/>
          </a:p>
          <a:p>
            <a:r>
              <a:rPr lang="en-US" dirty="0" smtClean="0"/>
              <a:t>Greece’s 2,000 in the Aegean Sea</a:t>
            </a:r>
          </a:p>
          <a:p>
            <a:r>
              <a:rPr lang="en-US" dirty="0" smtClean="0"/>
              <a:t>Rugged landscapes</a:t>
            </a:r>
          </a:p>
          <a:p>
            <a:r>
              <a:rPr lang="en-US" dirty="0" smtClean="0"/>
              <a:t>Sunny climates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800600" y="3788229"/>
            <a:ext cx="457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343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Climate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 West Coast – dominates Western Europe </a:t>
            </a:r>
          </a:p>
          <a:p>
            <a:r>
              <a:rPr lang="en-US" dirty="0" smtClean="0"/>
              <a:t>Humid Continental – dominates Eastern Europe with pockets of steppe and highland</a:t>
            </a:r>
          </a:p>
          <a:p>
            <a:r>
              <a:rPr lang="en-US" dirty="0" smtClean="0"/>
              <a:t>Mediterranean climate – found along the southern part of Europe along the Mediterranean coastline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  / Land Use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of Europe is Temperate mixed forest</a:t>
            </a:r>
          </a:p>
          <a:p>
            <a:r>
              <a:rPr lang="en-US" dirty="0" smtClean="0"/>
              <a:t>Scandinavia has coniferous forests</a:t>
            </a:r>
          </a:p>
          <a:p>
            <a:r>
              <a:rPr lang="en-US" dirty="0" smtClean="0"/>
              <a:t>Mediterranean has the scrubby vegetation known as chaparral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Typically mixed farming or dairy farming</a:t>
            </a:r>
          </a:p>
          <a:p>
            <a:r>
              <a:rPr lang="en-US" dirty="0" smtClean="0"/>
              <a:t>Mediterranean farming  includes wine and olive oil production</a:t>
            </a:r>
          </a:p>
          <a:p>
            <a:r>
              <a:rPr lang="en-US" dirty="0" smtClean="0"/>
              <a:t>Highlands are used for grazing (beef and milk products come out of these areas – </a:t>
            </a:r>
            <a:r>
              <a:rPr lang="en-US" dirty="0" err="1" smtClean="0"/>
              <a:t>swiss</a:t>
            </a:r>
            <a:r>
              <a:rPr lang="en-US" dirty="0" smtClean="0"/>
              <a:t> cheese)</a:t>
            </a:r>
            <a:endParaRPr lang="en-US" dirty="0"/>
          </a:p>
        </p:txBody>
      </p:sp>
      <p:pic>
        <p:nvPicPr>
          <p:cNvPr id="1026" name="Picture 2" descr="C:\Users\jadams\AppData\Local\Microsoft\Windows\Temporary Internet Files\Content.IE5\J7CHZOU8\MC9003470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29" y="4896383"/>
            <a:ext cx="1570939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dams\AppData\Local\Microsoft\Windows\Temporary Internet Files\Content.IE5\AS24GID3\MC9003916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07737"/>
            <a:ext cx="1837944" cy="16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C00000"/>
      </a:dk1>
      <a:lt1>
        <a:sysClr val="window" lastClr="FFFFFF"/>
      </a:lt1>
      <a:dk2>
        <a:srgbClr val="C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564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Europe </vt:lpstr>
      <vt:lpstr>Geography</vt:lpstr>
      <vt:lpstr>Geography</vt:lpstr>
      <vt:lpstr>Geography</vt:lpstr>
      <vt:lpstr>Europe’s Islands</vt:lpstr>
      <vt:lpstr>Europe’s Islands</vt:lpstr>
      <vt:lpstr>Europe’s Islands</vt:lpstr>
      <vt:lpstr>Europe’s Climate</vt:lpstr>
      <vt:lpstr>Biomes   / Land Use</vt:lpstr>
      <vt:lpstr>History of Europe</vt:lpstr>
      <vt:lpstr>Agricultural Revolution</vt:lpstr>
      <vt:lpstr>Industrial Revolution</vt:lpstr>
      <vt:lpstr>Europe’s Changing Population</vt:lpstr>
      <vt:lpstr>Urban Tradition</vt:lpstr>
      <vt:lpstr>20th Century Major Political Events</vt:lpstr>
      <vt:lpstr>Supranationalism</vt:lpstr>
      <vt:lpstr>European Union (EU)</vt:lpstr>
      <vt:lpstr>Supranational Problems</vt:lpstr>
      <vt:lpstr>Languages</vt:lpstr>
      <vt:lpstr>Religions</vt:lpstr>
      <vt:lpstr>Regions of Europe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Jennifer L. Adams</dc:creator>
  <cp:lastModifiedBy>Jennifer L. Adams</cp:lastModifiedBy>
  <cp:revision>17</cp:revision>
  <dcterms:created xsi:type="dcterms:W3CDTF">2014-01-25T02:01:37Z</dcterms:created>
  <dcterms:modified xsi:type="dcterms:W3CDTF">2014-01-25T04:18:26Z</dcterms:modified>
</cp:coreProperties>
</file>