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CE8BE-71B6-4A7A-A640-E348CA74CCC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7C80DF-787C-402C-8CAE-FCB3E587B6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History of Russia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Ancient </a:t>
            </a:r>
          </a:p>
          <a:p>
            <a:r>
              <a:rPr lang="en-US" dirty="0" smtClean="0"/>
              <a:t>to the </a:t>
            </a:r>
          </a:p>
          <a:p>
            <a:r>
              <a:rPr lang="en-US" dirty="0" smtClean="0"/>
              <a:t>Post-Soviet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8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Gorbachev (1985-1991)</a:t>
            </a:r>
          </a:p>
          <a:p>
            <a:pPr marL="342900" lvl="0" indent="-342900">
              <a:lnSpc>
                <a:spcPct val="90000"/>
              </a:lnSpc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INITIATED ECONOMIC AND POLITICAL REFORM</a:t>
            </a:r>
          </a:p>
          <a:p>
            <a:pPr marL="342900" lvl="0" indent="-342900">
              <a:lnSpc>
                <a:spcPct val="90000"/>
              </a:lnSpc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PERESTROIKA</a:t>
            </a:r>
          </a:p>
          <a:p>
            <a:pPr marL="1177290" lvl="1" indent="-857250">
              <a:lnSpc>
                <a:spcPct val="90000"/>
              </a:lnSpc>
              <a:spcBef>
                <a:spcPts val="72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RESTRUCTURING</a:t>
            </a:r>
          </a:p>
          <a:p>
            <a:pPr marL="1177290" lvl="1" indent="-857250">
              <a:lnSpc>
                <a:spcPct val="90000"/>
              </a:lnSpc>
              <a:spcBef>
                <a:spcPts val="72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 AIM</a:t>
            </a:r>
            <a:r>
              <a:rPr lang="en-US" sz="3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TO CATCH UP WITH WESTERN ECONOMIES</a:t>
            </a:r>
          </a:p>
          <a:p>
            <a:pPr marL="1177290" lvl="1" indent="-857250">
              <a:lnSpc>
                <a:spcPct val="90000"/>
              </a:lnSpc>
              <a:spcBef>
                <a:spcPts val="72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POLITICAL AIM</a:t>
            </a:r>
            <a:r>
              <a:rPr lang="en-US" sz="3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REFORM OF THE COMMUNIST PARTY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899" y="1981200"/>
            <a:ext cx="362095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91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COLLAPSE OF THE SOVIET UNION(CONDITIONS IN 1990 &amp; 1991)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SHARP </a:t>
            </a:r>
            <a:r>
              <a:rPr lang="en-US" dirty="0">
                <a:solidFill>
                  <a:srgbClr val="FFFF00"/>
                </a:solidFill>
              </a:rPr>
              <a:t>DECLINE</a:t>
            </a:r>
            <a:r>
              <a:rPr lang="en-US" dirty="0">
                <a:solidFill>
                  <a:schemeClr val="bg1"/>
                </a:solidFill>
              </a:rPr>
              <a:t> IN AGRICULTURAL &amp; INDUSTRIAL </a:t>
            </a:r>
            <a:r>
              <a:rPr lang="en-US" dirty="0">
                <a:solidFill>
                  <a:srgbClr val="FFFF00"/>
                </a:solidFill>
              </a:rPr>
              <a:t>PRODUCTION</a:t>
            </a:r>
          </a:p>
          <a:p>
            <a:r>
              <a:rPr lang="en-US" sz="1700" dirty="0">
                <a:solidFill>
                  <a:schemeClr val="bg1"/>
                </a:solidFill>
              </a:rPr>
              <a:t>ECONOMIC OUTPUT DOWN BY 4% IN 1990 &amp; 10-15% IN FIRST HALF OF 1991</a:t>
            </a:r>
          </a:p>
          <a:p>
            <a:r>
              <a:rPr lang="en-US" dirty="0">
                <a:solidFill>
                  <a:schemeClr val="bg1"/>
                </a:solidFill>
              </a:rPr>
              <a:t>INTENSIFICATION OF </a:t>
            </a:r>
            <a:r>
              <a:rPr lang="en-US" dirty="0">
                <a:solidFill>
                  <a:srgbClr val="FFFF00"/>
                </a:solidFill>
              </a:rPr>
              <a:t>NATIONALISM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>
                <a:solidFill>
                  <a:srgbClr val="FFFF00"/>
                </a:solidFill>
              </a:rPr>
              <a:t>SEPARATISM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1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Post-Soviet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Westernization of Russia</a:t>
            </a:r>
          </a:p>
          <a:p>
            <a:r>
              <a:rPr lang="en-US" dirty="0">
                <a:solidFill>
                  <a:schemeClr val="bg1"/>
                </a:solidFill>
              </a:rPr>
              <a:t>Introduction of Capitalism and Market Economy</a:t>
            </a:r>
          </a:p>
          <a:p>
            <a:r>
              <a:rPr lang="en-US" dirty="0">
                <a:solidFill>
                  <a:schemeClr val="bg1"/>
                </a:solidFill>
              </a:rPr>
              <a:t>Introduction of outside cultural influences (fast food restaurants)</a:t>
            </a:r>
          </a:p>
          <a:p>
            <a:r>
              <a:rPr lang="en-US" dirty="0">
                <a:solidFill>
                  <a:schemeClr val="bg1"/>
                </a:solidFill>
              </a:rPr>
              <a:t>Ongoing issues with Chechnya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264" y="2854287"/>
            <a:ext cx="3505200" cy="383587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5" y="1219200"/>
            <a:ext cx="2739717" cy="262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5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Eras 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Ancient</a:t>
            </a:r>
            <a:r>
              <a:rPr lang="en-US" sz="3200" dirty="0"/>
              <a:t> (pre-1688): </a:t>
            </a:r>
            <a:r>
              <a:rPr lang="en-US" sz="3200" dirty="0" err="1"/>
              <a:t>Kievan</a:t>
            </a:r>
            <a:r>
              <a:rPr lang="en-US" sz="3200" dirty="0"/>
              <a:t> </a:t>
            </a:r>
            <a:r>
              <a:rPr lang="en-US" sz="3200" dirty="0" err="1"/>
              <a:t>Rus</a:t>
            </a:r>
            <a:r>
              <a:rPr lang="en-US" sz="3200" dirty="0"/>
              <a:t>, Mongol Invasions, and early Czars</a:t>
            </a:r>
          </a:p>
          <a:p>
            <a:pPr marL="137160" indent="0">
              <a:buNone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Imperialism</a:t>
            </a:r>
            <a:r>
              <a:rPr lang="en-US" sz="3200" b="1" dirty="0"/>
              <a:t> </a:t>
            </a:r>
            <a:r>
              <a:rPr lang="en-US" sz="3200" dirty="0"/>
              <a:t>(1688-1917): Romanov Czars come to power and industrialize Russia.</a:t>
            </a:r>
          </a:p>
          <a:p>
            <a:pPr marL="13716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Soviet Era </a:t>
            </a:r>
            <a:r>
              <a:rPr lang="en-US" sz="3200" dirty="0"/>
              <a:t>(1917-1991): Bolsheviks overthrow Czars; Communist Party comes to power.</a:t>
            </a:r>
          </a:p>
          <a:p>
            <a:pPr marL="13716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Post-Soviet</a:t>
            </a:r>
            <a:r>
              <a:rPr lang="en-US" sz="3200" dirty="0"/>
              <a:t> (1991- present): Introduction of democracy and capitalism.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4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Kievan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Rus</a:t>
            </a:r>
            <a:r>
              <a:rPr lang="en-US" dirty="0">
                <a:solidFill>
                  <a:schemeClr val="bg1"/>
                </a:solidFill>
              </a:rPr>
              <a:t> unites the region around the 5th century until the 13th century.  During this time, the region adopts Eastern Orthodox and aligns w/ Constantinople.</a:t>
            </a:r>
          </a:p>
          <a:p>
            <a:r>
              <a:rPr lang="en-US" dirty="0">
                <a:solidFill>
                  <a:schemeClr val="bg1"/>
                </a:solidFill>
              </a:rPr>
              <a:t>Mongol invaders- 13th century to 15th century- force Russian princes to pay tribute.</a:t>
            </a:r>
          </a:p>
          <a:p>
            <a:r>
              <a:rPr lang="en-US" dirty="0">
                <a:solidFill>
                  <a:schemeClr val="bg1"/>
                </a:solidFill>
              </a:rPr>
              <a:t>1400’s and 1500’s, Russian rulers increased their power.</a:t>
            </a:r>
          </a:p>
          <a:p>
            <a:r>
              <a:rPr lang="en-US" dirty="0">
                <a:solidFill>
                  <a:schemeClr val="bg1"/>
                </a:solidFill>
              </a:rPr>
              <a:t>Ivan The Terrible was officially crowned the first Czar of Russia in 1547.</a:t>
            </a:r>
          </a:p>
          <a:p>
            <a:r>
              <a:rPr lang="en-US" dirty="0">
                <a:solidFill>
                  <a:schemeClr val="bg1"/>
                </a:solidFill>
              </a:rPr>
              <a:t>1600’s was the start of the Romanov dynasty.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Imperialism &amp; Westernization</a:t>
            </a:r>
            <a:br>
              <a:rPr lang="en-US" dirty="0" smtClean="0"/>
            </a:br>
            <a:r>
              <a:rPr lang="en-US" dirty="0" smtClean="0"/>
              <a:t>1688-1917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Peter the Great (1689-1725)</a:t>
            </a:r>
          </a:p>
          <a:p>
            <a:r>
              <a:rPr lang="en-US" dirty="0">
                <a:solidFill>
                  <a:schemeClr val="bg1"/>
                </a:solidFill>
              </a:rPr>
              <a:t>Catherine The Great (1762-1796)</a:t>
            </a:r>
          </a:p>
          <a:p>
            <a:r>
              <a:rPr lang="en-US" dirty="0">
                <a:solidFill>
                  <a:schemeClr val="bg1"/>
                </a:solidFill>
              </a:rPr>
              <a:t>Napoleon Invasion-1812</a:t>
            </a:r>
          </a:p>
          <a:p>
            <a:r>
              <a:rPr lang="en-US" dirty="0">
                <a:solidFill>
                  <a:schemeClr val="bg1"/>
                </a:solidFill>
              </a:rPr>
              <a:t>Russia is defeated in the Russo-Japanese War-1905</a:t>
            </a:r>
          </a:p>
          <a:p>
            <a:r>
              <a:rPr lang="en-US" dirty="0">
                <a:solidFill>
                  <a:schemeClr val="bg1"/>
                </a:solidFill>
              </a:rPr>
              <a:t>Entrance into World War I in 1914; Russia pulls out early because of domestic unrest.</a:t>
            </a:r>
          </a:p>
          <a:p>
            <a:r>
              <a:rPr lang="en-US" dirty="0">
                <a:solidFill>
                  <a:schemeClr val="bg1"/>
                </a:solidFill>
              </a:rPr>
              <a:t>Russian Revolution-1917; Overthrow of Czar Nicholas II; Birth of the Communist Party; end of western influence in the Soviet Union until the end of the Cold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7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Era (1917-1991)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Rise of the Soviet Union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REVOLUTION (1905-1917)</a:t>
            </a:r>
          </a:p>
          <a:p>
            <a:pPr marL="742950" lvl="1" indent="-285750">
              <a:spcBef>
                <a:spcPts val="560"/>
              </a:spcBef>
              <a:buClr>
                <a:srgbClr val="3366FF"/>
              </a:buClr>
              <a:buSzPct val="100000"/>
              <a:buFont typeface="Arial"/>
              <a:buChar char="–"/>
            </a:pPr>
            <a:r>
              <a:rPr lang="en-US" sz="2800" b="1" i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Bolsheviks vs. Mensheviks vs. The Romanovs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V.I. LENIN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(VLADIMIR ILYICH ULYANOV)</a:t>
            </a:r>
          </a:p>
          <a:p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FEDERAL STRUCTURE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USSR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(UNION OF SOVIET SOCIALIST REPUBLICS) -1924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7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Implemented the </a:t>
            </a:r>
            <a:br>
              <a:rPr lang="en-US" dirty="0" smtClean="0"/>
            </a:br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ECONOMY IN WHICH THE MEANS OF PRODUCTION ARE OWNED AND CONTROLLED BY THE STATE AND IN WHICH </a:t>
            </a:r>
            <a:r>
              <a:rPr lang="en-US" b="1" i="1" u="sng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CENTRAL PLANNING</a:t>
            </a:r>
            <a:r>
              <a:rPr lang="en-US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STRUCTURE AND THE OUTPUT PREVAILS.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4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CZARISM (&lt;1917)</a:t>
            </a:r>
          </a:p>
          <a:p>
            <a:pPr marL="342900" lvl="0" indent="-34290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</a:t>
            </a:r>
          </a:p>
          <a:p>
            <a:pPr marL="342900" lvl="0" indent="-34290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STALIN</a:t>
            </a:r>
          </a:p>
          <a:p>
            <a:pPr marL="342900" lvl="0" indent="-34290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KRUSCHEV</a:t>
            </a:r>
          </a:p>
          <a:p>
            <a:pPr marL="342900" lvl="0" indent="-34290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BRESHNEV</a:t>
            </a:r>
          </a:p>
          <a:p>
            <a:pPr marL="342900" lvl="0" indent="-342900">
              <a:spcBef>
                <a:spcPts val="7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GORBACHEV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9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Leaders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/>
              <a:t>Lenin (1918-1927)</a:t>
            </a:r>
          </a:p>
          <a:p>
            <a:pPr marL="342900" lvl="0" indent="-34290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INTRODUCED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MARXIST PHILOSOPHY</a:t>
            </a:r>
          </a:p>
          <a:p>
            <a:pPr marL="342900" lvl="0" indent="-342900">
              <a:spcBef>
                <a:spcPts val="1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REPLACED PRIVATE WITH PUBLIC OWNERSHIP</a:t>
            </a:r>
          </a:p>
          <a:p>
            <a:pPr marL="342900" lvl="0" indent="-342900">
              <a:spcBef>
                <a:spcPts val="1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NATIONAL ECONOMIC PLANS</a:t>
            </a:r>
          </a:p>
          <a:p>
            <a:pPr marL="342900" lvl="0" indent="-342900">
              <a:spcBef>
                <a:spcPts val="19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ESTABLISHED SOVIET POLITICAL STRUCTURE BASED ON ETHNIC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IDENTITIES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05" y="2110429"/>
            <a:ext cx="2651990" cy="350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Leaders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b="1" dirty="0" smtClean="0"/>
              <a:t>Stalin</a:t>
            </a:r>
            <a:r>
              <a:rPr lang="en-US" dirty="0" smtClean="0"/>
              <a:t> (1927-1953)</a:t>
            </a:r>
          </a:p>
          <a:p>
            <a:pPr marL="342900" lvl="0" indent="-34290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ASSETS NATIONALIZED</a:t>
            </a:r>
          </a:p>
          <a:p>
            <a:pPr marL="342900" lvl="0" indent="-342900"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CREATION OF HUGE CENTRALIZED STATE MACHINE OVER ALL ASPECTS OF SOVIET LIFE</a:t>
            </a:r>
          </a:p>
          <a:p>
            <a:pPr marL="342900" lvl="0" indent="-342900"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PURGES OF DISSIDENTS (30-60 MILLION)</a:t>
            </a:r>
          </a:p>
          <a:p>
            <a:pPr marL="342900" lvl="0" indent="-342900">
              <a:spcBef>
                <a:spcPts val="1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COLLECTIVIZED FARMING CONCENTRATION ON HEAVY INDUSTRY AT EXPENSE OF AGRICULTURE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98" name="Picture 2" descr="C:\Users\jadams\AppData\Local\Microsoft\Windows\Temporary Internet Files\Content.IE5\69U291C6\MC900036489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3" y="1676400"/>
            <a:ext cx="4451073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322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458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Brief History of Russia</vt:lpstr>
      <vt:lpstr>Four Eras of Russia</vt:lpstr>
      <vt:lpstr>Ancient Russia</vt:lpstr>
      <vt:lpstr>Imperialism &amp; Westernization 1688-1917</vt:lpstr>
      <vt:lpstr>Soviet Era (1917-1991)</vt:lpstr>
      <vt:lpstr>Implemented the  Command Economy</vt:lpstr>
      <vt:lpstr>Soviet Leaders</vt:lpstr>
      <vt:lpstr>Soviet Leaders</vt:lpstr>
      <vt:lpstr>Soviet Leaders</vt:lpstr>
      <vt:lpstr>Soviet Leaders</vt:lpstr>
      <vt:lpstr>COLLAPSE OF THE SOVIET UNION(CONDITIONS IN 1990 &amp; 1991) </vt:lpstr>
      <vt:lpstr>Post-Soviet Era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 of Russia</dc:title>
  <dc:creator>Jennifer L. Adams</dc:creator>
  <cp:lastModifiedBy>Jennifer L. Adams</cp:lastModifiedBy>
  <cp:revision>3</cp:revision>
  <dcterms:created xsi:type="dcterms:W3CDTF">2014-01-25T04:44:24Z</dcterms:created>
  <dcterms:modified xsi:type="dcterms:W3CDTF">2014-01-25T05:12:43Z</dcterms:modified>
</cp:coreProperties>
</file>