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9D82D-29EC-4D86-93DD-27BEEE3FD3A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F6686-17DB-4FC6-BE1C-32C7F56AA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99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CCDBE01-19FC-4D96-8AA6-C456480B3225}" type="slidenum">
              <a:rPr lang="en-US" altLang="en-US">
                <a:solidFill>
                  <a:prstClr val="black"/>
                </a:solidFill>
                <a:latin typeface="Times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CEFEEC8-0FDE-46AD-BA48-F909C2C145F5}" type="slidenum">
              <a:rPr lang="en-US" altLang="en-US">
                <a:solidFill>
                  <a:prstClr val="black"/>
                </a:solidFill>
                <a:latin typeface="Times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779FC8A-A662-4A35-8B60-59A0EF114830}" type="slidenum">
              <a:rPr lang="en-US" altLang="en-US">
                <a:solidFill>
                  <a:prstClr val="black"/>
                </a:solidFill>
                <a:latin typeface="Times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http://www.s-cool.co.uk/a-level/geography/urban-profiles/revise-it/central-place-and-bid-rent-theories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4D55EB9-38A5-416F-91C4-16B9B6D23D03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5086-675A-4590-88D0-9727BD37C42B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E7498-61E8-4D83-A48C-C97440A6B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7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8BF30-F4AF-4360-AF50-1788DA8CE620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2A80E-074E-4B29-8301-57E920F2C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4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0EEBA-3BCF-4A1C-9E83-61034884457B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8B1CF-5968-4AA0-A8D5-A2CD99310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38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B6F18-50F8-426C-B02A-A1995F3F4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4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D1DA7-0917-4C61-B5E0-8C149748A2C3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2DB75-94F7-4733-8ECB-3F9407836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5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1E622-D2DB-4599-B6D2-FDBA4559ACCB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B4079-058D-4233-B5BC-DBF62BE39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7D8A7-B926-4DC6-A6A7-D9314A4411A2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8224-55FC-49E0-8F23-82ABA0B6C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4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5640-688F-434B-8EDB-745F47F6A03F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F4346-F8E9-4B9B-9A08-92484F90D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9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95C7F-DDB7-4390-AC95-A345EC3214D8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A64D9-D6ED-4D56-A768-2A0D1EFA0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8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2C546-74B9-4ECB-B93A-986A4777BB31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A5117-BD84-45E7-BC6F-A3BAB3012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6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FA6E0-E9C7-438A-B9B8-1A1AECA199F4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1D3C0-495A-4EC5-8BAC-94F719812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4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16718-8119-45BA-B1EC-39E2BC12B467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0AD3A-4C92-480C-9AC1-6E93BB60E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9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1256328-9A5F-4768-ACB7-6D2BA3BDA1BA}" type="datetimeFigureOut">
              <a:rPr 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9/25/2013</a:t>
            </a:fld>
            <a:endParaRPr 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B10E19E-E61A-4B11-8BB3-4A5ADCD546CD}" type="slidenum">
              <a:rPr 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379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Unit 3</a:t>
            </a:r>
            <a:br>
              <a:rPr lang="en-US" altLang="en-US" b="1" u="sng" smtClean="0"/>
            </a:br>
            <a:r>
              <a:rPr lang="en-US" altLang="en-US" smtClean="0"/>
              <a:t>Cultural Patterns and Processes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13-17% of the AP Exam</a:t>
            </a:r>
          </a:p>
        </p:txBody>
      </p:sp>
    </p:spTree>
    <p:extLst>
      <p:ext uri="{BB962C8B-B14F-4D97-AF65-F5344CB8AC3E}">
        <p14:creationId xmlns:p14="http://schemas.microsoft.com/office/powerpoint/2010/main" val="2357442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Territorial Morphology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Shapes of states</a:t>
            </a:r>
          </a:p>
          <a:p>
            <a:pPr lvl="1" eaLnBrk="1" hangingPunct="1"/>
            <a:r>
              <a:rPr lang="en-US" altLang="en-US" smtClean="0"/>
              <a:t>Compact</a:t>
            </a:r>
          </a:p>
          <a:p>
            <a:pPr lvl="1" eaLnBrk="1" hangingPunct="1"/>
            <a:r>
              <a:rPr lang="en-US" altLang="en-US" smtClean="0"/>
              <a:t>Prorupted</a:t>
            </a:r>
          </a:p>
          <a:p>
            <a:pPr lvl="1" eaLnBrk="1" hangingPunct="1"/>
            <a:r>
              <a:rPr lang="en-US" altLang="en-US" smtClean="0"/>
              <a:t>Elongated </a:t>
            </a:r>
          </a:p>
          <a:p>
            <a:pPr lvl="1" eaLnBrk="1" hangingPunct="1"/>
            <a:r>
              <a:rPr lang="en-US" altLang="en-US" smtClean="0"/>
              <a:t>Fragmented</a:t>
            </a:r>
          </a:p>
          <a:p>
            <a:pPr lvl="1" eaLnBrk="1" hangingPunct="1"/>
            <a:r>
              <a:rPr lang="en-US" altLang="en-US" smtClean="0"/>
              <a:t>Perforated</a:t>
            </a:r>
          </a:p>
          <a:p>
            <a:pPr lvl="1" eaLnBrk="1" hangingPunct="1"/>
            <a:endParaRPr lang="en-US" altLang="en-US" smtClean="0"/>
          </a:p>
        </p:txBody>
      </p:sp>
      <p:pic>
        <p:nvPicPr>
          <p:cNvPr id="6144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225550"/>
            <a:ext cx="22494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098800"/>
            <a:ext cx="19732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697038"/>
            <a:ext cx="14319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4978400"/>
            <a:ext cx="174942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78400"/>
            <a:ext cx="30480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836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Exclaves</a:t>
            </a:r>
          </a:p>
          <a:p>
            <a:pPr eaLnBrk="1" hangingPunct="1"/>
            <a:r>
              <a:rPr lang="en-US" altLang="en-US" smtClean="0"/>
              <a:t>Enclaves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Microstates </a:t>
            </a:r>
          </a:p>
        </p:txBody>
      </p:sp>
      <p:pic>
        <p:nvPicPr>
          <p:cNvPr id="624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23749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234950"/>
            <a:ext cx="21891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558800"/>
            <a:ext cx="35179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3200400"/>
            <a:ext cx="4445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73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Worlds System Theory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Core</a:t>
            </a:r>
          </a:p>
          <a:p>
            <a:pPr eaLnBrk="1" hangingPunct="1"/>
            <a:r>
              <a:rPr lang="en-US" altLang="en-US" smtClean="0"/>
              <a:t>Semi Periphery</a:t>
            </a:r>
          </a:p>
          <a:p>
            <a:pPr eaLnBrk="1" hangingPunct="1"/>
            <a:r>
              <a:rPr lang="en-US" altLang="en-US" smtClean="0"/>
              <a:t>Periphery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634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508250"/>
            <a:ext cx="46704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418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Dependency Theory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Many countries are poor today because of their colonization by European powers</a:t>
            </a:r>
          </a:p>
        </p:txBody>
      </p:sp>
    </p:spTree>
    <p:extLst>
      <p:ext uri="{BB962C8B-B14F-4D97-AF65-F5344CB8AC3E}">
        <p14:creationId xmlns:p14="http://schemas.microsoft.com/office/powerpoint/2010/main" val="345881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Geopolitics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Organic theory</a:t>
            </a:r>
          </a:p>
          <a:p>
            <a:pPr eaLnBrk="1" hangingPunct="1"/>
            <a:r>
              <a:rPr lang="en-US" altLang="en-US" smtClean="0"/>
              <a:t>Heartland theory</a:t>
            </a:r>
          </a:p>
          <a:p>
            <a:pPr eaLnBrk="1" hangingPunct="1"/>
            <a:r>
              <a:rPr lang="en-US" altLang="en-US" smtClean="0"/>
              <a:t>Rimland Theory</a:t>
            </a:r>
          </a:p>
        </p:txBody>
      </p:sp>
      <p:pic>
        <p:nvPicPr>
          <p:cNvPr id="655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3430588"/>
            <a:ext cx="49022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721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Capital Cities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Primate city</a:t>
            </a:r>
          </a:p>
          <a:p>
            <a:pPr lvl="1" eaLnBrk="1" hangingPunct="1"/>
            <a:r>
              <a:rPr lang="en-US" altLang="en-US" smtClean="0"/>
              <a:t>Biggest city in a country- more economically powerful than any other city in the state</a:t>
            </a:r>
          </a:p>
          <a:p>
            <a:pPr eaLnBrk="1" hangingPunct="1"/>
            <a:r>
              <a:rPr lang="en-US" altLang="en-US" smtClean="0"/>
              <a:t>Forward city</a:t>
            </a:r>
          </a:p>
          <a:p>
            <a:pPr lvl="1" eaLnBrk="1" hangingPunct="1"/>
            <a:r>
              <a:rPr lang="en-US" altLang="en-US" smtClean="0"/>
              <a:t>Built to achieve some national goal</a:t>
            </a:r>
          </a:p>
          <a:p>
            <a:pPr lvl="2" eaLnBrk="1" hangingPunct="1"/>
            <a:r>
              <a:rPr lang="en-US" altLang="en-US" smtClean="0"/>
              <a:t>Brasilia</a:t>
            </a:r>
          </a:p>
          <a:p>
            <a:pPr lvl="2" eaLnBrk="1" hangingPunct="1"/>
            <a:r>
              <a:rPr lang="en-US" altLang="en-US" smtClean="0"/>
              <a:t>Saint Petersburg</a:t>
            </a:r>
          </a:p>
        </p:txBody>
      </p:sp>
    </p:spTree>
    <p:extLst>
      <p:ext uri="{BB962C8B-B14F-4D97-AF65-F5344CB8AC3E}">
        <p14:creationId xmlns:p14="http://schemas.microsoft.com/office/powerpoint/2010/main" val="1778042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CentriFUgal vs CentriPETAL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0819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Devolution</a:t>
            </a:r>
          </a:p>
        </p:txBody>
      </p:sp>
      <p:pic>
        <p:nvPicPr>
          <p:cNvPr id="6861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727" r="-44727"/>
          <a:stretch>
            <a:fillRect/>
          </a:stretch>
        </p:blipFill>
        <p:spPr>
          <a:xfrm>
            <a:off x="-1111250" y="1600200"/>
            <a:ext cx="8229600" cy="4525963"/>
          </a:xfrm>
        </p:spPr>
      </p:pic>
      <p:sp>
        <p:nvSpPr>
          <p:cNvPr id="68612" name="TextBox 5"/>
          <p:cNvSpPr txBox="1">
            <a:spLocks noChangeArrowheads="1"/>
          </p:cNvSpPr>
          <p:nvPr/>
        </p:nvSpPr>
        <p:spPr bwMode="auto">
          <a:xfrm>
            <a:off x="5691188" y="2085975"/>
            <a:ext cx="25701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Balkanization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Centrifugal forces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0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Supranationalism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United Nations</a:t>
            </a:r>
          </a:p>
          <a:p>
            <a:pPr eaLnBrk="1" hangingPunct="1"/>
            <a:r>
              <a:rPr lang="en-US" altLang="en-US" smtClean="0"/>
              <a:t>NATO</a:t>
            </a:r>
          </a:p>
          <a:p>
            <a:pPr eaLnBrk="1" hangingPunct="1"/>
            <a:r>
              <a:rPr lang="en-US" altLang="en-US" smtClean="0"/>
              <a:t>NAFTA</a:t>
            </a:r>
          </a:p>
          <a:p>
            <a:pPr eaLnBrk="1" hangingPunct="1"/>
            <a:r>
              <a:rPr lang="en-US" altLang="en-US" smtClean="0"/>
              <a:t>European Union</a:t>
            </a:r>
            <a:r>
              <a:rPr lang="en-US" altLang="en-US" smtClean="0">
                <a:sym typeface="Wingdings" pitchFamily="2" charset="2"/>
              </a:rPr>
              <a:t> 27 countries</a:t>
            </a:r>
          </a:p>
          <a:p>
            <a:pPr lvl="1" eaLnBrk="1" hangingPunct="1"/>
            <a:r>
              <a:rPr lang="en-US" altLang="en-US" smtClean="0">
                <a:sym typeface="Wingdings" pitchFamily="2" charset="2"/>
              </a:rPr>
              <a:t>Only 17 use the Euro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Benelux</a:t>
            </a:r>
          </a:p>
          <a:p>
            <a:pPr eaLnBrk="1" hangingPunct="1"/>
            <a:r>
              <a:rPr lang="en-US" altLang="en-US" smtClean="0"/>
              <a:t>OPEC</a:t>
            </a:r>
          </a:p>
        </p:txBody>
      </p:sp>
    </p:spTree>
    <p:extLst>
      <p:ext uri="{BB962C8B-B14F-4D97-AF65-F5344CB8AC3E}">
        <p14:creationId xmlns:p14="http://schemas.microsoft.com/office/powerpoint/2010/main" val="1239956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066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400800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97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Schools of Thought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Environmental Determinism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Possibilism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Environmental Perception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Cultural Determinism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328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Unit 5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Agriculture and Rural Land Use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13-17% of the AP Exam</a:t>
            </a:r>
          </a:p>
        </p:txBody>
      </p:sp>
    </p:spTree>
    <p:extLst>
      <p:ext uri="{BB962C8B-B14F-4D97-AF65-F5344CB8AC3E}">
        <p14:creationId xmlns:p14="http://schemas.microsoft.com/office/powerpoint/2010/main" val="2035467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Agricultural Hearths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Root/Vegetative</a:t>
            </a:r>
          </a:p>
          <a:p>
            <a:pPr eaLnBrk="1" hangingPunct="1"/>
            <a:r>
              <a:rPr lang="en-US" altLang="en-US" smtClean="0"/>
              <a:t>Seed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6762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Agricultural Revolutions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1</a:t>
            </a:r>
            <a:r>
              <a:rPr lang="en-US" baseline="30000" dirty="0" smtClean="0">
                <a:ea typeface="+mn-ea"/>
                <a:cs typeface="+mn-cs"/>
              </a:rPr>
              <a:t>st</a:t>
            </a:r>
            <a:r>
              <a:rPr lang="en-US" dirty="0" smtClean="0">
                <a:ea typeface="+mn-ea"/>
                <a:cs typeface="+mn-cs"/>
              </a:rPr>
              <a:t> Agricultural Revolution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Domestication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2</a:t>
            </a:r>
            <a:r>
              <a:rPr lang="en-US" baseline="30000" dirty="0" smtClean="0">
                <a:ea typeface="+mn-ea"/>
                <a:cs typeface="+mn-cs"/>
              </a:rPr>
              <a:t>nd </a:t>
            </a:r>
            <a:r>
              <a:rPr lang="en-US" dirty="0" smtClean="0">
                <a:ea typeface="+mn-ea"/>
                <a:cs typeface="+mn-cs"/>
              </a:rPr>
              <a:t>Agricultural Revolution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1600s- Western Europe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Enclosure movement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3</a:t>
            </a:r>
            <a:r>
              <a:rPr lang="en-US" baseline="30000" dirty="0" smtClean="0">
                <a:ea typeface="+mn-ea"/>
                <a:cs typeface="+mn-cs"/>
              </a:rPr>
              <a:t>rd</a:t>
            </a:r>
            <a:r>
              <a:rPr lang="en-US" dirty="0" smtClean="0">
                <a:ea typeface="+mn-ea"/>
                <a:cs typeface="+mn-cs"/>
              </a:rPr>
              <a:t> Agricultural Revolution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Late 1800s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USA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Industrialization of Farming Process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Agribusiness</a:t>
            </a:r>
          </a:p>
        </p:txBody>
      </p:sp>
    </p:spTree>
    <p:extLst>
      <p:ext uri="{BB962C8B-B14F-4D97-AF65-F5344CB8AC3E}">
        <p14:creationId xmlns:p14="http://schemas.microsoft.com/office/powerpoint/2010/main" val="2996281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 of Agriculture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Subsistence</a:t>
            </a:r>
          </a:p>
          <a:p>
            <a:pPr eaLnBrk="1" hangingPunct="1"/>
            <a:r>
              <a:rPr lang="en-US" altLang="en-US" smtClean="0"/>
              <a:t>Commercial</a:t>
            </a:r>
          </a:p>
        </p:txBody>
      </p:sp>
    </p:spTree>
    <p:extLst>
      <p:ext uri="{BB962C8B-B14F-4D97-AF65-F5344CB8AC3E}">
        <p14:creationId xmlns:p14="http://schemas.microsoft.com/office/powerpoint/2010/main" val="2506251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Von </a:t>
            </a:r>
            <a:r>
              <a:rPr lang="en-US" dirty="0" err="1" smtClean="0">
                <a:ea typeface="+mj-ea"/>
                <a:cs typeface="+mj-cs"/>
              </a:rPr>
              <a:t>Thunen</a:t>
            </a:r>
            <a:r>
              <a:rPr lang="en-US" dirty="0" smtClean="0">
                <a:ea typeface="+mj-ea"/>
                <a:cs typeface="+mj-cs"/>
              </a:rPr>
              <a:t>: Agricultural Location Theory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927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19</a:t>
            </a:r>
            <a:r>
              <a:rPr lang="en-US" altLang="en-US" baseline="30000" smtClean="0"/>
              <a:t>th</a:t>
            </a:r>
            <a:r>
              <a:rPr lang="en-US" altLang="en-US" smtClean="0"/>
              <a:t> century- German economist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7578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1785938"/>
            <a:ext cx="31496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056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ChangeArrowheads="1"/>
          </p:cNvSpPr>
          <p:nvPr>
            <p:ph type="title"/>
          </p:nvPr>
        </p:nvSpPr>
        <p:spPr>
          <a:xfrm>
            <a:off x="830263" y="342900"/>
            <a:ext cx="7513637" cy="592138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Times New Roman" pitchFamily="18" charset="0"/>
              </a:rPr>
              <a:t>Von Thünen Model</a:t>
            </a:r>
          </a:p>
        </p:txBody>
      </p:sp>
      <p:pic>
        <p:nvPicPr>
          <p:cNvPr id="768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772400" cy="4324350"/>
          </a:xfrm>
        </p:spPr>
      </p:pic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533400" y="5791200"/>
            <a:ext cx="76993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7113" indent="-10271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1F497D"/>
                </a:solidFill>
                <a:latin typeface="Arial" pitchFamily="34" charset="0"/>
              </a:rPr>
              <a:t>Fig. 10-13: Von Thünen</a:t>
            </a:r>
            <a:r>
              <a:rPr lang="ja-JP" altLang="en-US" sz="1600">
                <a:solidFill>
                  <a:srgbClr val="1F497D"/>
                </a:solidFill>
                <a:latin typeface="Arial" pitchFamily="34" charset="0"/>
              </a:rPr>
              <a:t>’</a:t>
            </a:r>
            <a:r>
              <a:rPr lang="en-US" altLang="ja-JP" sz="1600">
                <a:solidFill>
                  <a:srgbClr val="1F497D"/>
                </a:solidFill>
                <a:latin typeface="Arial" pitchFamily="34" charset="0"/>
              </a:rPr>
              <a:t>s model shows how distance from a city or market affects the choice of agricultural activity in (a) a uniform landscape and (b) one with a river. </a:t>
            </a:r>
            <a:endParaRPr lang="en-US" altLang="en-US" sz="1600">
              <a:solidFill>
                <a:srgbClr val="1F497D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20202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</a:rPr>
              <a:t>Example of Von Thünen</a:t>
            </a:r>
            <a:r>
              <a:rPr lang="ja-JP" altLang="en-US" smtClean="0">
                <a:latin typeface="Times New Roman" pitchFamily="18" charset="0"/>
              </a:rPr>
              <a:t>’</a:t>
            </a:r>
            <a:r>
              <a:rPr lang="en-US" altLang="ja-JP" smtClean="0">
                <a:latin typeface="Times New Roman" pitchFamily="18" charset="0"/>
              </a:rPr>
              <a:t>s Model</a:t>
            </a: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782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257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Times New Roman" pitchFamily="18" charset="0"/>
              </a:rPr>
              <a:t>The example shows that a farmer would make a profit growing wheat on land located less than 4 kilometers from the market.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Times New Roman" pitchFamily="18" charset="0"/>
              </a:rPr>
              <a:t>Beyond 4 kilometers, wheat is not profitable, because the cost of transporting it exceeds the gross profit.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Times New Roman" pitchFamily="18" charset="0"/>
              </a:rPr>
              <a:t>More distant farms are more likely to select crops that can be transported less expensively.</a:t>
            </a:r>
          </a:p>
        </p:txBody>
      </p:sp>
      <p:pic>
        <p:nvPicPr>
          <p:cNvPr id="77828" name="Picture 7" descr="180px-Johann_Heinrich_von_Thünen_Duk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286000"/>
            <a:ext cx="2705100" cy="3276600"/>
          </a:xfrm>
          <a:noFill/>
        </p:spPr>
      </p:pic>
    </p:spTree>
    <p:extLst>
      <p:ext uri="{BB962C8B-B14F-4D97-AF65-F5344CB8AC3E}">
        <p14:creationId xmlns:p14="http://schemas.microsoft.com/office/powerpoint/2010/main" val="3955081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itchFamily="18" charset="0"/>
              </a:rPr>
              <a:t>Application of Von Thünen</a:t>
            </a:r>
            <a:r>
              <a:rPr lang="ja-JP" altLang="en-US" sz="4000" smtClean="0">
                <a:latin typeface="Times New Roman" pitchFamily="18" charset="0"/>
              </a:rPr>
              <a:t>’</a:t>
            </a:r>
            <a:r>
              <a:rPr lang="en-US" altLang="ja-JP" sz="4000" smtClean="0">
                <a:latin typeface="Times New Roman" pitchFamily="18" charset="0"/>
              </a:rPr>
              <a:t>s Model</a:t>
            </a:r>
            <a:endParaRPr lang="en-US" altLang="en-US" sz="4000" smtClean="0">
              <a:latin typeface="Times New Roman" pitchFamily="18" charset="0"/>
            </a:endParaRPr>
          </a:p>
        </p:txBody>
      </p:sp>
      <p:sp>
        <p:nvSpPr>
          <p:cNvPr id="7885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864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latin typeface="Times New Roman" pitchFamily="18" charset="0"/>
              </a:rPr>
              <a:t>Von Thünen based his general model of the spatial arrangement of different crops on his experiences as owner of a large estate in northern Germany during the early nineteenth century.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latin typeface="Times New Roman" pitchFamily="18" charset="0"/>
              </a:rPr>
              <a:t>He found that specific crops were grown in different rings around the cities in the area.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latin typeface="Times New Roman" pitchFamily="18" charset="0"/>
              </a:rPr>
              <a:t>Von Thünen did not consider site or human factors in his model, although he recognized that the model could vary according to topography and other distinctive physical conditions.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latin typeface="Times New Roman" pitchFamily="18" charset="0"/>
              </a:rPr>
              <a:t>The model also failed to understand that social customs and government policies influence the attractiveness of plants and animals for a commercial farmer.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latin typeface="Times New Roman" pitchFamily="18" charset="0"/>
              </a:rPr>
              <a:t>Although von Thünen developed the model for a small region with a single market center, it also applies to a national or global scale.</a:t>
            </a:r>
          </a:p>
        </p:txBody>
      </p:sp>
      <p:pic>
        <p:nvPicPr>
          <p:cNvPr id="78852" name="Picture 7" descr="300px-Von_Thünen_circles_ci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438400"/>
            <a:ext cx="2857500" cy="2857500"/>
          </a:xfrm>
          <a:noFill/>
        </p:spPr>
      </p:pic>
    </p:spTree>
    <p:extLst>
      <p:ext uri="{BB962C8B-B14F-4D97-AF65-F5344CB8AC3E}">
        <p14:creationId xmlns:p14="http://schemas.microsoft.com/office/powerpoint/2010/main" val="2732714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Green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Part of the 3</a:t>
            </a:r>
            <a:r>
              <a:rPr lang="en-US" baseline="30000" dirty="0" smtClean="0">
                <a:ea typeface="+mn-ea"/>
                <a:cs typeface="+mn-cs"/>
              </a:rPr>
              <a:t>rd</a:t>
            </a:r>
            <a:r>
              <a:rPr lang="en-US" dirty="0" smtClean="0">
                <a:ea typeface="+mn-ea"/>
                <a:cs typeface="+mn-cs"/>
              </a:rPr>
              <a:t> Agricultural Revolution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Started in 1940s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Hybrid seeds and fertilizers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Higher-yielding varieties of wheat, rice, and maize crops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Successful in India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Many criticisms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44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u="sng" smtClean="0"/>
              <a:t>Unit 6</a:t>
            </a:r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4000" smtClean="0"/>
              <a:t>Industrialization and Economic Development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13-17% of the AP Exam</a:t>
            </a:r>
          </a:p>
        </p:txBody>
      </p:sp>
    </p:spTree>
    <p:extLst>
      <p:ext uri="{BB962C8B-B14F-4D97-AF65-F5344CB8AC3E}">
        <p14:creationId xmlns:p14="http://schemas.microsoft.com/office/powerpoint/2010/main" val="53304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Concepts of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Non-material </a:t>
            </a:r>
            <a:r>
              <a:rPr lang="en-US" dirty="0" err="1" smtClean="0">
                <a:ea typeface="+mn-ea"/>
                <a:cs typeface="+mn-cs"/>
              </a:rPr>
              <a:t>vs</a:t>
            </a:r>
            <a:r>
              <a:rPr lang="en-US" dirty="0" smtClean="0">
                <a:ea typeface="+mn-ea"/>
                <a:cs typeface="+mn-cs"/>
              </a:rPr>
              <a:t> material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Acculturation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Assimiliation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Transculturation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Syncretism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16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Types of Economic Activities</a:t>
            </a:r>
            <a:br>
              <a:rPr lang="en-US" dirty="0" smtClean="0">
                <a:ea typeface="+mj-ea"/>
                <a:cs typeface="+mj-cs"/>
              </a:rPr>
            </a:b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Primary</a:t>
            </a:r>
          </a:p>
          <a:p>
            <a:pPr eaLnBrk="1" hangingPunct="1"/>
            <a:r>
              <a:rPr lang="en-US" altLang="en-US" smtClean="0"/>
              <a:t>Secondary</a:t>
            </a:r>
          </a:p>
          <a:p>
            <a:pPr eaLnBrk="1" hangingPunct="1"/>
            <a:r>
              <a:rPr lang="en-US" altLang="en-US" smtClean="0"/>
              <a:t>Tertiary</a:t>
            </a:r>
          </a:p>
          <a:p>
            <a:pPr eaLnBrk="1" hangingPunct="1"/>
            <a:r>
              <a:rPr lang="en-US" altLang="en-US" smtClean="0"/>
              <a:t>Quaternary</a:t>
            </a:r>
          </a:p>
          <a:p>
            <a:pPr eaLnBrk="1" hangingPunct="1"/>
            <a:r>
              <a:rPr lang="en-US" altLang="en-US" smtClean="0"/>
              <a:t>Quinary</a:t>
            </a:r>
          </a:p>
        </p:txBody>
      </p:sp>
    </p:spTree>
    <p:extLst>
      <p:ext uri="{BB962C8B-B14F-4D97-AF65-F5344CB8AC3E}">
        <p14:creationId xmlns:p14="http://schemas.microsoft.com/office/powerpoint/2010/main" val="2352255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Industrial Revolution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1750s-1850s</a:t>
            </a:r>
          </a:p>
          <a:p>
            <a:pPr eaLnBrk="1" hangingPunct="1"/>
            <a:r>
              <a:rPr lang="en-US" altLang="en-US" smtClean="0"/>
              <a:t>England</a:t>
            </a:r>
          </a:p>
          <a:p>
            <a:pPr eaLnBrk="1" hangingPunct="1"/>
            <a:r>
              <a:rPr lang="en-US" altLang="en-US" smtClean="0"/>
              <a:t>Coal and Steel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Industry = textile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Fueled by mercantilism and capitalism</a:t>
            </a:r>
          </a:p>
        </p:txBody>
      </p:sp>
    </p:spTree>
    <p:extLst>
      <p:ext uri="{BB962C8B-B14F-4D97-AF65-F5344CB8AC3E}">
        <p14:creationId xmlns:p14="http://schemas.microsoft.com/office/powerpoint/2010/main" val="2180634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Ford Production</a:t>
            </a:r>
          </a:p>
        </p:txBody>
      </p:sp>
      <p:pic>
        <p:nvPicPr>
          <p:cNvPr id="83971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6" b="24036"/>
          <a:stretch>
            <a:fillRect/>
          </a:stretch>
        </p:blipFill>
        <p:spPr>
          <a:xfrm>
            <a:off x="1708150" y="1817688"/>
            <a:ext cx="5724525" cy="3148012"/>
          </a:xfrm>
        </p:spPr>
      </p:pic>
    </p:spTree>
    <p:extLst>
      <p:ext uri="{BB962C8B-B14F-4D97-AF65-F5344CB8AC3E}">
        <p14:creationId xmlns:p14="http://schemas.microsoft.com/office/powerpoint/2010/main" val="3808497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Weber’s Least Cost Theory </a:t>
            </a:r>
          </a:p>
        </p:txBody>
      </p:sp>
      <p:pic>
        <p:nvPicPr>
          <p:cNvPr id="8499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652588"/>
            <a:ext cx="6681788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10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HDI- Human Development Index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Life expectancy</a:t>
            </a:r>
          </a:p>
          <a:p>
            <a:pPr eaLnBrk="1" hangingPunct="1"/>
            <a:r>
              <a:rPr lang="en-US" altLang="en-US" smtClean="0"/>
              <a:t>Average educational levels</a:t>
            </a:r>
          </a:p>
          <a:p>
            <a:pPr eaLnBrk="1" hangingPunct="1"/>
            <a:r>
              <a:rPr lang="en-US" altLang="en-US" smtClean="0"/>
              <a:t>Standard of living</a:t>
            </a:r>
          </a:p>
          <a:p>
            <a:pPr eaLnBrk="1" hangingPunct="1"/>
            <a:r>
              <a:rPr lang="en-US" altLang="en-US" smtClean="0"/>
              <a:t>GDP</a:t>
            </a:r>
          </a:p>
          <a:p>
            <a:pPr lvl="1" eaLnBrk="1" hangingPunct="1"/>
            <a:r>
              <a:rPr lang="en-US" altLang="en-US" smtClean="0"/>
              <a:t>Total value of outputs of foods and services produced in a country over one year</a:t>
            </a:r>
          </a:p>
        </p:txBody>
      </p:sp>
    </p:spTree>
    <p:extLst>
      <p:ext uri="{BB962C8B-B14F-4D97-AF65-F5344CB8AC3E}">
        <p14:creationId xmlns:p14="http://schemas.microsoft.com/office/powerpoint/2010/main" val="2021549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North-South Divide</a:t>
            </a:r>
          </a:p>
        </p:txBody>
      </p:sp>
      <p:pic>
        <p:nvPicPr>
          <p:cNvPr id="8704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3" r="112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4794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806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" b="1678"/>
          <a:stretch>
            <a:fillRect/>
          </a:stretch>
        </p:blipFill>
        <p:spPr>
          <a:xfrm>
            <a:off x="457200" y="392113"/>
            <a:ext cx="8229600" cy="5734050"/>
          </a:xfrm>
        </p:spPr>
      </p:pic>
    </p:spTree>
    <p:extLst>
      <p:ext uri="{BB962C8B-B14F-4D97-AF65-F5344CB8AC3E}">
        <p14:creationId xmlns:p14="http://schemas.microsoft.com/office/powerpoint/2010/main" val="419530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Unit 7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Cities and Urban Land Use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13-17% of the AP Exam</a:t>
            </a:r>
          </a:p>
        </p:txBody>
      </p:sp>
    </p:spTree>
    <p:extLst>
      <p:ext uri="{BB962C8B-B14F-4D97-AF65-F5344CB8AC3E}">
        <p14:creationId xmlns:p14="http://schemas.microsoft.com/office/powerpoint/2010/main" val="11401917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34" r="-13434"/>
          <a:stretch>
            <a:fillRect/>
          </a:stretch>
        </p:blipFill>
        <p:spPr>
          <a:xfrm>
            <a:off x="457200" y="1417638"/>
            <a:ext cx="8229600" cy="4525962"/>
          </a:xfrm>
        </p:spPr>
      </p:pic>
      <p:sp>
        <p:nvSpPr>
          <p:cNvPr id="9011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Walter Christaller (1930s)</a:t>
            </a:r>
            <a:r>
              <a:rPr lang="en-US" altLang="en-US" sz="2800" smtClean="0"/>
              <a:t/>
            </a:r>
            <a:br>
              <a:rPr lang="en-US" altLang="en-US" sz="2800" smtClean="0"/>
            </a:br>
            <a:r>
              <a:rPr lang="en-US" altLang="en-US" sz="2800" smtClean="0"/>
              <a:t>Used to describe the pattern of urban places</a:t>
            </a:r>
            <a:endParaRPr lang="en-US" altLang="en-US" sz="4000" smtClean="0"/>
          </a:p>
        </p:txBody>
      </p:sp>
    </p:spTree>
    <p:extLst>
      <p:ext uri="{BB962C8B-B14F-4D97-AF65-F5344CB8AC3E}">
        <p14:creationId xmlns:p14="http://schemas.microsoft.com/office/powerpoint/2010/main" val="1898563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Central Place Model: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Hinterland = rural areas serviced by central places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Threshold = minimum number of people needed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Range= maximum travel distance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Spatial competition </a:t>
            </a:r>
          </a:p>
        </p:txBody>
      </p:sp>
    </p:spTree>
    <p:extLst>
      <p:ext uri="{BB962C8B-B14F-4D97-AF65-F5344CB8AC3E}">
        <p14:creationId xmlns:p14="http://schemas.microsoft.com/office/powerpoint/2010/main" val="142385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Chinese = most spoken (as a first language)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Indo-European languages = 50% of languages spoken in the world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Tree</a:t>
            </a:r>
            <a:r>
              <a:rPr lang="en-US" dirty="0" smtClean="0">
                <a:ea typeface="+mn-ea"/>
                <a:cs typeface="+mn-cs"/>
                <a:sym typeface="Wingdings"/>
              </a:rPr>
              <a:t> Branch group language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5824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Rank Size Rule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n</a:t>
            </a:r>
            <a:r>
              <a:rPr lang="en-US" altLang="en-US" smtClean="0"/>
              <a:t>th largest city’s population size = 1/n the size of the regions largest city popultion</a:t>
            </a:r>
          </a:p>
          <a:p>
            <a:pPr eaLnBrk="1" hangingPunct="1"/>
            <a:endParaRPr lang="en-US" altLang="en-US" i="1" smtClean="0"/>
          </a:p>
          <a:p>
            <a:pPr eaLnBrk="1" hangingPunct="1"/>
            <a:r>
              <a:rPr lang="en-US" altLang="en-US" i="1" smtClean="0"/>
              <a:t>4</a:t>
            </a:r>
            <a:r>
              <a:rPr lang="en-US" altLang="en-US" i="1" baseline="30000" smtClean="0"/>
              <a:t>th</a:t>
            </a:r>
            <a:r>
              <a:rPr lang="en-US" altLang="en-US" i="1" smtClean="0"/>
              <a:t> largest city = ¼ the size of the regions largest city’s population size</a:t>
            </a:r>
          </a:p>
        </p:txBody>
      </p:sp>
    </p:spTree>
    <p:extLst>
      <p:ext uri="{BB962C8B-B14F-4D97-AF65-F5344CB8AC3E}">
        <p14:creationId xmlns:p14="http://schemas.microsoft.com/office/powerpoint/2010/main" val="3008036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Megacities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Over 10 million inhabitants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NYC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Mexico City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Cairo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Jakarta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931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98863"/>
            <a:ext cx="38100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634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Borchert Model of Urban Evolution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sv-SE" altLang="en-US" sz="3000" smtClean="0"/>
              <a:t>Studied US cities:</a:t>
            </a:r>
          </a:p>
          <a:p>
            <a:pPr lvl="1" eaLnBrk="1" hangingPunct="1">
              <a:lnSpc>
                <a:spcPct val="80000"/>
              </a:lnSpc>
            </a:pPr>
            <a:r>
              <a:rPr lang="sv-SE" altLang="en-US" sz="2600" smtClean="0"/>
              <a:t>Sail-Wagon Epoch (1790–1830),</a:t>
            </a:r>
          </a:p>
          <a:p>
            <a:pPr lvl="1" eaLnBrk="1" hangingPunct="1">
              <a:lnSpc>
                <a:spcPct val="80000"/>
              </a:lnSpc>
            </a:pPr>
            <a:r>
              <a:rPr lang="sv-SE" altLang="en-US" sz="2600" smtClean="0"/>
              <a:t>Iron Horse Epoch (1830–1870), characterized by impact of steam engine technology, and development of steamboats and regional railroad networks.</a:t>
            </a:r>
          </a:p>
          <a:p>
            <a:pPr lvl="1" eaLnBrk="1" hangingPunct="1">
              <a:lnSpc>
                <a:spcPct val="80000"/>
              </a:lnSpc>
            </a:pPr>
            <a:r>
              <a:rPr lang="sv-SE" altLang="en-US" sz="2600" smtClean="0"/>
              <a:t>Steel Rail Epoch (1870–1920), dominated by the development of long haul railroads and a national railroad network.</a:t>
            </a:r>
          </a:p>
          <a:p>
            <a:pPr lvl="1" eaLnBrk="1" hangingPunct="1">
              <a:lnSpc>
                <a:spcPct val="80000"/>
              </a:lnSpc>
            </a:pPr>
            <a:r>
              <a:rPr lang="sv-SE" altLang="en-US" sz="2600" smtClean="0"/>
              <a:t>Auto-Air-Amenity Epoch (1920–1970), saw growth in the gasoline combustion engine</a:t>
            </a:r>
          </a:p>
          <a:p>
            <a:pPr lvl="1" eaLnBrk="1" hangingPunct="1">
              <a:lnSpc>
                <a:spcPct val="80000"/>
              </a:lnSpc>
            </a:pPr>
            <a:r>
              <a:rPr lang="sv-SE" altLang="en-US" sz="2600" smtClean="0"/>
              <a:t>Satellite-Electronic-Jet Propulsion (1970-?), also called the High-Technology Epoch</a:t>
            </a:r>
            <a:endParaRPr lang="en-US" altLang="en-US" sz="2600" smtClean="0"/>
          </a:p>
        </p:txBody>
      </p:sp>
    </p:spTree>
    <p:extLst>
      <p:ext uri="{BB962C8B-B14F-4D97-AF65-F5344CB8AC3E}">
        <p14:creationId xmlns:p14="http://schemas.microsoft.com/office/powerpoint/2010/main" val="42385016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Basic vs Non Basic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Basic = brings money into an urban place</a:t>
            </a:r>
          </a:p>
          <a:p>
            <a:pPr lvl="1" eaLnBrk="1" hangingPunct="1"/>
            <a:r>
              <a:rPr lang="en-US" altLang="en-US" smtClean="0"/>
              <a:t>Automobile manufacturing</a:t>
            </a:r>
          </a:p>
          <a:p>
            <a:pPr lvl="1"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Non-basic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mtClean="0"/>
              <a:t>	- shifts money within the city, but doesn’t bring money in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mtClean="0"/>
              <a:t>		-service jobs</a:t>
            </a:r>
          </a:p>
        </p:txBody>
      </p:sp>
    </p:spTree>
    <p:extLst>
      <p:ext uri="{BB962C8B-B14F-4D97-AF65-F5344CB8AC3E}">
        <p14:creationId xmlns:p14="http://schemas.microsoft.com/office/powerpoint/2010/main" val="42108953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Concentric Zone Mode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1920s- 1</a:t>
            </a:r>
            <a:r>
              <a:rPr lang="en-US" altLang="en-US" baseline="30000" smtClean="0"/>
              <a:t>st</a:t>
            </a:r>
            <a:r>
              <a:rPr lang="en-US" altLang="en-US" smtClean="0"/>
              <a:t> one- Chicago- Ernst Burgess</a:t>
            </a:r>
          </a:p>
        </p:txBody>
      </p:sp>
      <p:pic>
        <p:nvPicPr>
          <p:cNvPr id="9626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070100"/>
            <a:ext cx="4913312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0486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Sector Model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1930s- Hoyt</a:t>
            </a:r>
          </a:p>
        </p:txBody>
      </p:sp>
      <p:pic>
        <p:nvPicPr>
          <p:cNvPr id="9728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r="1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88495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Multiple Nuclei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Ullman and Harris-1945</a:t>
            </a:r>
          </a:p>
        </p:txBody>
      </p:sp>
      <p:pic>
        <p:nvPicPr>
          <p:cNvPr id="9830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7" b="118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04398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Urban Realms-1970s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help explain the growth and importance of suburban areas</a:t>
            </a:r>
          </a:p>
        </p:txBody>
      </p:sp>
      <p:pic>
        <p:nvPicPr>
          <p:cNvPr id="9933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956" r="-77956"/>
          <a:stretch>
            <a:fillRect/>
          </a:stretch>
        </p:blipFill>
        <p:spPr>
          <a:xfrm>
            <a:off x="457200" y="2008188"/>
            <a:ext cx="8229600" cy="4525962"/>
          </a:xfrm>
        </p:spPr>
      </p:pic>
    </p:spTree>
    <p:extLst>
      <p:ext uri="{BB962C8B-B14F-4D97-AF65-F5344CB8AC3E}">
        <p14:creationId xmlns:p14="http://schemas.microsoft.com/office/powerpoint/2010/main" val="14019335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035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14433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137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10" r="-67310"/>
          <a:stretch>
            <a:fillRect/>
          </a:stretch>
        </p:blipFill>
        <p:spPr>
          <a:xfrm>
            <a:off x="-422275" y="565150"/>
            <a:ext cx="10112375" cy="5561013"/>
          </a:xfrm>
        </p:spPr>
      </p:pic>
      <p:pic>
        <p:nvPicPr>
          <p:cNvPr id="10138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934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49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Lingua franca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Dialect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Pidgin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4967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0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577" r="-105577"/>
          <a:stretch>
            <a:fillRect/>
          </a:stretch>
        </p:blipFill>
        <p:spPr/>
      </p:pic>
      <p:pic>
        <p:nvPicPr>
          <p:cNvPr id="10240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876300"/>
            <a:ext cx="41402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668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217488"/>
            <a:ext cx="4992687" cy="620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453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Religion</a:t>
            </a:r>
          </a:p>
        </p:txBody>
      </p:sp>
      <p:sp>
        <p:nvSpPr>
          <p:cNvPr id="58371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Universalizing</a:t>
            </a:r>
          </a:p>
        </p:txBody>
      </p:sp>
      <p:sp>
        <p:nvSpPr>
          <p:cNvPr id="58372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Christianity</a:t>
            </a:r>
          </a:p>
          <a:p>
            <a:pPr lvl="1" eaLnBrk="1" hangingPunct="1"/>
            <a:r>
              <a:rPr lang="en-US" altLang="en-US" smtClean="0"/>
              <a:t>Roman Catholicism</a:t>
            </a:r>
          </a:p>
          <a:p>
            <a:pPr lvl="1" eaLnBrk="1" hangingPunct="1"/>
            <a:r>
              <a:rPr lang="en-US" altLang="en-US" smtClean="0"/>
              <a:t>Eastern Orthodox</a:t>
            </a:r>
          </a:p>
          <a:p>
            <a:pPr lvl="1" eaLnBrk="1" hangingPunct="1"/>
            <a:r>
              <a:rPr lang="en-US" altLang="en-US" smtClean="0"/>
              <a:t>Protestant </a:t>
            </a:r>
          </a:p>
          <a:p>
            <a:pPr eaLnBrk="1" hangingPunct="1"/>
            <a:r>
              <a:rPr lang="en-US" altLang="en-US" smtClean="0"/>
              <a:t>Islam</a:t>
            </a:r>
          </a:p>
          <a:p>
            <a:pPr lvl="1" eaLnBrk="1" hangingPunct="1"/>
            <a:r>
              <a:rPr lang="en-US" altLang="en-US" smtClean="0"/>
              <a:t>Sunni</a:t>
            </a:r>
          </a:p>
          <a:p>
            <a:pPr lvl="1" eaLnBrk="1" hangingPunct="1"/>
            <a:r>
              <a:rPr lang="en-US" altLang="en-US" smtClean="0"/>
              <a:t>Shiite</a:t>
            </a:r>
          </a:p>
          <a:p>
            <a:pPr eaLnBrk="1" hangingPunct="1"/>
            <a:r>
              <a:rPr lang="en-US" altLang="en-US" smtClean="0"/>
              <a:t>Buddhism</a:t>
            </a:r>
          </a:p>
          <a:p>
            <a:pPr lvl="1" eaLnBrk="1" hangingPunct="1"/>
            <a:r>
              <a:rPr lang="en-US" altLang="en-US" smtClean="0"/>
              <a:t>Mahayana</a:t>
            </a:r>
          </a:p>
          <a:p>
            <a:pPr lvl="1" eaLnBrk="1" hangingPunct="1"/>
            <a:r>
              <a:rPr lang="en-US" altLang="en-US" smtClean="0"/>
              <a:t>Theravada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58373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Ethnic</a:t>
            </a:r>
          </a:p>
        </p:txBody>
      </p:sp>
      <p:sp>
        <p:nvSpPr>
          <p:cNvPr id="58374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Jewish</a:t>
            </a:r>
          </a:p>
          <a:p>
            <a:pPr eaLnBrk="1" hangingPunct="1"/>
            <a:r>
              <a:rPr lang="en-US" altLang="en-US" smtClean="0"/>
              <a:t>Hinduism</a:t>
            </a:r>
          </a:p>
          <a:p>
            <a:pPr eaLnBrk="1" hangingPunct="1"/>
            <a:r>
              <a:rPr lang="en-US" altLang="en-US" smtClean="0"/>
              <a:t>Chinese Religions</a:t>
            </a:r>
          </a:p>
          <a:p>
            <a:pPr eaLnBrk="1" hangingPunct="1"/>
            <a:r>
              <a:rPr lang="en-US" altLang="en-US" smtClean="0"/>
              <a:t>Shintoism</a:t>
            </a:r>
          </a:p>
          <a:p>
            <a:pPr eaLnBrk="1" hangingPunct="1"/>
            <a:r>
              <a:rPr lang="en-US" altLang="en-US" smtClean="0"/>
              <a:t>Shamanism</a:t>
            </a:r>
          </a:p>
        </p:txBody>
      </p:sp>
      <p:pic>
        <p:nvPicPr>
          <p:cNvPr id="5837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784225"/>
            <a:ext cx="174307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08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Pop VS Folk</a:t>
            </a:r>
          </a:p>
        </p:txBody>
      </p:sp>
      <p:sp>
        <p:nvSpPr>
          <p:cNvPr id="5939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2185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Unit 4</a:t>
            </a:r>
            <a:br>
              <a:rPr lang="en-US" altLang="en-US" b="1" u="sng" smtClean="0"/>
            </a:br>
            <a:r>
              <a:rPr lang="en-US" altLang="en-US" smtClean="0"/>
              <a:t>Political Organization of Space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13-17% of the AP Exam</a:t>
            </a:r>
          </a:p>
        </p:txBody>
      </p:sp>
    </p:spTree>
    <p:extLst>
      <p:ext uri="{BB962C8B-B14F-4D97-AF65-F5344CB8AC3E}">
        <p14:creationId xmlns:p14="http://schemas.microsoft.com/office/powerpoint/2010/main" val="25397236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779</Words>
  <Application>Microsoft Office PowerPoint</Application>
  <PresentationFormat>On-screen Show (4:3)</PresentationFormat>
  <Paragraphs>212</Paragraphs>
  <Slides>50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1_Office Theme</vt:lpstr>
      <vt:lpstr>Unit 3 Cultural Patterns and Processes</vt:lpstr>
      <vt:lpstr>Schools of Thought</vt:lpstr>
      <vt:lpstr>Concepts of Culture</vt:lpstr>
      <vt:lpstr>Language</vt:lpstr>
      <vt:lpstr>PowerPoint Presentation</vt:lpstr>
      <vt:lpstr>PowerPoint Presentation</vt:lpstr>
      <vt:lpstr>Religion</vt:lpstr>
      <vt:lpstr>Pop VS Folk</vt:lpstr>
      <vt:lpstr>Unit 4 Political Organization of Space</vt:lpstr>
      <vt:lpstr>Territorial Morphology</vt:lpstr>
      <vt:lpstr>PowerPoint Presentation</vt:lpstr>
      <vt:lpstr>Worlds System Theory</vt:lpstr>
      <vt:lpstr>Dependency Theory</vt:lpstr>
      <vt:lpstr>Geopolitics</vt:lpstr>
      <vt:lpstr>Capital Cities</vt:lpstr>
      <vt:lpstr>CentriFUgal vs CentriPETAL</vt:lpstr>
      <vt:lpstr>Devolution</vt:lpstr>
      <vt:lpstr>Supranationalism</vt:lpstr>
      <vt:lpstr>PowerPoint Presentation</vt:lpstr>
      <vt:lpstr>Unit 5 Agriculture and Rural Land Use</vt:lpstr>
      <vt:lpstr>Agricultural Hearths</vt:lpstr>
      <vt:lpstr>Agricultural Revolutions</vt:lpstr>
      <vt:lpstr>Types of Agriculture</vt:lpstr>
      <vt:lpstr>Von Thunen: Agricultural Location Theory</vt:lpstr>
      <vt:lpstr>Von Thünen Model</vt:lpstr>
      <vt:lpstr>Example of Von Thünen’s Model</vt:lpstr>
      <vt:lpstr>Application of Von Thünen’s Model</vt:lpstr>
      <vt:lpstr>Green Revolution</vt:lpstr>
      <vt:lpstr>Unit 6 Industrialization and Economic Development </vt:lpstr>
      <vt:lpstr>Types of Economic Activities </vt:lpstr>
      <vt:lpstr>Industrial Revolution</vt:lpstr>
      <vt:lpstr>Ford Production</vt:lpstr>
      <vt:lpstr>Weber’s Least Cost Theory </vt:lpstr>
      <vt:lpstr>HDI- Human Development Index</vt:lpstr>
      <vt:lpstr>North-South Divide</vt:lpstr>
      <vt:lpstr>PowerPoint Presentation</vt:lpstr>
      <vt:lpstr>Unit 7 Cities and Urban Land Use</vt:lpstr>
      <vt:lpstr>Walter Christaller (1930s) Used to describe the pattern of urban places</vt:lpstr>
      <vt:lpstr>Central Place Model: Variables</vt:lpstr>
      <vt:lpstr>Rank Size Rule</vt:lpstr>
      <vt:lpstr>Megacities</vt:lpstr>
      <vt:lpstr>Borchert Model of Urban Evolution</vt:lpstr>
      <vt:lpstr>Basic vs Non Basic</vt:lpstr>
      <vt:lpstr>Concentric Zone Mode</vt:lpstr>
      <vt:lpstr>Sector Model 1930s- Hoyt</vt:lpstr>
      <vt:lpstr>Multiple Nuclei Ullman and Harris-1945</vt:lpstr>
      <vt:lpstr>Urban Realms-1970s help explain the growth and importance of suburban areas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Cultural Patterns and Processes</dc:title>
  <dc:creator>Steven Medina</dc:creator>
  <cp:lastModifiedBy>Steven Medina</cp:lastModifiedBy>
  <cp:revision>1</cp:revision>
  <dcterms:created xsi:type="dcterms:W3CDTF">2013-09-25T15:51:09Z</dcterms:created>
  <dcterms:modified xsi:type="dcterms:W3CDTF">2013-09-25T15:55:07Z</dcterms:modified>
</cp:coreProperties>
</file>